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85" r:id="rId2"/>
    <p:sldId id="286" r:id="rId3"/>
    <p:sldId id="287" r:id="rId4"/>
    <p:sldId id="357" r:id="rId5"/>
    <p:sldId id="371" r:id="rId6"/>
    <p:sldId id="256" r:id="rId7"/>
    <p:sldId id="370" r:id="rId8"/>
    <p:sldId id="358" r:id="rId9"/>
    <p:sldId id="288" r:id="rId10"/>
    <p:sldId id="257" r:id="rId11"/>
    <p:sldId id="289" r:id="rId12"/>
    <p:sldId id="290" r:id="rId13"/>
    <p:sldId id="349" r:id="rId14"/>
    <p:sldId id="291" r:id="rId15"/>
    <p:sldId id="259" r:id="rId16"/>
    <p:sldId id="260" r:id="rId17"/>
    <p:sldId id="261" r:id="rId18"/>
    <p:sldId id="262" r:id="rId19"/>
    <p:sldId id="359" r:id="rId20"/>
    <p:sldId id="360" r:id="rId21"/>
    <p:sldId id="361" r:id="rId22"/>
    <p:sldId id="263" r:id="rId23"/>
    <p:sldId id="313" r:id="rId24"/>
    <p:sldId id="362" r:id="rId25"/>
    <p:sldId id="363" r:id="rId26"/>
    <p:sldId id="292" r:id="rId27"/>
    <p:sldId id="306" r:id="rId28"/>
    <p:sldId id="264" r:id="rId29"/>
    <p:sldId id="265" r:id="rId30"/>
    <p:sldId id="364" r:id="rId31"/>
    <p:sldId id="365" r:id="rId32"/>
    <p:sldId id="366" r:id="rId33"/>
    <p:sldId id="293" r:id="rId34"/>
    <p:sldId id="266" r:id="rId35"/>
    <p:sldId id="338" r:id="rId36"/>
    <p:sldId id="367" r:id="rId37"/>
    <p:sldId id="267" r:id="rId38"/>
    <p:sldId id="268" r:id="rId39"/>
    <p:sldId id="269" r:id="rId40"/>
    <p:sldId id="353" r:id="rId41"/>
    <p:sldId id="270" r:id="rId42"/>
    <p:sldId id="333" r:id="rId43"/>
    <p:sldId id="334" r:id="rId44"/>
    <p:sldId id="314" r:id="rId45"/>
    <p:sldId id="294" r:id="rId46"/>
    <p:sldId id="368" r:id="rId47"/>
    <p:sldId id="316" r:id="rId48"/>
    <p:sldId id="351" r:id="rId49"/>
    <p:sldId id="355" r:id="rId50"/>
    <p:sldId id="369" r:id="rId51"/>
    <p:sldId id="336" r:id="rId52"/>
    <p:sldId id="337" r:id="rId53"/>
    <p:sldId id="347" r:id="rId54"/>
    <p:sldId id="295" r:id="rId55"/>
    <p:sldId id="296" r:id="rId56"/>
    <p:sldId id="335" r:id="rId57"/>
    <p:sldId id="271" r:id="rId58"/>
    <p:sldId id="317" r:id="rId59"/>
    <p:sldId id="272" r:id="rId60"/>
    <p:sldId id="319" r:id="rId61"/>
    <p:sldId id="318" r:id="rId62"/>
    <p:sldId id="274" r:id="rId63"/>
    <p:sldId id="275" r:id="rId64"/>
    <p:sldId id="330" r:id="rId65"/>
    <p:sldId id="320" r:id="rId66"/>
    <p:sldId id="321" r:id="rId67"/>
    <p:sldId id="322" r:id="rId68"/>
    <p:sldId id="331" r:id="rId69"/>
    <p:sldId id="332" r:id="rId70"/>
    <p:sldId id="325" r:id="rId71"/>
  </p:sldIdLst>
  <p:sldSz cx="9144000" cy="6858000" type="screen4x3"/>
  <p:notesSz cx="6858000" cy="9144000"/>
  <p:defaultTextStyle>
    <a:defPPr>
      <a:defRPr lang="it-IT"/>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6600"/>
    <a:srgbClr val="1D3A00"/>
    <a:srgbClr val="0033CC"/>
    <a:srgbClr val="FFFF00"/>
    <a:srgbClr val="336699"/>
    <a:srgbClr val="66FF33"/>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7" autoAdjust="0"/>
    <p:restoredTop sz="94660"/>
  </p:normalViewPr>
  <p:slideViewPr>
    <p:cSldViewPr>
      <p:cViewPr varScale="1">
        <p:scale>
          <a:sx n="67" d="100"/>
          <a:sy n="67" d="100"/>
        </p:scale>
        <p:origin x="134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hPercent val="93"/>
      <c:rotY val="20"/>
      <c:depthPercent val="100"/>
      <c:rAngAx val="1"/>
    </c:view3D>
    <c:floor>
      <c:thickness val="0"/>
      <c:spPr>
        <a:solidFill>
          <a:srgbClr val="C0C0C0"/>
        </a:solidFill>
        <a:ln w="3175">
          <a:solidFill>
            <a:schemeClr val="tx1"/>
          </a:solidFill>
          <a:prstDash val="solid"/>
        </a:ln>
      </c:spPr>
    </c:floor>
    <c:sideWall>
      <c:thickness val="0"/>
      <c:spPr>
        <a:solidFill>
          <a:srgbClr val="C0C0C0"/>
        </a:solidFill>
        <a:ln w="12700">
          <a:solidFill>
            <a:schemeClr val="tx1"/>
          </a:solidFill>
          <a:prstDash val="solid"/>
        </a:ln>
      </c:spPr>
    </c:sideWall>
    <c:backWall>
      <c:thickness val="0"/>
      <c:spPr>
        <a:solidFill>
          <a:srgbClr val="C0C0C0"/>
        </a:solidFill>
        <a:ln w="12700">
          <a:solidFill>
            <a:schemeClr val="tx1"/>
          </a:solidFill>
          <a:prstDash val="solid"/>
        </a:ln>
      </c:spPr>
    </c:backWall>
    <c:plotArea>
      <c:layout>
        <c:manualLayout>
          <c:layoutTarget val="inner"/>
          <c:xMode val="edge"/>
          <c:yMode val="edge"/>
          <c:x val="0.14977973568281938"/>
          <c:y val="1.9313304721030045E-2"/>
          <c:w val="0.82819383259911894"/>
          <c:h val="0.7381974248927039"/>
        </c:manualLayout>
      </c:layout>
      <c:bar3DChart>
        <c:barDir val="col"/>
        <c:grouping val="clustered"/>
        <c:varyColors val="0"/>
        <c:ser>
          <c:idx val="0"/>
          <c:order val="0"/>
          <c:tx>
            <c:strRef>
              <c:f>Sheet1!$A$2</c:f>
              <c:strCache>
                <c:ptCount val="1"/>
                <c:pt idx="0">
                  <c:v>1913</c:v>
                </c:pt>
              </c:strCache>
            </c:strRef>
          </c:tx>
          <c:spPr>
            <a:solidFill>
              <a:schemeClr val="accent1"/>
            </a:solidFill>
            <a:ln w="14068">
              <a:solidFill>
                <a:schemeClr val="tx1"/>
              </a:solidFill>
              <a:prstDash val="solid"/>
            </a:ln>
          </c:spPr>
          <c:invertIfNegative val="0"/>
          <c:dLbls>
            <c:dLbl>
              <c:idx val="0"/>
              <c:layout>
                <c:manualLayout>
                  <c:xMode val="edge"/>
                  <c:yMode val="edge"/>
                  <c:x val="0.29074889867841408"/>
                  <c:y val="0.69313304721030045"/>
                </c:manualLayout>
              </c:layout>
              <c:numFmt formatCode="#,##0" sourceLinked="0"/>
              <c:spPr>
                <a:noFill/>
                <a:ln w="28137">
                  <a:noFill/>
                </a:ln>
              </c:spPr>
              <c:txPr>
                <a:bodyPr/>
                <a:lstStyle/>
                <a:p>
                  <a:pPr>
                    <a:defRPr sz="1772" b="0"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w="28137">
                <a:noFill/>
              </a:ln>
            </c:spPr>
            <c:txPr>
              <a:bodyPr wrap="square" lIns="38100" tIns="19050" rIns="38100" bIns="19050" anchor="ctr">
                <a:spAutoFit/>
              </a:bodyPr>
              <a:lstStyle/>
              <a:p>
                <a:pPr>
                  <a:defRPr sz="1772" b="0"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Automobili prodotte negli Stati Uniti (valori in migliaia)</c:v>
                </c:pt>
              </c:strCache>
            </c:strRef>
          </c:cat>
          <c:val>
            <c:numRef>
              <c:f>Sheet1!$B$2:$B$2</c:f>
              <c:numCache>
                <c:formatCode>General</c:formatCode>
                <c:ptCount val="1"/>
                <c:pt idx="0">
                  <c:v>500</c:v>
                </c:pt>
              </c:numCache>
            </c:numRef>
          </c:val>
        </c:ser>
        <c:ser>
          <c:idx val="1"/>
          <c:order val="1"/>
          <c:tx>
            <c:strRef>
              <c:f>Sheet1!$A$3</c:f>
              <c:strCache>
                <c:ptCount val="1"/>
                <c:pt idx="0">
                  <c:v>1919</c:v>
                </c:pt>
              </c:strCache>
            </c:strRef>
          </c:tx>
          <c:spPr>
            <a:solidFill>
              <a:schemeClr val="accent2"/>
            </a:solidFill>
            <a:ln w="14068">
              <a:solidFill>
                <a:schemeClr val="tx1"/>
              </a:solidFill>
              <a:prstDash val="solid"/>
            </a:ln>
          </c:spPr>
          <c:invertIfNegative val="0"/>
          <c:dLbls>
            <c:dLbl>
              <c:idx val="0"/>
              <c:layout>
                <c:manualLayout>
                  <c:xMode val="edge"/>
                  <c:yMode val="edge"/>
                  <c:x val="0.40748898678414097"/>
                  <c:y val="0.55150214592274682"/>
                </c:manualLayout>
              </c:layout>
              <c:numFmt formatCode="#,##0" sourceLinked="0"/>
              <c:spPr>
                <a:noFill/>
                <a:ln w="28137">
                  <a:noFill/>
                </a:ln>
              </c:spPr>
              <c:txPr>
                <a:bodyPr/>
                <a:lstStyle/>
                <a:p>
                  <a:pPr>
                    <a:defRPr sz="1772" b="0"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extLst>
                <c:ext xmlns:c15="http://schemas.microsoft.com/office/drawing/2012/chart" uri="{CE6537A1-D6FC-4f65-9D91-7224C49458BB}"/>
              </c:extLst>
            </c:dLbl>
            <c:spPr>
              <a:noFill/>
              <a:ln w="28137">
                <a:noFill/>
              </a:ln>
            </c:spPr>
            <c:txPr>
              <a:bodyPr wrap="square" lIns="38100" tIns="19050" rIns="38100" bIns="19050" anchor="ctr">
                <a:spAutoFit/>
              </a:bodyPr>
              <a:lstStyle/>
              <a:p>
                <a:pPr>
                  <a:defRPr sz="1994" b="1" i="0" u="none" strike="noStrike" baseline="0">
                    <a:solidFill>
                      <a:schemeClr val="tx1"/>
                    </a:solidFill>
                    <a:latin typeface="Arial"/>
                    <a:ea typeface="Arial"/>
                    <a:cs typeface="Aria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Automobili prodotte negli Stati Uniti (valori in migliaia)</c:v>
                </c:pt>
              </c:strCache>
            </c:strRef>
          </c:cat>
          <c:val>
            <c:numRef>
              <c:f>Sheet1!$B$3:$B$3</c:f>
              <c:numCache>
                <c:formatCode>General</c:formatCode>
                <c:ptCount val="1"/>
                <c:pt idx="0">
                  <c:v>2000</c:v>
                </c:pt>
              </c:numCache>
            </c:numRef>
          </c:val>
        </c:ser>
        <c:ser>
          <c:idx val="2"/>
          <c:order val="2"/>
          <c:tx>
            <c:strRef>
              <c:f>Sheet1!$A$4</c:f>
              <c:strCache>
                <c:ptCount val="1"/>
                <c:pt idx="0">
                  <c:v>1923</c:v>
                </c:pt>
              </c:strCache>
            </c:strRef>
          </c:tx>
          <c:spPr>
            <a:solidFill>
              <a:schemeClr val="hlink"/>
            </a:solidFill>
            <a:ln w="14068">
              <a:solidFill>
                <a:schemeClr val="tx1"/>
              </a:solidFill>
              <a:prstDash val="solid"/>
            </a:ln>
          </c:spPr>
          <c:invertIfNegative val="0"/>
          <c:dLbls>
            <c:dLbl>
              <c:idx val="0"/>
              <c:layout>
                <c:manualLayout>
                  <c:xMode val="edge"/>
                  <c:yMode val="edge"/>
                  <c:x val="0.54625550660792954"/>
                  <c:y val="0.32188841201716739"/>
                </c:manualLayout>
              </c:layout>
              <c:numFmt formatCode="#,##0" sourceLinked="0"/>
              <c:spPr>
                <a:noFill/>
                <a:ln w="28137">
                  <a:noFill/>
                </a:ln>
              </c:spPr>
              <c:txPr>
                <a:bodyPr/>
                <a:lstStyle/>
                <a:p>
                  <a:pPr>
                    <a:defRPr sz="1772" b="0"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w="28137">
                <a:noFill/>
              </a:ln>
            </c:spPr>
            <c:txPr>
              <a:bodyPr wrap="square" lIns="38100" tIns="19050" rIns="38100" bIns="19050" anchor="ctr">
                <a:spAutoFit/>
              </a:bodyPr>
              <a:lstStyle/>
              <a:p>
                <a:pPr>
                  <a:defRPr sz="1994" b="1" i="0" u="none" strike="noStrike" baseline="0">
                    <a:solidFill>
                      <a:schemeClr val="tx1"/>
                    </a:solidFill>
                    <a:latin typeface="Arial"/>
                    <a:ea typeface="Arial"/>
                    <a:cs typeface="Aria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Automobili prodotte negli Stati Uniti (valori in migliaia)</c:v>
                </c:pt>
              </c:strCache>
            </c:strRef>
          </c:cat>
          <c:val>
            <c:numRef>
              <c:f>Sheet1!$B$4:$B$4</c:f>
              <c:numCache>
                <c:formatCode>General</c:formatCode>
                <c:ptCount val="1"/>
                <c:pt idx="0">
                  <c:v>4180</c:v>
                </c:pt>
              </c:numCache>
            </c:numRef>
          </c:val>
        </c:ser>
        <c:ser>
          <c:idx val="3"/>
          <c:order val="3"/>
          <c:tx>
            <c:strRef>
              <c:f>Sheet1!$A$5</c:f>
              <c:strCache>
                <c:ptCount val="1"/>
                <c:pt idx="0">
                  <c:v>1929</c:v>
                </c:pt>
              </c:strCache>
            </c:strRef>
          </c:tx>
          <c:spPr>
            <a:solidFill>
              <a:schemeClr val="folHlink"/>
            </a:solidFill>
            <a:ln w="14068">
              <a:solidFill>
                <a:schemeClr val="tx1"/>
              </a:solidFill>
              <a:prstDash val="solid"/>
            </a:ln>
          </c:spPr>
          <c:invertIfNegative val="0"/>
          <c:dLbls>
            <c:dLbl>
              <c:idx val="0"/>
              <c:layout>
                <c:manualLayout>
                  <c:xMode val="edge"/>
                  <c:yMode val="edge"/>
                  <c:x val="0.68061674008810569"/>
                  <c:y val="0.16523605150214593"/>
                </c:manualLayout>
              </c:layout>
              <c:numFmt formatCode="#,##0" sourceLinked="0"/>
              <c:spPr>
                <a:noFill/>
                <a:ln w="28137">
                  <a:noFill/>
                </a:ln>
              </c:spPr>
              <c:txPr>
                <a:bodyPr/>
                <a:lstStyle/>
                <a:p>
                  <a:pPr>
                    <a:defRPr sz="1772" b="0"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w="28137">
                <a:noFill/>
              </a:ln>
            </c:spPr>
            <c:txPr>
              <a:bodyPr wrap="square" lIns="38100" tIns="19050" rIns="38100" bIns="19050" anchor="ctr">
                <a:spAutoFit/>
              </a:bodyPr>
              <a:lstStyle/>
              <a:p>
                <a:pPr>
                  <a:defRPr sz="1772" b="0"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Automobili prodotte negli Stati Uniti (valori in migliaia)</c:v>
                </c:pt>
              </c:strCache>
            </c:strRef>
          </c:cat>
          <c:val>
            <c:numRef>
              <c:f>Sheet1!$B$5:$B$5</c:f>
              <c:numCache>
                <c:formatCode>General</c:formatCode>
                <c:ptCount val="1"/>
                <c:pt idx="0">
                  <c:v>5600</c:v>
                </c:pt>
              </c:numCache>
            </c:numRef>
          </c:val>
        </c:ser>
        <c:dLbls>
          <c:showLegendKey val="0"/>
          <c:showVal val="0"/>
          <c:showCatName val="0"/>
          <c:showSerName val="0"/>
          <c:showPercent val="0"/>
          <c:showBubbleSize val="0"/>
        </c:dLbls>
        <c:gapWidth val="150"/>
        <c:gapDepth val="0"/>
        <c:shape val="box"/>
        <c:axId val="1487511248"/>
        <c:axId val="1487511792"/>
        <c:axId val="0"/>
      </c:bar3DChart>
      <c:catAx>
        <c:axId val="1487511248"/>
        <c:scaling>
          <c:orientation val="minMax"/>
        </c:scaling>
        <c:delete val="0"/>
        <c:axPos val="b"/>
        <c:numFmt formatCode="0" sourceLinked="0"/>
        <c:majorTickMark val="out"/>
        <c:minorTickMark val="none"/>
        <c:tickLblPos val="low"/>
        <c:spPr>
          <a:ln w="3517">
            <a:solidFill>
              <a:schemeClr val="tx1"/>
            </a:solidFill>
            <a:prstDash val="solid"/>
          </a:ln>
        </c:spPr>
        <c:txPr>
          <a:bodyPr rot="0" vert="horz"/>
          <a:lstStyle/>
          <a:p>
            <a:pPr>
              <a:defRPr sz="1551" b="0" i="0" u="none" strike="noStrike" baseline="0">
                <a:solidFill>
                  <a:schemeClr val="tx1"/>
                </a:solidFill>
                <a:latin typeface="Arial"/>
                <a:ea typeface="Arial"/>
                <a:cs typeface="Arial"/>
              </a:defRPr>
            </a:pPr>
            <a:endParaRPr lang="it-IT"/>
          </a:p>
        </c:txPr>
        <c:crossAx val="1487511792"/>
        <c:crosses val="autoZero"/>
        <c:auto val="1"/>
        <c:lblAlgn val="ctr"/>
        <c:lblOffset val="100"/>
        <c:tickLblSkip val="1"/>
        <c:tickMarkSkip val="1"/>
        <c:noMultiLvlLbl val="0"/>
      </c:catAx>
      <c:valAx>
        <c:axId val="1487511792"/>
        <c:scaling>
          <c:orientation val="minMax"/>
        </c:scaling>
        <c:delete val="0"/>
        <c:axPos val="l"/>
        <c:majorGridlines>
          <c:spPr>
            <a:ln w="3517">
              <a:solidFill>
                <a:schemeClr val="tx1"/>
              </a:solidFill>
              <a:prstDash val="solid"/>
            </a:ln>
          </c:spPr>
        </c:majorGridlines>
        <c:numFmt formatCode="0" sourceLinked="0"/>
        <c:majorTickMark val="out"/>
        <c:minorTickMark val="none"/>
        <c:tickLblPos val="nextTo"/>
        <c:spPr>
          <a:ln w="3517">
            <a:solidFill>
              <a:schemeClr val="tx1"/>
            </a:solidFill>
            <a:prstDash val="solid"/>
          </a:ln>
        </c:spPr>
        <c:txPr>
          <a:bodyPr rot="0" vert="horz"/>
          <a:lstStyle/>
          <a:p>
            <a:pPr>
              <a:defRPr sz="1772" b="0" i="0" u="none" strike="noStrike" baseline="0">
                <a:solidFill>
                  <a:schemeClr val="tx1"/>
                </a:solidFill>
                <a:latin typeface="Arial"/>
                <a:ea typeface="Arial"/>
                <a:cs typeface="Arial"/>
              </a:defRPr>
            </a:pPr>
            <a:endParaRPr lang="it-IT"/>
          </a:p>
        </c:txPr>
        <c:crossAx val="1487511248"/>
        <c:crosses val="autoZero"/>
        <c:crossBetween val="between"/>
      </c:valAx>
      <c:spPr>
        <a:noFill/>
        <a:ln w="28137">
          <a:noFill/>
        </a:ln>
      </c:spPr>
    </c:plotArea>
    <c:legend>
      <c:legendPos val="b"/>
      <c:layout>
        <c:manualLayout>
          <c:xMode val="edge"/>
          <c:yMode val="edge"/>
          <c:x val="0.11894273127753303"/>
          <c:y val="0.91201716738197425"/>
          <c:w val="0.75991189427312777"/>
          <c:h val="8.15450643776824E-2"/>
        </c:manualLayout>
      </c:layout>
      <c:overlay val="0"/>
      <c:spPr>
        <a:noFill/>
        <a:ln w="3517">
          <a:solidFill>
            <a:schemeClr val="tx1"/>
          </a:solidFill>
          <a:prstDash val="solid"/>
        </a:ln>
      </c:spPr>
      <c:txPr>
        <a:bodyPr/>
        <a:lstStyle/>
        <a:p>
          <a:pPr>
            <a:defRPr sz="1833" b="1" i="0" u="none" strike="noStrike" baseline="0">
              <a:solidFill>
                <a:schemeClr val="tx1"/>
              </a:solidFill>
              <a:latin typeface="Arial"/>
              <a:ea typeface="Arial"/>
              <a:cs typeface="Arial"/>
            </a:defRPr>
          </a:pPr>
          <a:endParaRPr lang="it-IT"/>
        </a:p>
      </c:txPr>
    </c:legend>
    <c:plotVisOnly val="1"/>
    <c:dispBlanksAs val="gap"/>
    <c:showDLblsOverMax val="0"/>
  </c:chart>
  <c:spPr>
    <a:gradFill rotWithShape="0">
      <a:gsLst>
        <a:gs pos="0">
          <a:srgbClr xmlns:mc="http://schemas.openxmlformats.org/markup-compatibility/2006" xmlns:a14="http://schemas.microsoft.com/office/drawing/2010/main" val="008000" mc:Ignorable="a14" a14:legacySpreadsheetColorIndex="17"/>
        </a:gs>
        <a:gs pos="100000">
          <a:srgbClr xmlns:mc="http://schemas.openxmlformats.org/markup-compatibility/2006" xmlns:a14="http://schemas.microsoft.com/office/drawing/2010/main" val="002500" mc:Ignorable="a14" a14:legacySpreadsheetColorIndex="17">
            <a:gamma/>
            <a:shade val="54118"/>
            <a:invGamma/>
          </a:srgbClr>
        </a:gs>
      </a:gsLst>
      <a:lin ang="5400000" scaled="1"/>
    </a:gradFill>
    <a:ln>
      <a:noFill/>
    </a:ln>
  </c:spPr>
  <c:txPr>
    <a:bodyPr/>
    <a:lstStyle/>
    <a:p>
      <a:pPr>
        <a:defRPr sz="1994" b="1" i="0" u="none" strike="noStrike" baseline="0">
          <a:solidFill>
            <a:schemeClr val="tx1"/>
          </a:solidFill>
          <a:latin typeface="Arial"/>
          <a:ea typeface="Arial"/>
          <a:cs typeface="Arial"/>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1"/>
      <c:rotY val="44"/>
      <c:depthPercent val="100"/>
      <c:rAngAx val="1"/>
    </c:view3D>
    <c:floor>
      <c:thickness val="0"/>
      <c:spPr>
        <a:solidFill>
          <a:srgbClr val="C0C0C0"/>
        </a:solidFill>
        <a:ln w="3175">
          <a:solidFill>
            <a:schemeClr val="tx1"/>
          </a:solidFill>
          <a:prstDash val="solid"/>
        </a:ln>
      </c:spPr>
    </c:floor>
    <c:sideWall>
      <c:thickness val="0"/>
      <c:spPr>
        <a:solidFill>
          <a:srgbClr val="C0C0C0"/>
        </a:solidFill>
        <a:ln w="12700">
          <a:solidFill>
            <a:schemeClr val="tx1"/>
          </a:solidFill>
          <a:prstDash val="solid"/>
        </a:ln>
      </c:spPr>
    </c:sideWall>
    <c:backWall>
      <c:thickness val="0"/>
      <c:spPr>
        <a:solidFill>
          <a:srgbClr val="C0C0C0"/>
        </a:solidFill>
        <a:ln w="12700">
          <a:solidFill>
            <a:schemeClr val="tx1"/>
          </a:solidFill>
          <a:prstDash val="solid"/>
        </a:ln>
      </c:spPr>
    </c:backWall>
    <c:plotArea>
      <c:layout>
        <c:manualLayout>
          <c:layoutTarget val="inner"/>
          <c:xMode val="edge"/>
          <c:yMode val="edge"/>
          <c:x val="3.7288135593220341E-2"/>
          <c:y val="4.1095890410958902E-2"/>
          <c:w val="0.90169491525423728"/>
          <c:h val="0.50684931506849318"/>
        </c:manualLayout>
      </c:layout>
      <c:bar3DChart>
        <c:barDir val="col"/>
        <c:grouping val="clustered"/>
        <c:varyColors val="0"/>
        <c:ser>
          <c:idx val="0"/>
          <c:order val="0"/>
          <c:tx>
            <c:strRef>
              <c:f>Sheet1!$A$2</c:f>
              <c:strCache>
                <c:ptCount val="1"/>
                <c:pt idx="0">
                  <c:v>1913</c:v>
                </c:pt>
              </c:strCache>
            </c:strRef>
          </c:tx>
          <c:spPr>
            <a:solidFill>
              <a:schemeClr val="accent1"/>
            </a:solidFill>
            <a:ln w="15565">
              <a:solidFill>
                <a:schemeClr val="tx1"/>
              </a:solidFill>
              <a:prstDash val="solid"/>
            </a:ln>
          </c:spPr>
          <c:invertIfNegative val="0"/>
          <c:dLbls>
            <c:dLbl>
              <c:idx val="0"/>
              <c:layout>
                <c:manualLayout>
                  <c:xMode val="edge"/>
                  <c:yMode val="edge"/>
                  <c:x val="0.24067796610169492"/>
                  <c:y val="0.24200913242009131"/>
                </c:manualLayout>
              </c:layout>
              <c:spPr>
                <a:noFill/>
                <a:ln w="31130">
                  <a:noFill/>
                </a:ln>
              </c:spPr>
              <c:txPr>
                <a:bodyPr/>
                <a:lstStyle/>
                <a:p>
                  <a:pPr>
                    <a:defRPr sz="1195" b="1"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extLst>
                <c:ext xmlns:c15="http://schemas.microsoft.com/office/drawing/2012/chart" uri="{CE6537A1-D6FC-4f65-9D91-7224C49458BB}"/>
              </c:extLst>
            </c:dLbl>
            <c:dLbl>
              <c:idx val="1"/>
              <c:layout>
                <c:manualLayout>
                  <c:xMode val="edge"/>
                  <c:yMode val="edge"/>
                  <c:x val="0.52203389830508473"/>
                  <c:y val="0.12785388127853881"/>
                </c:manualLayout>
              </c:layout>
              <c:spPr>
                <a:noFill/>
                <a:ln w="31130">
                  <a:noFill/>
                </a:ln>
              </c:spPr>
              <c:txPr>
                <a:bodyPr/>
                <a:lstStyle/>
                <a:p>
                  <a:pPr>
                    <a:defRPr sz="1195" b="1"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extLst>
                <c:ext xmlns:c15="http://schemas.microsoft.com/office/drawing/2012/chart" uri="{CE6537A1-D6FC-4f65-9D91-7224C49458BB}"/>
              </c:extLst>
            </c:dLbl>
            <c:spPr>
              <a:noFill/>
              <a:ln w="31130">
                <a:noFill/>
              </a:ln>
            </c:spPr>
            <c:txPr>
              <a:bodyPr wrap="square" lIns="38100" tIns="19050" rIns="38100" bIns="19050" anchor="ctr">
                <a:spAutoFit/>
              </a:bodyPr>
              <a:lstStyle/>
              <a:p>
                <a:pPr>
                  <a:defRPr sz="1195" b="1"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produzione: % Europa/mondo</c:v>
                </c:pt>
                <c:pt idx="1">
                  <c:v>partecipazione al commercio mondiale in %</c:v>
                </c:pt>
              </c:strCache>
            </c:strRef>
          </c:cat>
          <c:val>
            <c:numRef>
              <c:f>Sheet1!$B$2:$C$2</c:f>
              <c:numCache>
                <c:formatCode>General</c:formatCode>
                <c:ptCount val="2"/>
                <c:pt idx="0">
                  <c:v>43</c:v>
                </c:pt>
                <c:pt idx="1">
                  <c:v>59</c:v>
                </c:pt>
              </c:numCache>
            </c:numRef>
          </c:val>
        </c:ser>
        <c:ser>
          <c:idx val="1"/>
          <c:order val="1"/>
          <c:tx>
            <c:strRef>
              <c:f>Sheet1!$A$3</c:f>
              <c:strCache>
                <c:ptCount val="1"/>
                <c:pt idx="0">
                  <c:v>1923</c:v>
                </c:pt>
              </c:strCache>
            </c:strRef>
          </c:tx>
          <c:spPr>
            <a:solidFill>
              <a:schemeClr val="accent2"/>
            </a:solidFill>
            <a:ln w="15565">
              <a:solidFill>
                <a:schemeClr val="tx1"/>
              </a:solidFill>
              <a:prstDash val="solid"/>
            </a:ln>
          </c:spPr>
          <c:invertIfNegative val="0"/>
          <c:dLbls>
            <c:dLbl>
              <c:idx val="0"/>
              <c:layout>
                <c:manualLayout>
                  <c:xMode val="edge"/>
                  <c:yMode val="edge"/>
                  <c:x val="0.3254237288135593"/>
                  <c:y val="0.29680365296803651"/>
                </c:manualLayout>
              </c:layout>
              <c:spPr>
                <a:noFill/>
                <a:ln w="31130">
                  <a:noFill/>
                </a:ln>
              </c:spPr>
              <c:txPr>
                <a:bodyPr/>
                <a:lstStyle/>
                <a:p>
                  <a:pPr>
                    <a:defRPr sz="1195" b="1"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extLst>
                <c:ext xmlns:c15="http://schemas.microsoft.com/office/drawing/2012/chart" uri="{CE6537A1-D6FC-4f65-9D91-7224C49458BB}"/>
              </c:extLst>
            </c:dLbl>
            <c:dLbl>
              <c:idx val="1"/>
              <c:layout>
                <c:manualLayout>
                  <c:xMode val="edge"/>
                  <c:yMode val="edge"/>
                  <c:x val="0.61016949152542377"/>
                  <c:y val="0.21917808219178081"/>
                </c:manualLayout>
              </c:layout>
              <c:tx>
                <c:rich>
                  <a:bodyPr/>
                  <a:lstStyle/>
                  <a:p>
                    <a:pPr>
                      <a:defRPr sz="1195" b="1" i="0" u="none" strike="noStrike" baseline="0">
                        <a:solidFill>
                          <a:srgbClr val="FF0000"/>
                        </a:solidFill>
                        <a:latin typeface="Arial"/>
                        <a:ea typeface="Arial"/>
                        <a:cs typeface="Arial"/>
                      </a:defRPr>
                    </a:pPr>
                    <a:r>
                      <a:rPr lang="it-IT"/>
                      <a:t>50</a:t>
                    </a:r>
                  </a:p>
                </c:rich>
              </c:tx>
              <c:spPr>
                <a:noFill/>
                <a:ln w="31130">
                  <a:noFill/>
                </a:ln>
              </c:spPr>
              <c:showLegendKey val="0"/>
              <c:showVal val="0"/>
              <c:showCatName val="0"/>
              <c:showSerName val="0"/>
              <c:showPercent val="0"/>
              <c:showBubbleSize val="0"/>
              <c:extLst>
                <c:ext xmlns:c15="http://schemas.microsoft.com/office/drawing/2012/chart" uri="{CE6537A1-D6FC-4f65-9D91-7224C49458BB}"/>
              </c:extLst>
            </c:dLbl>
            <c:spPr>
              <a:noFill/>
              <a:ln w="31130">
                <a:noFill/>
              </a:ln>
            </c:spPr>
            <c:txPr>
              <a:bodyPr wrap="square" lIns="38100" tIns="19050" rIns="38100" bIns="19050" anchor="ctr">
                <a:spAutoFit/>
              </a:bodyPr>
              <a:lstStyle/>
              <a:p>
                <a:pPr>
                  <a:defRPr sz="1195" b="1" i="0" u="none" strike="noStrike" baseline="0">
                    <a:solidFill>
                      <a:srgbClr val="FF0000"/>
                    </a:solidFill>
                    <a:latin typeface="Arial"/>
                    <a:ea typeface="Arial"/>
                    <a:cs typeface="Aria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produzione: % Europa/mondo</c:v>
                </c:pt>
                <c:pt idx="1">
                  <c:v>partecipazione al commercio mondiale in %</c:v>
                </c:pt>
              </c:strCache>
            </c:strRef>
          </c:cat>
          <c:val>
            <c:numRef>
              <c:f>Sheet1!$B$3:$C$3</c:f>
              <c:numCache>
                <c:formatCode>General</c:formatCode>
                <c:ptCount val="2"/>
                <c:pt idx="0">
                  <c:v>34</c:v>
                </c:pt>
                <c:pt idx="1">
                  <c:v>50</c:v>
                </c:pt>
              </c:numCache>
            </c:numRef>
          </c:val>
        </c:ser>
        <c:dLbls>
          <c:showLegendKey val="0"/>
          <c:showVal val="0"/>
          <c:showCatName val="0"/>
          <c:showSerName val="0"/>
          <c:showPercent val="0"/>
          <c:showBubbleSize val="0"/>
        </c:dLbls>
        <c:gapWidth val="150"/>
        <c:gapDepth val="0"/>
        <c:shape val="box"/>
        <c:axId val="1487501456"/>
        <c:axId val="1487513968"/>
        <c:axId val="0"/>
      </c:bar3DChart>
      <c:catAx>
        <c:axId val="1487501456"/>
        <c:scaling>
          <c:orientation val="minMax"/>
        </c:scaling>
        <c:delete val="0"/>
        <c:axPos val="b"/>
        <c:numFmt formatCode="General" sourceLinked="1"/>
        <c:majorTickMark val="out"/>
        <c:minorTickMark val="none"/>
        <c:tickLblPos val="low"/>
        <c:spPr>
          <a:ln w="3891">
            <a:solidFill>
              <a:schemeClr val="tx1"/>
            </a:solidFill>
            <a:prstDash val="solid"/>
          </a:ln>
        </c:spPr>
        <c:txPr>
          <a:bodyPr rot="0" vert="horz"/>
          <a:lstStyle/>
          <a:p>
            <a:pPr>
              <a:defRPr sz="1011" b="0" i="0" u="none" strike="noStrike" baseline="0">
                <a:solidFill>
                  <a:schemeClr val="tx1"/>
                </a:solidFill>
                <a:latin typeface="Arial"/>
                <a:ea typeface="Arial"/>
                <a:cs typeface="Arial"/>
              </a:defRPr>
            </a:pPr>
            <a:endParaRPr lang="it-IT"/>
          </a:p>
        </c:txPr>
        <c:crossAx val="1487513968"/>
        <c:crosses val="autoZero"/>
        <c:auto val="1"/>
        <c:lblAlgn val="ctr"/>
        <c:lblOffset val="100"/>
        <c:tickLblSkip val="1"/>
        <c:tickMarkSkip val="1"/>
        <c:noMultiLvlLbl val="0"/>
      </c:catAx>
      <c:valAx>
        <c:axId val="1487513968"/>
        <c:scaling>
          <c:orientation val="minMax"/>
        </c:scaling>
        <c:delete val="0"/>
        <c:axPos val="l"/>
        <c:majorGridlines>
          <c:spPr>
            <a:ln w="3891">
              <a:solidFill>
                <a:schemeClr val="tx1"/>
              </a:solidFill>
              <a:prstDash val="solid"/>
            </a:ln>
          </c:spPr>
        </c:majorGridlines>
        <c:numFmt formatCode="General" sourceLinked="1"/>
        <c:majorTickMark val="out"/>
        <c:minorTickMark val="none"/>
        <c:tickLblPos val="none"/>
        <c:spPr>
          <a:ln w="3891">
            <a:solidFill>
              <a:schemeClr val="tx1"/>
            </a:solidFill>
            <a:prstDash val="solid"/>
          </a:ln>
        </c:spPr>
        <c:crossAx val="1487501456"/>
        <c:crosses val="autoZero"/>
        <c:crossBetween val="between"/>
      </c:valAx>
      <c:spPr>
        <a:noFill/>
        <a:ln w="31130">
          <a:noFill/>
        </a:ln>
      </c:spPr>
    </c:plotArea>
    <c:legend>
      <c:legendPos val="b"/>
      <c:layout>
        <c:manualLayout>
          <c:xMode val="edge"/>
          <c:yMode val="edge"/>
          <c:x val="0.30508474576271188"/>
          <c:y val="0.84931506849315064"/>
          <c:w val="0.36949152542372882"/>
          <c:h val="0.11872146118721461"/>
        </c:manualLayout>
      </c:layout>
      <c:overlay val="0"/>
      <c:spPr>
        <a:noFill/>
        <a:ln w="3891">
          <a:solidFill>
            <a:schemeClr val="tx1"/>
          </a:solidFill>
          <a:prstDash val="solid"/>
        </a:ln>
      </c:spPr>
      <c:txPr>
        <a:bodyPr/>
        <a:lstStyle/>
        <a:p>
          <a:pPr>
            <a:defRPr sz="1293" b="0" i="0" u="none" strike="noStrike" baseline="0">
              <a:solidFill>
                <a:schemeClr val="tx1"/>
              </a:solidFill>
              <a:latin typeface="Arial"/>
              <a:ea typeface="Arial"/>
              <a:cs typeface="Arial"/>
            </a:defRPr>
          </a:pPr>
          <a:endParaRPr lang="it-IT"/>
        </a:p>
      </c:txPr>
    </c:legend>
    <c:plotVisOnly val="1"/>
    <c:dispBlanksAs val="gap"/>
    <c:showDLblsOverMax val="0"/>
  </c:chart>
  <c:spPr>
    <a:solidFill>
      <a:srgbClr val="008000"/>
    </a:solidFill>
    <a:ln>
      <a:noFill/>
    </a:ln>
  </c:spPr>
  <c:txPr>
    <a:bodyPr/>
    <a:lstStyle/>
    <a:p>
      <a:pPr>
        <a:defRPr sz="1563" b="1" i="0" u="none" strike="noStrike" baseline="0">
          <a:solidFill>
            <a:schemeClr val="tx1"/>
          </a:solidFill>
          <a:latin typeface="Arial"/>
          <a:ea typeface="Arial"/>
          <a:cs typeface="Arial"/>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it-IT"/>
          </a:p>
        </p:txBody>
      </p:sp>
      <p:sp>
        <p:nvSpPr>
          <p:cNvPr id="593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it-IT"/>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593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it-IT"/>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C903677-02FE-4967-9D8C-8AD41E64E7E0}" type="slidenum">
              <a:rPr lang="it-IT" altLang="it-IT"/>
              <a:pPr>
                <a:defRPr/>
              </a:pPr>
              <a:t>‹N›</a:t>
            </a:fld>
            <a:endParaRPr lang="it-IT" altLang="it-IT"/>
          </a:p>
        </p:txBody>
      </p:sp>
    </p:spTree>
    <p:extLst>
      <p:ext uri="{BB962C8B-B14F-4D97-AF65-F5344CB8AC3E}">
        <p14:creationId xmlns:p14="http://schemas.microsoft.com/office/powerpoint/2010/main" val="3351656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4C8437C-8196-425C-A40B-C89529C06369}" type="slidenum">
              <a:rPr lang="it-IT" altLang="it-IT" sz="1200">
                <a:cs typeface="Arial" panose="020B0604020202020204" pitchFamily="34" charset="0"/>
              </a:rPr>
              <a:pPr/>
              <a:t>8</a:t>
            </a:fld>
            <a:endParaRPr lang="it-IT" altLang="it-IT" sz="1200">
              <a:cs typeface="Arial" panose="020B0604020202020204" pitchFamily="34" charset="0"/>
            </a:endParaRPr>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70806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CCCD9D2-4E76-4CB9-951E-A441F14A5776}" type="slidenum">
              <a:rPr lang="it-IT" altLang="it-IT" sz="1200">
                <a:cs typeface="Arial" panose="020B0604020202020204" pitchFamily="34" charset="0"/>
              </a:rPr>
              <a:pPr/>
              <a:t>36</a:t>
            </a:fld>
            <a:endParaRPr lang="it-IT" altLang="it-IT" sz="1200">
              <a:cs typeface="Arial" panose="020B0604020202020204" pitchFamily="34" charset="0"/>
            </a:endParaRPr>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82498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248E0E-0D0B-4148-8BCA-99770264E6A7}" type="slidenum">
              <a:rPr lang="it-IT" altLang="it-IT">
                <a:cs typeface="Arial" panose="020B0604020202020204" pitchFamily="34" charset="0"/>
              </a:rPr>
              <a:pPr>
                <a:spcBef>
                  <a:spcPct val="0"/>
                </a:spcBef>
              </a:pPr>
              <a:t>40</a:t>
            </a:fld>
            <a:endParaRPr lang="it-IT" altLang="it-IT">
              <a:cs typeface="Arial" panose="020B0604020202020204" pitchFamily="34" charset="0"/>
            </a:endParaRPr>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699705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4223D74-3712-4E9D-A273-EA3ACEE19F08}" type="slidenum">
              <a:rPr lang="it-IT" altLang="it-IT" sz="1200">
                <a:cs typeface="Arial" panose="020B0604020202020204" pitchFamily="34" charset="0"/>
              </a:rPr>
              <a:pPr/>
              <a:t>46</a:t>
            </a:fld>
            <a:endParaRPr lang="it-IT" altLang="it-IT" sz="1200">
              <a:cs typeface="Arial" panose="020B0604020202020204" pitchFamily="34" charset="0"/>
            </a:endParaRPr>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24617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4B8630-521B-43FB-8C77-FE131AC66EC3}" type="slidenum">
              <a:rPr lang="it-IT" altLang="it-IT">
                <a:cs typeface="Arial" panose="020B0604020202020204" pitchFamily="34" charset="0"/>
              </a:rPr>
              <a:pPr>
                <a:spcBef>
                  <a:spcPct val="0"/>
                </a:spcBef>
              </a:pPr>
              <a:t>49</a:t>
            </a:fld>
            <a:endParaRPr lang="it-IT" altLang="it-IT">
              <a:cs typeface="Arial" panose="020B0604020202020204" pitchFamily="34" charset="0"/>
            </a:endParaRP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La lezione della crisi</a:t>
            </a:r>
          </a:p>
          <a:p>
            <a:pPr eaLnBrk="1" hangingPunct="1"/>
            <a:r>
              <a:rPr lang="it-IT" altLang="it-IT" smtClean="0">
                <a:latin typeface="Arial" panose="020B0604020202020204" pitchFamily="34" charset="0"/>
              </a:rPr>
              <a:t>Il </a:t>
            </a:r>
            <a:r>
              <a:rPr lang="it-IT" altLang="it-IT" i="1" smtClean="0">
                <a:latin typeface="Arial" panose="020B0604020202020204" pitchFamily="34" charset="0"/>
              </a:rPr>
              <a:t>New Deal</a:t>
            </a:r>
            <a:r>
              <a:rPr lang="it-IT" altLang="it-IT" smtClean="0">
                <a:latin typeface="Arial" panose="020B0604020202020204" pitchFamily="34" charset="0"/>
              </a:rPr>
              <a:t> si ispira alle teorie del grande economista inglese John Maynard Keynes, il quale dimostra che la libera concorrenza non basta da sola a regolare il mercato e ad assicurare la crescita economica. Di conseguenza lo stato non può limitarsi a fare da arbitro imparziale tra produttori e consumatori, ma deve intervenire stimolando la crescita con la spesa pubblica e ridistribuire la ricchezza attraverso una tassazione progressiva. </a:t>
            </a:r>
          </a:p>
        </p:txBody>
      </p:sp>
    </p:spTree>
    <p:extLst>
      <p:ext uri="{BB962C8B-B14F-4D97-AF65-F5344CB8AC3E}">
        <p14:creationId xmlns:p14="http://schemas.microsoft.com/office/powerpoint/2010/main" val="3447849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8E2433C-C7EE-4424-96F7-80A21C458D7D}" type="slidenum">
              <a:rPr lang="it-IT" altLang="it-IT" sz="1200">
                <a:cs typeface="Arial" panose="020B0604020202020204" pitchFamily="34" charset="0"/>
              </a:rPr>
              <a:pPr/>
              <a:t>50</a:t>
            </a:fld>
            <a:endParaRPr lang="it-IT" altLang="it-IT" sz="1200">
              <a:cs typeface="Arial" panose="020B0604020202020204" pitchFamily="34" charset="0"/>
            </a:endParaRPr>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L’antidoto alla crisi: democrazia solidale anche in campo economico</a:t>
            </a:r>
          </a:p>
          <a:p>
            <a:pPr eaLnBrk="1" hangingPunct="1"/>
            <a:r>
              <a:rPr lang="it-IT" altLang="it-IT" smtClean="0">
                <a:latin typeface="Arial" panose="020B0604020202020204" pitchFamily="34" charset="0"/>
              </a:rPr>
              <a:t>Ispiratore del </a:t>
            </a:r>
            <a:r>
              <a:rPr lang="it-IT" altLang="it-IT" i="1" smtClean="0">
                <a:latin typeface="Arial" panose="020B0604020202020204" pitchFamily="34" charset="0"/>
              </a:rPr>
              <a:t>New Deal</a:t>
            </a:r>
            <a:r>
              <a:rPr lang="it-IT" altLang="it-IT" smtClean="0">
                <a:latin typeface="Arial" panose="020B0604020202020204" pitchFamily="34" charset="0"/>
              </a:rPr>
              <a:t> è il presidente Francis Delano Roosevelt.  Egli è eletto il 4 marzo del 1933, un giorno prima delle elezioni che in Germania portano al potere Hitler. </a:t>
            </a:r>
          </a:p>
          <a:p>
            <a:pPr eaLnBrk="1" hangingPunct="1"/>
            <a:r>
              <a:rPr lang="it-IT" altLang="it-IT" smtClean="0">
                <a:latin typeface="Arial" panose="020B0604020202020204" pitchFamily="34" charset="0"/>
              </a:rPr>
              <a:t>Gli Stati Uniti rispondono alla crisi con un impegno collettivo fatto di sacrifici e lavoro, ma fondato sul principio democratico della solidarietà; ben diversa è la risposta che alla stessa crisi dà il nazionalsocialismo: dittatura totalitaria ed esclusione di chiunque non faccia parte della “razza ariana”.</a:t>
            </a: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739634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9491559-CAB8-48E3-9A61-95045D9A1557}" type="slidenum">
              <a:rPr lang="it-IT" altLang="it-IT" sz="1200">
                <a:cs typeface="Arial" panose="020B0604020202020204" pitchFamily="34" charset="0"/>
              </a:rPr>
              <a:pPr/>
              <a:t>19</a:t>
            </a:fld>
            <a:endParaRPr lang="it-IT" altLang="it-IT" sz="1200">
              <a:cs typeface="Arial" panose="020B0604020202020204" pitchFamily="34" charset="0"/>
            </a:endParaRPr>
          </a:p>
        </p:txBody>
      </p:sp>
      <p:sp>
        <p:nvSpPr>
          <p:cNvPr id="23555" name="Rectangle 2"/>
          <p:cNvSpPr>
            <a:spLocks noRo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63584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71C8FC1-30EF-4731-8000-26E0B0F18036}" type="slidenum">
              <a:rPr lang="it-IT" altLang="it-IT" sz="1200">
                <a:cs typeface="Arial" panose="020B0604020202020204" pitchFamily="34" charset="0"/>
              </a:rPr>
              <a:pPr/>
              <a:t>20</a:t>
            </a:fld>
            <a:endParaRPr lang="it-IT" altLang="it-IT" sz="1200">
              <a:cs typeface="Arial" panose="020B0604020202020204" pitchFamily="34" charset="0"/>
            </a:endParaRPr>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800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ABFE56D8-0C11-477F-8DE7-2746E86E2658}" type="slidenum">
              <a:rPr lang="it-IT" altLang="it-IT" sz="1200">
                <a:cs typeface="Arial" panose="020B0604020202020204" pitchFamily="34" charset="0"/>
              </a:rPr>
              <a:pPr/>
              <a:t>21</a:t>
            </a:fld>
            <a:endParaRPr lang="it-IT" altLang="it-IT" sz="1200">
              <a:cs typeface="Arial" panose="020B0604020202020204" pitchFamily="34" charset="0"/>
            </a:endParaRPr>
          </a:p>
        </p:txBody>
      </p:sp>
      <p:sp>
        <p:nvSpPr>
          <p:cNvPr id="27651" name="Rectangle 2"/>
          <p:cNvSpPr>
            <a:spLocks noRo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19704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4E23F77-C42D-4C5B-8F58-BD9D7FE0F141}" type="slidenum">
              <a:rPr lang="it-IT" altLang="it-IT" sz="1200">
                <a:cs typeface="Arial" panose="020B0604020202020204" pitchFamily="34" charset="0"/>
              </a:rPr>
              <a:pPr/>
              <a:t>24</a:t>
            </a:fld>
            <a:endParaRPr lang="it-IT" altLang="it-IT" sz="1200">
              <a:cs typeface="Arial" panose="020B0604020202020204" pitchFamily="34" charset="0"/>
            </a:endParaRPr>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92035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0E544D6D-D299-4E4D-9220-462F371915F6}" type="slidenum">
              <a:rPr lang="it-IT" altLang="it-IT" sz="1200">
                <a:cs typeface="Arial" panose="020B0604020202020204" pitchFamily="34" charset="0"/>
              </a:rPr>
              <a:pPr/>
              <a:t>25</a:t>
            </a:fld>
            <a:endParaRPr lang="it-IT" altLang="it-IT" sz="1200">
              <a:cs typeface="Arial" panose="020B0604020202020204" pitchFamily="34" charset="0"/>
            </a:endParaRPr>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59306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051682AC-9F5D-4CA7-9177-F585FFA009B7}" type="slidenum">
              <a:rPr lang="it-IT" altLang="it-IT" sz="1200">
                <a:cs typeface="Arial" panose="020B0604020202020204" pitchFamily="34" charset="0"/>
              </a:rPr>
              <a:pPr/>
              <a:t>30</a:t>
            </a:fld>
            <a:endParaRPr lang="it-IT" altLang="it-IT" sz="1200">
              <a:cs typeface="Arial" panose="020B0604020202020204" pitchFamily="34" charset="0"/>
            </a:endParaRPr>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96346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B45BD83-BB53-4963-8D2B-91528061353D}" type="slidenum">
              <a:rPr lang="it-IT" altLang="it-IT" sz="1200">
                <a:cs typeface="Arial" panose="020B0604020202020204" pitchFamily="34" charset="0"/>
              </a:rPr>
              <a:pPr/>
              <a:t>31</a:t>
            </a:fld>
            <a:endParaRPr lang="it-IT" altLang="it-IT" sz="1200">
              <a:cs typeface="Arial" panose="020B0604020202020204" pitchFamily="34" charset="0"/>
            </a:endParaRPr>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03668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2D63D16-ECB8-41EB-911F-DBA2E174CFAA}" type="slidenum">
              <a:rPr lang="it-IT" altLang="it-IT" sz="1200">
                <a:cs typeface="Arial" panose="020B0604020202020204" pitchFamily="34" charset="0"/>
              </a:rPr>
              <a:pPr/>
              <a:t>32</a:t>
            </a:fld>
            <a:endParaRPr lang="it-IT" altLang="it-IT" sz="1200">
              <a:cs typeface="Arial" panose="020B0604020202020204" pitchFamily="34" charset="0"/>
            </a:endParaRPr>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04149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9A3F30F-1E99-44D1-89F0-97B4A9C8962F}" type="slidenum">
              <a:rPr lang="it-IT" altLang="it-IT"/>
              <a:pPr>
                <a:defRPr/>
              </a:pPr>
              <a:t>‹N›</a:t>
            </a:fld>
            <a:endParaRPr lang="it-IT" altLang="it-IT"/>
          </a:p>
        </p:txBody>
      </p:sp>
    </p:spTree>
    <p:extLst>
      <p:ext uri="{BB962C8B-B14F-4D97-AF65-F5344CB8AC3E}">
        <p14:creationId xmlns:p14="http://schemas.microsoft.com/office/powerpoint/2010/main" val="1768443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24642C8-DC8C-43D6-8B2F-409BDCD395C2}" type="slidenum">
              <a:rPr lang="it-IT" altLang="it-IT"/>
              <a:pPr>
                <a:defRPr/>
              </a:pPr>
              <a:t>‹N›</a:t>
            </a:fld>
            <a:endParaRPr lang="it-IT" altLang="it-IT"/>
          </a:p>
        </p:txBody>
      </p:sp>
    </p:spTree>
    <p:extLst>
      <p:ext uri="{BB962C8B-B14F-4D97-AF65-F5344CB8AC3E}">
        <p14:creationId xmlns:p14="http://schemas.microsoft.com/office/powerpoint/2010/main" val="325270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638CD1C-53CF-4FD1-9370-559FC2320D37}" type="slidenum">
              <a:rPr lang="it-IT" altLang="it-IT"/>
              <a:pPr>
                <a:defRPr/>
              </a:pPr>
              <a:t>‹N›</a:t>
            </a:fld>
            <a:endParaRPr lang="it-IT" altLang="it-IT"/>
          </a:p>
        </p:txBody>
      </p:sp>
    </p:spTree>
    <p:extLst>
      <p:ext uri="{BB962C8B-B14F-4D97-AF65-F5344CB8AC3E}">
        <p14:creationId xmlns:p14="http://schemas.microsoft.com/office/powerpoint/2010/main" val="2149406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7F5B805-B8F9-45CE-9C2B-AF7194F37754}" type="slidenum">
              <a:rPr lang="it-IT" altLang="it-IT"/>
              <a:pPr>
                <a:defRPr/>
              </a:pPr>
              <a:t>‹N›</a:t>
            </a:fld>
            <a:endParaRPr lang="it-IT" altLang="it-IT"/>
          </a:p>
        </p:txBody>
      </p:sp>
    </p:spTree>
    <p:extLst>
      <p:ext uri="{BB962C8B-B14F-4D97-AF65-F5344CB8AC3E}">
        <p14:creationId xmlns:p14="http://schemas.microsoft.com/office/powerpoint/2010/main" val="2701698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5DB15C-41B0-4460-A2A0-9D38402D257F}" type="slidenum">
              <a:rPr lang="it-IT" altLang="it-IT"/>
              <a:pPr>
                <a:defRPr/>
              </a:pPr>
              <a:t>‹N›</a:t>
            </a:fld>
            <a:endParaRPr lang="it-IT" altLang="it-IT"/>
          </a:p>
        </p:txBody>
      </p:sp>
    </p:spTree>
    <p:extLst>
      <p:ext uri="{BB962C8B-B14F-4D97-AF65-F5344CB8AC3E}">
        <p14:creationId xmlns:p14="http://schemas.microsoft.com/office/powerpoint/2010/main" val="388427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48ABC9D-F7F5-4899-BB1D-67FD6AFD087E}" type="slidenum">
              <a:rPr lang="it-IT" altLang="it-IT"/>
              <a:pPr>
                <a:defRPr/>
              </a:pPr>
              <a:t>‹N›</a:t>
            </a:fld>
            <a:endParaRPr lang="it-IT" altLang="it-IT"/>
          </a:p>
        </p:txBody>
      </p:sp>
    </p:spTree>
    <p:extLst>
      <p:ext uri="{BB962C8B-B14F-4D97-AF65-F5344CB8AC3E}">
        <p14:creationId xmlns:p14="http://schemas.microsoft.com/office/powerpoint/2010/main" val="10900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ED1C98B-361B-47DC-A969-55517C599AE4}" type="slidenum">
              <a:rPr lang="it-IT" altLang="it-IT"/>
              <a:pPr>
                <a:defRPr/>
              </a:pPr>
              <a:t>‹N›</a:t>
            </a:fld>
            <a:endParaRPr lang="it-IT" altLang="it-IT"/>
          </a:p>
        </p:txBody>
      </p:sp>
    </p:spTree>
    <p:extLst>
      <p:ext uri="{BB962C8B-B14F-4D97-AF65-F5344CB8AC3E}">
        <p14:creationId xmlns:p14="http://schemas.microsoft.com/office/powerpoint/2010/main" val="221001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580CC34-48D9-4535-B768-B5261C2881B5}" type="slidenum">
              <a:rPr lang="it-IT" altLang="it-IT"/>
              <a:pPr>
                <a:defRPr/>
              </a:pPr>
              <a:t>‹N›</a:t>
            </a:fld>
            <a:endParaRPr lang="it-IT" altLang="it-IT"/>
          </a:p>
        </p:txBody>
      </p:sp>
    </p:spTree>
    <p:extLst>
      <p:ext uri="{BB962C8B-B14F-4D97-AF65-F5344CB8AC3E}">
        <p14:creationId xmlns:p14="http://schemas.microsoft.com/office/powerpoint/2010/main" val="426319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F17E557-6B84-467E-A6EB-6DC183E51A91}" type="slidenum">
              <a:rPr lang="it-IT" altLang="it-IT"/>
              <a:pPr>
                <a:defRPr/>
              </a:pPr>
              <a:t>‹N›</a:t>
            </a:fld>
            <a:endParaRPr lang="it-IT" altLang="it-IT"/>
          </a:p>
        </p:txBody>
      </p:sp>
    </p:spTree>
    <p:extLst>
      <p:ext uri="{BB962C8B-B14F-4D97-AF65-F5344CB8AC3E}">
        <p14:creationId xmlns:p14="http://schemas.microsoft.com/office/powerpoint/2010/main" val="3371204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FDD5B5B-1FAA-49D4-A5E1-4395FE9C052C}" type="slidenum">
              <a:rPr lang="it-IT" altLang="it-IT"/>
              <a:pPr>
                <a:defRPr/>
              </a:pPr>
              <a:t>‹N›</a:t>
            </a:fld>
            <a:endParaRPr lang="it-IT" altLang="it-IT"/>
          </a:p>
        </p:txBody>
      </p:sp>
    </p:spTree>
    <p:extLst>
      <p:ext uri="{BB962C8B-B14F-4D97-AF65-F5344CB8AC3E}">
        <p14:creationId xmlns:p14="http://schemas.microsoft.com/office/powerpoint/2010/main" val="114176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58CFD8E-A2AB-465E-84C9-0C22D77A3354}" type="slidenum">
              <a:rPr lang="it-IT" altLang="it-IT"/>
              <a:pPr>
                <a:defRPr/>
              </a:pPr>
              <a:t>‹N›</a:t>
            </a:fld>
            <a:endParaRPr lang="it-IT" altLang="it-IT"/>
          </a:p>
        </p:txBody>
      </p:sp>
    </p:spTree>
    <p:extLst>
      <p:ext uri="{BB962C8B-B14F-4D97-AF65-F5344CB8AC3E}">
        <p14:creationId xmlns:p14="http://schemas.microsoft.com/office/powerpoint/2010/main" val="391737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D682BE8-E6E3-454D-914F-DBB7761ADF76}" type="slidenum">
              <a:rPr lang="it-IT" altLang="it-IT"/>
              <a:pPr>
                <a:defRPr/>
              </a:pPr>
              <a:t>‹N›</a:t>
            </a:fld>
            <a:endParaRPr lang="it-IT" altLang="it-IT"/>
          </a:p>
        </p:txBody>
      </p:sp>
    </p:spTree>
    <p:extLst>
      <p:ext uri="{BB962C8B-B14F-4D97-AF65-F5344CB8AC3E}">
        <p14:creationId xmlns:p14="http://schemas.microsoft.com/office/powerpoint/2010/main" val="306155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2E5ABA1-0C8F-4CD6-A37B-216316D4F06D}" type="slidenum">
              <a:rPr lang="it-IT" altLang="it-IT"/>
              <a:pPr>
                <a:defRPr/>
              </a:pPr>
              <a:t>‹N›</a:t>
            </a:fld>
            <a:endParaRPr lang="it-IT" altLang="it-IT"/>
          </a:p>
        </p:txBody>
      </p:sp>
    </p:spTree>
    <p:extLst>
      <p:ext uri="{BB962C8B-B14F-4D97-AF65-F5344CB8AC3E}">
        <p14:creationId xmlns:p14="http://schemas.microsoft.com/office/powerpoint/2010/main" val="206161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19AE94B-F24E-43B3-B290-C1AC83581F75}" type="slidenum">
              <a:rPr lang="it-IT" altLang="it-IT"/>
              <a:pPr>
                <a:defRPr/>
              </a:pPr>
              <a:t>‹N›</a:t>
            </a:fld>
            <a:endParaRPr lang="it-IT" altLang="it-IT"/>
          </a:p>
        </p:txBody>
      </p:sp>
    </p:spTree>
    <p:extLst>
      <p:ext uri="{BB962C8B-B14F-4D97-AF65-F5344CB8AC3E}">
        <p14:creationId xmlns:p14="http://schemas.microsoft.com/office/powerpoint/2010/main" val="374286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0363F12-E3B3-4791-9CE3-D4267C6BE52D}" type="slidenum">
              <a:rPr lang="it-IT" altLang="it-IT"/>
              <a:pPr>
                <a:defRPr/>
              </a:pPr>
              <a:t>‹N›</a:t>
            </a:fld>
            <a:endParaRPr lang="it-IT" altLang="it-IT"/>
          </a:p>
        </p:txBody>
      </p:sp>
    </p:spTree>
    <p:extLst>
      <p:ext uri="{BB962C8B-B14F-4D97-AF65-F5344CB8AC3E}">
        <p14:creationId xmlns:p14="http://schemas.microsoft.com/office/powerpoint/2010/main" val="201877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E174C61-B876-4485-83B5-A15587C06DD2}"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3074" name="Segnaposto numero diapositiva 3"/>
          <p:cNvSpPr>
            <a:spLocks noGrp="1"/>
          </p:cNvSpPr>
          <p:nvPr>
            <p:ph type="sldNum" sz="quarter" idx="12"/>
          </p:nvPr>
        </p:nvSpPr>
        <p:spPr bwMode="auto">
          <a:xfrm>
            <a:off x="6553200" y="5975350"/>
            <a:ext cx="2133600" cy="365125"/>
          </a:xfrm>
          <a:solidFill>
            <a:srgbClr val="336600"/>
          </a:solid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0CD912D-73BD-40A2-BBC8-759418B3ABC0}" type="slidenum">
              <a:rPr lang="it-IT" altLang="it-IT" sz="1800" b="1">
                <a:solidFill>
                  <a:schemeClr val="bg1"/>
                </a:solidFill>
                <a:latin typeface="Arial" panose="020B0604020202020204" pitchFamily="34" charset="0"/>
              </a:rPr>
              <a:pPr>
                <a:spcBef>
                  <a:spcPct val="0"/>
                </a:spcBef>
                <a:buFontTx/>
                <a:buNone/>
              </a:pPr>
              <a:t>1</a:t>
            </a:fld>
            <a:endParaRPr lang="it-IT" altLang="it-IT" sz="1800" b="1">
              <a:solidFill>
                <a:schemeClr val="bg1"/>
              </a:solidFill>
              <a:latin typeface="Arial" panose="020B0604020202020204" pitchFamily="34" charset="0"/>
            </a:endParaRPr>
          </a:p>
        </p:txBody>
      </p:sp>
      <p:sp>
        <p:nvSpPr>
          <p:cNvPr id="3075" name="Text Box 4"/>
          <p:cNvSpPr txBox="1">
            <a:spLocks noChangeArrowheads="1"/>
          </p:cNvSpPr>
          <p:nvPr/>
        </p:nvSpPr>
        <p:spPr bwMode="auto">
          <a:xfrm>
            <a:off x="381000" y="4343400"/>
            <a:ext cx="4876800" cy="366713"/>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FF3300"/>
              </a:buClr>
              <a:buSzPct val="150000"/>
              <a:buFont typeface="Wingdings" panose="05000000000000000000" pitchFamily="2" charset="2"/>
              <a:buChar char="q"/>
            </a:pPr>
            <a:r>
              <a:rPr lang="it-IT" altLang="it-IT" sz="1800" b="1">
                <a:solidFill>
                  <a:schemeClr val="bg1"/>
                </a:solidFill>
                <a:latin typeface="Arial" panose="020B0604020202020204" pitchFamily="34" charset="0"/>
              </a:rPr>
              <a:t>GRANDE DEPRESSIONE 1873-1896</a:t>
            </a:r>
          </a:p>
        </p:txBody>
      </p:sp>
      <p:sp>
        <p:nvSpPr>
          <p:cNvPr id="3076" name="Text Box 5"/>
          <p:cNvSpPr txBox="1">
            <a:spLocks noChangeArrowheads="1"/>
          </p:cNvSpPr>
          <p:nvPr/>
        </p:nvSpPr>
        <p:spPr bwMode="auto">
          <a:xfrm>
            <a:off x="609600" y="4953000"/>
            <a:ext cx="7772400" cy="366713"/>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FF3300"/>
              </a:buClr>
              <a:buSzPct val="150000"/>
              <a:buFont typeface="Wingdings" panose="05000000000000000000" pitchFamily="2" charset="2"/>
              <a:buChar char="q"/>
            </a:pPr>
            <a:r>
              <a:rPr lang="it-IT" altLang="it-IT" sz="1800" b="1">
                <a:solidFill>
                  <a:schemeClr val="bg1"/>
                </a:solidFill>
                <a:latin typeface="Arial" panose="020B0604020202020204" pitchFamily="34" charset="0"/>
              </a:rPr>
              <a:t>CROLLO DI WALL STRETT “ GIOVEDI NERO” 24 OTTOBRE 1929</a:t>
            </a:r>
          </a:p>
        </p:txBody>
      </p:sp>
      <p:sp>
        <p:nvSpPr>
          <p:cNvPr id="3077" name="Text Box 6"/>
          <p:cNvSpPr txBox="1">
            <a:spLocks noChangeArrowheads="1"/>
          </p:cNvSpPr>
          <p:nvPr/>
        </p:nvSpPr>
        <p:spPr bwMode="auto">
          <a:xfrm>
            <a:off x="1371600" y="6110288"/>
            <a:ext cx="2895600" cy="366712"/>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FF3300"/>
              </a:buClr>
              <a:buSzPct val="150000"/>
              <a:buFont typeface="Wingdings" panose="05000000000000000000" pitchFamily="2" charset="2"/>
              <a:buChar char="q"/>
            </a:pPr>
            <a:r>
              <a:rPr lang="it-IT" altLang="it-IT" sz="1800" b="1">
                <a:solidFill>
                  <a:schemeClr val="bg1"/>
                </a:solidFill>
                <a:latin typeface="Arial" panose="020B0604020202020204" pitchFamily="34" charset="0"/>
              </a:rPr>
              <a:t>CRISI 2007-08</a:t>
            </a:r>
          </a:p>
        </p:txBody>
      </p:sp>
      <p:sp>
        <p:nvSpPr>
          <p:cNvPr id="3078" name="Oval 7"/>
          <p:cNvSpPr>
            <a:spLocks noChangeArrowheads="1"/>
          </p:cNvSpPr>
          <p:nvPr/>
        </p:nvSpPr>
        <p:spPr bwMode="auto">
          <a:xfrm>
            <a:off x="1752600" y="228600"/>
            <a:ext cx="4724400" cy="914400"/>
          </a:xfrm>
          <a:prstGeom prst="ellipse">
            <a:avLst/>
          </a:prstGeom>
          <a:gradFill rotWithShape="1">
            <a:gsLst>
              <a:gs pos="0">
                <a:srgbClr val="333300">
                  <a:alpha val="50000"/>
                </a:srgbClr>
              </a:gs>
              <a:gs pos="50000">
                <a:srgbClr val="336600"/>
              </a:gs>
              <a:gs pos="100000">
                <a:srgbClr val="333300">
                  <a:alpha val="50000"/>
                </a:srgbClr>
              </a:gs>
            </a:gsLst>
            <a:lin ang="5400000" scaled="1"/>
          </a:gradFill>
          <a:ln w="9525">
            <a:solidFill>
              <a:srgbClr val="FF3300"/>
            </a:solidFill>
            <a:round/>
            <a:headEnd/>
            <a:tailEnd/>
          </a:ln>
        </p:spPr>
        <p:txBody>
          <a:bodyPr wrap="none" anchor="ctr"/>
          <a:lstStyle>
            <a:lvl1pPr algn="l" eaLnBrk="0" hangingPunct="0">
              <a:defRPr sz="1600">
                <a:solidFill>
                  <a:schemeClr val="tx1"/>
                </a:solidFill>
                <a:latin typeface="Arial" charset="0"/>
              </a:defRPr>
            </a:lvl1pPr>
            <a:lvl2pPr marL="742950" indent="-285750" algn="l" eaLnBrk="0" hangingPunct="0">
              <a:defRPr sz="1600">
                <a:solidFill>
                  <a:schemeClr val="tx1"/>
                </a:solidFill>
                <a:latin typeface="Arial" charset="0"/>
              </a:defRPr>
            </a:lvl2pPr>
            <a:lvl3pPr marL="1143000" indent="-228600" algn="l" eaLnBrk="0" hangingPunct="0">
              <a:defRPr sz="1600">
                <a:solidFill>
                  <a:schemeClr val="tx1"/>
                </a:solidFill>
                <a:latin typeface="Arial" charset="0"/>
              </a:defRPr>
            </a:lvl3pPr>
            <a:lvl4pPr marL="1600200" indent="-228600" algn="l" eaLnBrk="0" hangingPunct="0">
              <a:defRPr sz="1600">
                <a:solidFill>
                  <a:schemeClr val="tx1"/>
                </a:solidFill>
                <a:latin typeface="Arial" charset="0"/>
              </a:defRPr>
            </a:lvl4pPr>
            <a:lvl5pPr marL="2057400" indent="-228600" algn="l"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defRPr/>
            </a:pPr>
            <a:r>
              <a:rPr lang="it-IT" altLang="it-IT" sz="2000" smtClean="0">
                <a:solidFill>
                  <a:schemeClr val="bg1"/>
                </a:solidFill>
              </a:rPr>
              <a:t>LE CRISI ECONOMICHE</a:t>
            </a:r>
            <a:endParaRPr lang="it-IT" altLang="it-IT" sz="2000" b="1" smtClean="0">
              <a:solidFill>
                <a:schemeClr val="bg1"/>
              </a:solidFill>
            </a:endParaRPr>
          </a:p>
        </p:txBody>
      </p:sp>
      <p:sp>
        <p:nvSpPr>
          <p:cNvPr id="3081" name="Rectangle 8"/>
          <p:cNvSpPr>
            <a:spLocks noChangeArrowheads="1"/>
          </p:cNvSpPr>
          <p:nvPr/>
        </p:nvSpPr>
        <p:spPr bwMode="auto">
          <a:xfrm>
            <a:off x="2743200" y="1371600"/>
            <a:ext cx="4343400" cy="336550"/>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b="1">
                <a:solidFill>
                  <a:schemeClr val="bg1"/>
                </a:solidFill>
                <a:latin typeface="Arial" panose="020B0604020202020204" pitchFamily="34" charset="0"/>
              </a:rPr>
              <a:t>crollo della Borsa di Amsterdam</a:t>
            </a:r>
          </a:p>
        </p:txBody>
      </p:sp>
      <p:sp>
        <p:nvSpPr>
          <p:cNvPr id="3082" name="Oval 9"/>
          <p:cNvSpPr>
            <a:spLocks noChangeArrowheads="1"/>
          </p:cNvSpPr>
          <p:nvPr/>
        </p:nvSpPr>
        <p:spPr bwMode="auto">
          <a:xfrm>
            <a:off x="0" y="1219200"/>
            <a:ext cx="1676400" cy="914400"/>
          </a:xfrm>
          <a:prstGeom prst="ellipse">
            <a:avLst/>
          </a:prstGeom>
          <a:solidFill>
            <a:srgbClr val="336600"/>
          </a:solidFill>
          <a:ln w="9525">
            <a:solidFill>
              <a:srgbClr val="FFFF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2400" b="1">
                <a:solidFill>
                  <a:srgbClr val="FF3300"/>
                </a:solidFill>
                <a:latin typeface="Arial" panose="020B0604020202020204" pitchFamily="34" charset="0"/>
              </a:rPr>
              <a:t>1637</a:t>
            </a:r>
            <a:endParaRPr lang="it-IT" altLang="it-IT" sz="2400" b="1">
              <a:latin typeface="Arial" panose="020B0604020202020204" pitchFamily="34" charset="0"/>
            </a:endParaRPr>
          </a:p>
        </p:txBody>
      </p:sp>
      <p:sp>
        <p:nvSpPr>
          <p:cNvPr id="3083" name="Rectangle 10"/>
          <p:cNvSpPr>
            <a:spLocks noChangeArrowheads="1"/>
          </p:cNvSpPr>
          <p:nvPr/>
        </p:nvSpPr>
        <p:spPr bwMode="auto">
          <a:xfrm>
            <a:off x="2514600" y="2362200"/>
            <a:ext cx="6629400" cy="1925638"/>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it-IT" altLang="it-IT" sz="1600" b="1">
                <a:solidFill>
                  <a:schemeClr val="bg1"/>
                </a:solidFill>
                <a:latin typeface="Arial" panose="020B0604020202020204" pitchFamily="34" charset="0"/>
              </a:rPr>
              <a:t>la speculazione che fece fallire il pionieristico progetto di introduzione della moneta cartacea (al posto di quelle d’oro e d’argento), escogitato da John Law per salvare le finanze francesi indebitatesi in seguito alla guerra di Successione spagnola (1702-1714).</a:t>
            </a:r>
          </a:p>
        </p:txBody>
      </p:sp>
      <p:sp>
        <p:nvSpPr>
          <p:cNvPr id="3084" name="Oval 11"/>
          <p:cNvSpPr>
            <a:spLocks noChangeArrowheads="1"/>
          </p:cNvSpPr>
          <p:nvPr/>
        </p:nvSpPr>
        <p:spPr bwMode="auto">
          <a:xfrm>
            <a:off x="152400" y="2590800"/>
            <a:ext cx="1676400" cy="914400"/>
          </a:xfrm>
          <a:prstGeom prst="ellipse">
            <a:avLst/>
          </a:prstGeom>
          <a:solidFill>
            <a:srgbClr val="336600"/>
          </a:solidFill>
          <a:ln w="9525">
            <a:solidFill>
              <a:srgbClr val="FFFF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2400" b="1">
                <a:solidFill>
                  <a:srgbClr val="FF3300"/>
                </a:solidFill>
                <a:latin typeface="Arial" panose="020B0604020202020204" pitchFamily="34" charset="0"/>
              </a:rPr>
              <a:t>1700</a:t>
            </a:r>
            <a:endParaRPr lang="it-IT" altLang="it-IT" sz="2400" b="1">
              <a:latin typeface="Arial" panose="020B0604020202020204" pitchFamily="34" charset="0"/>
            </a:endParaRPr>
          </a:p>
        </p:txBody>
      </p:sp>
      <p:cxnSp>
        <p:nvCxnSpPr>
          <p:cNvPr id="3085" name="AutoShape 12"/>
          <p:cNvCxnSpPr>
            <a:cxnSpLocks noChangeShapeType="1"/>
            <a:stCxn id="3082" idx="6"/>
            <a:endCxn id="3081" idx="1"/>
          </p:cNvCxnSpPr>
          <p:nvPr/>
        </p:nvCxnSpPr>
        <p:spPr bwMode="auto">
          <a:xfrm flipV="1">
            <a:off x="1676400" y="1539875"/>
            <a:ext cx="1066800" cy="136525"/>
          </a:xfrm>
          <a:prstGeom prst="bentConnector3">
            <a:avLst>
              <a:gd name="adj1" fmla="val 50000"/>
            </a:avLst>
          </a:prstGeom>
          <a:noFill/>
          <a:ln w="3810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6" name="AutoShape 13"/>
          <p:cNvCxnSpPr>
            <a:cxnSpLocks noChangeShapeType="1"/>
            <a:stCxn id="3084" idx="6"/>
            <a:endCxn id="3083" idx="1"/>
          </p:cNvCxnSpPr>
          <p:nvPr/>
        </p:nvCxnSpPr>
        <p:spPr bwMode="auto">
          <a:xfrm>
            <a:off x="1828800" y="3048000"/>
            <a:ext cx="685800" cy="277813"/>
          </a:xfrm>
          <a:prstGeom prst="bentConnector3">
            <a:avLst>
              <a:gd name="adj1" fmla="val 50000"/>
            </a:avLst>
          </a:prstGeom>
          <a:noFill/>
          <a:ln w="3810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7" name="Text Box 5"/>
          <p:cNvSpPr txBox="1">
            <a:spLocks noChangeArrowheads="1"/>
          </p:cNvSpPr>
          <p:nvPr/>
        </p:nvSpPr>
        <p:spPr bwMode="auto">
          <a:xfrm>
            <a:off x="990600" y="5576888"/>
            <a:ext cx="7315200" cy="366712"/>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FF3300"/>
              </a:buClr>
              <a:buSzPct val="150000"/>
              <a:buFont typeface="Wingdings" panose="05000000000000000000" pitchFamily="2" charset="2"/>
              <a:buChar char="q"/>
            </a:pPr>
            <a:r>
              <a:rPr lang="it-IT" altLang="it-IT" sz="1800" b="1">
                <a:solidFill>
                  <a:schemeClr val="bg1"/>
                </a:solidFill>
                <a:latin typeface="Arial" panose="020B0604020202020204" pitchFamily="34" charset="0"/>
              </a:rPr>
              <a:t>CRISI ENERGETICA DEGLI ANNI ’70 DEL 1900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663EA8-51B1-4CA3-A57E-AC532869CA5E}" type="slidenum">
              <a:rPr lang="it-IT" altLang="it-IT" sz="1200">
                <a:solidFill>
                  <a:srgbClr val="898989"/>
                </a:solidFill>
                <a:latin typeface="Arial" panose="020B0604020202020204" pitchFamily="34" charset="0"/>
              </a:rPr>
              <a:pPr>
                <a:spcBef>
                  <a:spcPct val="0"/>
                </a:spcBef>
                <a:buFontTx/>
                <a:buNone/>
              </a:pPr>
              <a:t>10</a:t>
            </a:fld>
            <a:endParaRPr lang="it-IT" altLang="it-IT" sz="1200">
              <a:solidFill>
                <a:srgbClr val="898989"/>
              </a:solidFill>
              <a:latin typeface="Arial" panose="020B0604020202020204" pitchFamily="34" charset="0"/>
            </a:endParaRPr>
          </a:p>
        </p:txBody>
      </p:sp>
      <p:sp>
        <p:nvSpPr>
          <p:cNvPr id="13315" name="Rectangle 4"/>
          <p:cNvSpPr>
            <a:spLocks noChangeArrowheads="1"/>
          </p:cNvSpPr>
          <p:nvPr/>
        </p:nvSpPr>
        <p:spPr bwMode="auto">
          <a:xfrm>
            <a:off x="609600" y="722313"/>
            <a:ext cx="8001000" cy="1192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Si erano consolidati i sistemi liberali, tuttavia, la stabilità politica internazionale, condizione necessaria per un sistema economico stabile, era minacciata dai contrasti tra i vari paesi capitalisti.</a:t>
            </a:r>
            <a:endParaRPr lang="it-IT" altLang="it-IT" sz="1800">
              <a:latin typeface="Arial" panose="020B0604020202020204" pitchFamily="34" charset="0"/>
            </a:endParaRPr>
          </a:p>
        </p:txBody>
      </p:sp>
      <p:sp>
        <p:nvSpPr>
          <p:cNvPr id="13316" name="Rectangle 5"/>
          <p:cNvSpPr>
            <a:spLocks noChangeArrowheads="1"/>
          </p:cNvSpPr>
          <p:nvPr/>
        </p:nvSpPr>
        <p:spPr bwMode="auto">
          <a:xfrm>
            <a:off x="609600" y="2819400"/>
            <a:ext cx="7696200" cy="119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Si assistette ad un aumento del reddito nazionale e allo sviluppo della produzione industriale che vide un incremento medio annuo compreso tra il 10% della Francia e il 4% della Germania</a:t>
            </a:r>
          </a:p>
        </p:txBody>
      </p:sp>
      <p:sp>
        <p:nvSpPr>
          <p:cNvPr id="8197" name="Rectangle 6"/>
          <p:cNvSpPr>
            <a:spLocks noChangeArrowheads="1"/>
          </p:cNvSpPr>
          <p:nvPr/>
        </p:nvSpPr>
        <p:spPr bwMode="auto">
          <a:xfrm>
            <a:off x="1905000" y="4953000"/>
            <a:ext cx="5638800" cy="835025"/>
          </a:xfrm>
          <a:prstGeom prst="rect">
            <a:avLst/>
          </a:prstGeom>
          <a:solidFill>
            <a:srgbClr val="336600"/>
          </a:solidFill>
          <a:ln w="9525">
            <a:solidFill>
              <a:srgbClr val="66FF33"/>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b="1">
              <a:solidFill>
                <a:schemeClr val="bg1"/>
              </a:solidFill>
              <a:latin typeface="Arial" panose="020B0604020202020204" pitchFamily="34" charset="0"/>
            </a:endParaRPr>
          </a:p>
          <a:p>
            <a:pPr algn="ctr" eaLnBrk="1" hangingPunct="1">
              <a:spcBef>
                <a:spcPct val="0"/>
              </a:spcBef>
              <a:buFontTx/>
              <a:buNone/>
            </a:pPr>
            <a:r>
              <a:rPr lang="it-IT" altLang="it-IT" sz="1600" b="1">
                <a:solidFill>
                  <a:schemeClr val="bg1"/>
                </a:solidFill>
                <a:latin typeface="Arial" panose="020B0604020202020204" pitchFamily="34" charset="0"/>
              </a:rPr>
              <a:t>I ritmi di sviluppo non erano, quindi, omogenei</a:t>
            </a:r>
            <a:r>
              <a:rPr lang="it-IT" altLang="it-IT" sz="1600">
                <a:solidFill>
                  <a:schemeClr val="bg1"/>
                </a:solidFill>
                <a:latin typeface="Arial" panose="020B0604020202020204" pitchFamily="34" charset="0"/>
              </a:rPr>
              <a:t>.</a:t>
            </a:r>
          </a:p>
          <a:p>
            <a:pPr algn="ctr" eaLnBrk="1" hangingPunct="1">
              <a:spcBef>
                <a:spcPct val="0"/>
              </a:spcBef>
              <a:buFontTx/>
              <a:buNone/>
            </a:pPr>
            <a:endParaRPr lang="it-IT" altLang="it-IT" sz="1600">
              <a:solidFill>
                <a:schemeClr val="bg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wipe(down)">
                                      <p:cBhvr>
                                        <p:cTn id="7" dur="1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3F7B202-3F30-431F-9829-A445A0578976}" type="slidenum">
              <a:rPr lang="it-IT" altLang="it-IT" sz="1200">
                <a:solidFill>
                  <a:srgbClr val="898989"/>
                </a:solidFill>
                <a:latin typeface="Arial" panose="020B0604020202020204" pitchFamily="34" charset="0"/>
              </a:rPr>
              <a:pPr>
                <a:spcBef>
                  <a:spcPct val="0"/>
                </a:spcBef>
                <a:buFontTx/>
                <a:buNone/>
              </a:pPr>
              <a:t>11</a:t>
            </a:fld>
            <a:endParaRPr lang="it-IT" altLang="it-IT" sz="1200">
              <a:solidFill>
                <a:srgbClr val="898989"/>
              </a:solidFill>
              <a:latin typeface="Arial" panose="020B0604020202020204" pitchFamily="34" charset="0"/>
            </a:endParaRPr>
          </a:p>
        </p:txBody>
      </p:sp>
      <p:sp>
        <p:nvSpPr>
          <p:cNvPr id="14339" name="Oval 5"/>
          <p:cNvSpPr>
            <a:spLocks noChangeArrowheads="1"/>
          </p:cNvSpPr>
          <p:nvPr/>
        </p:nvSpPr>
        <p:spPr bwMode="auto">
          <a:xfrm>
            <a:off x="0" y="0"/>
            <a:ext cx="7315200" cy="1066800"/>
          </a:xfrm>
          <a:prstGeom prst="ellipse">
            <a:avLst/>
          </a:prstGeom>
          <a:solidFill>
            <a:schemeClr val="bg1"/>
          </a:solidFill>
          <a:ln w="9525">
            <a:solidFill>
              <a:srgbClr val="3366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b="1">
                <a:solidFill>
                  <a:srgbClr val="FF3300"/>
                </a:solidFill>
                <a:latin typeface="Arial" panose="020B0604020202020204" pitchFamily="34" charset="0"/>
              </a:rPr>
              <a:t>La fine Prima guerra mondiale e le sue inevitabili ripercussioni </a:t>
            </a:r>
          </a:p>
          <a:p>
            <a:pPr algn="ctr" eaLnBrk="1" hangingPunct="1">
              <a:spcBef>
                <a:spcPct val="0"/>
              </a:spcBef>
              <a:buFontTx/>
              <a:buNone/>
            </a:pPr>
            <a:r>
              <a:rPr lang="it-IT" altLang="it-IT" sz="1600" b="1">
                <a:solidFill>
                  <a:srgbClr val="FF3300"/>
                </a:solidFill>
                <a:latin typeface="Arial" panose="020B0604020202020204" pitchFamily="34" charset="0"/>
              </a:rPr>
              <a:t>sul sistema economico</a:t>
            </a:r>
            <a:r>
              <a:rPr lang="it-IT" altLang="it-IT" sz="1600">
                <a:latin typeface="Arial" panose="020B0604020202020204" pitchFamily="34" charset="0"/>
              </a:rPr>
              <a:t>, </a:t>
            </a:r>
          </a:p>
        </p:txBody>
      </p:sp>
      <p:sp>
        <p:nvSpPr>
          <p:cNvPr id="14340" name="Rectangle 4"/>
          <p:cNvSpPr>
            <a:spLocks noChangeArrowheads="1"/>
          </p:cNvSpPr>
          <p:nvPr/>
        </p:nvSpPr>
        <p:spPr bwMode="auto">
          <a:xfrm>
            <a:off x="228600" y="1447800"/>
            <a:ext cx="8763000" cy="4859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Dopo il primo conflitto mondiale vi fu un decennio di notevole sviluppo del settore industriale proprio negli stati che oggi fanno parte del G8, e che da </a:t>
            </a:r>
            <a:r>
              <a:rPr lang="it-IT" altLang="it-IT" sz="1600" b="1">
                <a:solidFill>
                  <a:srgbClr val="FF3300"/>
                </a:solidFill>
                <a:latin typeface="Arial" panose="020B0604020202020204" pitchFamily="34" charset="0"/>
              </a:rPr>
              <a:t>soli realizzavano già allora più dell’80% della produzione mondiale. </a:t>
            </a:r>
          </a:p>
          <a:p>
            <a:pPr algn="just" eaLnBrk="1" hangingPunct="1">
              <a:lnSpc>
                <a:spcPct val="150000"/>
              </a:lnSpc>
              <a:spcBef>
                <a:spcPct val="0"/>
              </a:spcBef>
              <a:buFontTx/>
              <a:buNone/>
            </a:pPr>
            <a:endParaRPr lang="it-IT" altLang="it-IT" sz="1600" b="1">
              <a:solidFill>
                <a:srgbClr val="FF3300"/>
              </a:solidFill>
              <a:latin typeface="Arial" panose="020B0604020202020204" pitchFamily="34" charset="0"/>
            </a:endParaRPr>
          </a:p>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Tra questi, gli </a:t>
            </a:r>
            <a:r>
              <a:rPr lang="it-IT" altLang="it-IT" sz="1600" b="1">
                <a:solidFill>
                  <a:srgbClr val="FF3300"/>
                </a:solidFill>
                <a:latin typeface="Arial" panose="020B0604020202020204" pitchFamily="34" charset="0"/>
              </a:rPr>
              <a:t>Stati Uniti</a:t>
            </a:r>
            <a:r>
              <a:rPr lang="it-IT" altLang="it-IT" sz="1600" b="1">
                <a:latin typeface="Arial" panose="020B0604020202020204" pitchFamily="34" charset="0"/>
              </a:rPr>
              <a:t> </a:t>
            </a:r>
            <a:r>
              <a:rPr lang="it-IT" altLang="it-IT" sz="1600">
                <a:latin typeface="Arial" panose="020B0604020202020204" pitchFamily="34" charset="0"/>
              </a:rPr>
              <a:t>erano ormai diventati il paese guida, quello cioè in grado di trascinare gli altri alla crescita o nella crisi più profonda; e furono proprio loro a innescare la miccia.</a:t>
            </a:r>
          </a:p>
          <a:p>
            <a:pPr algn="just" eaLnBrk="1" hangingPunct="1">
              <a:lnSpc>
                <a:spcPct val="150000"/>
              </a:lnSpc>
              <a:spcBef>
                <a:spcPct val="0"/>
              </a:spcBef>
              <a:buFontTx/>
              <a:buNone/>
            </a:pPr>
            <a:endParaRPr lang="it-IT" altLang="it-IT" sz="1600">
              <a:latin typeface="Arial" panose="020B0604020202020204" pitchFamily="34" charset="0"/>
            </a:endParaRPr>
          </a:p>
          <a:p>
            <a:pPr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Tra il 1925 e il 1929 la </a:t>
            </a:r>
            <a:r>
              <a:rPr lang="it-IT" altLang="it-IT" sz="1600" b="1">
                <a:solidFill>
                  <a:srgbClr val="FF3300"/>
                </a:solidFill>
                <a:latin typeface="Arial" panose="020B0604020202020204" pitchFamily="34" charset="0"/>
              </a:rPr>
              <a:t>Borsa di New York</a:t>
            </a:r>
            <a:r>
              <a:rPr lang="it-IT" altLang="it-IT" sz="1600" b="1">
                <a:latin typeface="Arial" panose="020B0604020202020204" pitchFamily="34" charset="0"/>
              </a:rPr>
              <a:t> </a:t>
            </a:r>
            <a:r>
              <a:rPr lang="it-IT" altLang="it-IT" sz="1600">
                <a:latin typeface="Arial" panose="020B0604020202020204" pitchFamily="34" charset="0"/>
              </a:rPr>
              <a:t>era cresciuta enormemente, portando a </a:t>
            </a:r>
            <a:r>
              <a:rPr lang="it-IT" altLang="it-IT" sz="1600" b="1">
                <a:solidFill>
                  <a:srgbClr val="FF3300"/>
                </a:solidFill>
                <a:latin typeface="Arial" panose="020B0604020202020204" pitchFamily="34" charset="0"/>
              </a:rPr>
              <a:t>moltiplicare per tre</a:t>
            </a:r>
            <a:r>
              <a:rPr lang="it-IT" altLang="it-IT" sz="1600">
                <a:latin typeface="Arial" panose="020B0604020202020204" pitchFamily="34" charset="0"/>
              </a:rPr>
              <a:t> il prezzo delle principali azioni, ma tutto ciò era frutto quasi esclusivamente della </a:t>
            </a:r>
            <a:r>
              <a:rPr lang="it-IT" altLang="it-IT" sz="1600" b="1">
                <a:solidFill>
                  <a:srgbClr val="FF3300"/>
                </a:solidFill>
                <a:latin typeface="Arial" panose="020B0604020202020204" pitchFamily="34" charset="0"/>
              </a:rPr>
              <a:t>speculazione</a:t>
            </a:r>
            <a:r>
              <a:rPr lang="it-IT" altLang="it-IT" sz="1600">
                <a:latin typeface="Arial" panose="020B0604020202020204" pitchFamily="34" charset="0"/>
              </a:rPr>
              <a:t> operata sia dalle banche e dalle società finanziarie sia dai piccoli azionisti, che prendevano a prestito denaro per </a:t>
            </a:r>
            <a:r>
              <a:rPr lang="it-IT" altLang="it-IT" sz="1600" b="1">
                <a:latin typeface="Arial" panose="020B0604020202020204" pitchFamily="34" charset="0"/>
              </a:rPr>
              <a:t>acquistare titoli </a:t>
            </a:r>
            <a:r>
              <a:rPr lang="it-IT" altLang="it-IT" sz="1600">
                <a:latin typeface="Arial" panose="020B0604020202020204" pitchFamily="34" charset="0"/>
              </a:rPr>
              <a:t>nella convinzione di vedere moltiplicato il proprio capitale nel giro di brevissimo tempo.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B7987E-195D-4760-9417-F5284626A16E}" type="slidenum">
              <a:rPr lang="it-IT" altLang="it-IT" sz="1200">
                <a:solidFill>
                  <a:srgbClr val="898989"/>
                </a:solidFill>
                <a:latin typeface="Arial" panose="020B0604020202020204" pitchFamily="34" charset="0"/>
              </a:rPr>
              <a:pPr>
                <a:spcBef>
                  <a:spcPct val="0"/>
                </a:spcBef>
                <a:buFontTx/>
                <a:buNone/>
              </a:pPr>
              <a:t>12</a:t>
            </a:fld>
            <a:endParaRPr lang="it-IT" altLang="it-IT" sz="1200">
              <a:solidFill>
                <a:srgbClr val="898989"/>
              </a:solidFill>
              <a:latin typeface="Arial" panose="020B0604020202020204" pitchFamily="34" charset="0"/>
            </a:endParaRPr>
          </a:p>
        </p:txBody>
      </p:sp>
      <p:sp>
        <p:nvSpPr>
          <p:cNvPr id="10243" name="Rectangle 4"/>
          <p:cNvSpPr>
            <a:spLocks noChangeArrowheads="1"/>
          </p:cNvSpPr>
          <p:nvPr/>
        </p:nvSpPr>
        <p:spPr bwMode="auto">
          <a:xfrm>
            <a:off x="685800" y="3276600"/>
            <a:ext cx="7696200" cy="19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it-IT" altLang="it-IT" sz="1600">
                <a:latin typeface="Arial" panose="020B0604020202020204" pitchFamily="34" charset="0"/>
              </a:rPr>
              <a:t> Quando </a:t>
            </a:r>
            <a:r>
              <a:rPr lang="it-IT" altLang="it-IT" sz="1600" b="1">
                <a:solidFill>
                  <a:srgbClr val="FF3300"/>
                </a:solidFill>
                <a:latin typeface="Arial" panose="020B0604020202020204" pitchFamily="34" charset="0"/>
              </a:rPr>
              <a:t>qualcuno</a:t>
            </a:r>
            <a:r>
              <a:rPr lang="it-IT" altLang="it-IT" sz="1600">
                <a:latin typeface="Arial" panose="020B0604020202020204" pitchFamily="34" charset="0"/>
              </a:rPr>
              <a:t>, resosi conto della situazione, </a:t>
            </a:r>
            <a:r>
              <a:rPr lang="it-IT" altLang="it-IT" sz="1600" b="1">
                <a:solidFill>
                  <a:srgbClr val="FF3300"/>
                </a:solidFill>
                <a:latin typeface="Arial" panose="020B0604020202020204" pitchFamily="34" charset="0"/>
              </a:rPr>
              <a:t>cominciò a vendere</a:t>
            </a:r>
            <a:r>
              <a:rPr lang="it-IT" altLang="it-IT" sz="1600">
                <a:latin typeface="Arial" panose="020B0604020202020204" pitchFamily="34" charset="0"/>
              </a:rPr>
              <a:t>, gli operatori furono presi dal panico e fu il crollo: nel giro di un mese, a partire dal </a:t>
            </a:r>
            <a:r>
              <a:rPr lang="it-IT" altLang="it-IT" sz="1600" b="1">
                <a:solidFill>
                  <a:srgbClr val="FF3300"/>
                </a:solidFill>
                <a:latin typeface="Arial" panose="020B0604020202020204" pitchFamily="34" charset="0"/>
              </a:rPr>
              <a:t>24 ottobre 1929</a:t>
            </a:r>
            <a:r>
              <a:rPr lang="it-IT" altLang="it-IT" sz="1600" b="1">
                <a:latin typeface="Arial" panose="020B0604020202020204" pitchFamily="34" charset="0"/>
              </a:rPr>
              <a:t> </a:t>
            </a:r>
            <a:r>
              <a:rPr lang="it-IT" altLang="it-IT" sz="1600">
                <a:latin typeface="Arial" panose="020B0604020202020204" pitchFamily="34" charset="0"/>
              </a:rPr>
              <a:t>(il famoso “giovedì nero” durante il quale furono vendute azioni per 13 milioni di dollari dell’epoca), </a:t>
            </a:r>
            <a:r>
              <a:rPr lang="it-IT" altLang="it-IT" sz="1600" b="1">
                <a:solidFill>
                  <a:schemeClr val="hlink"/>
                </a:solidFill>
                <a:latin typeface="Arial" panose="020B0604020202020204" pitchFamily="34" charset="0"/>
              </a:rPr>
              <a:t>il valore delle azioni principali perse oltre il 40%</a:t>
            </a:r>
            <a:r>
              <a:rPr lang="it-IT" altLang="it-IT" sz="1600">
                <a:latin typeface="Arial" panose="020B0604020202020204" pitchFamily="34" charset="0"/>
              </a:rPr>
              <a:t> dando inizio a una fase di ribassi che si protrasse fino alla metà del 1932.</a:t>
            </a:r>
          </a:p>
        </p:txBody>
      </p:sp>
      <p:sp>
        <p:nvSpPr>
          <p:cNvPr id="10244" name="Rectangle 5"/>
          <p:cNvSpPr>
            <a:spLocks noChangeArrowheads="1"/>
          </p:cNvSpPr>
          <p:nvPr/>
        </p:nvSpPr>
        <p:spPr bwMode="auto">
          <a:xfrm>
            <a:off x="685800" y="838200"/>
            <a:ext cx="7696200" cy="155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In altre parole, nessuno teneva più in considerazione i dati dell’ </a:t>
            </a:r>
            <a:r>
              <a:rPr lang="it-IT" altLang="it-IT" sz="1600" b="1">
                <a:solidFill>
                  <a:srgbClr val="FF3300"/>
                </a:solidFill>
                <a:latin typeface="Arial" panose="020B0604020202020204" pitchFamily="34" charset="0"/>
              </a:rPr>
              <a:t>economia reale</a:t>
            </a:r>
            <a:r>
              <a:rPr lang="it-IT" altLang="it-IT" sz="1600" b="1">
                <a:latin typeface="Arial" panose="020B0604020202020204" pitchFamily="34" charset="0"/>
              </a:rPr>
              <a:t> </a:t>
            </a:r>
            <a:r>
              <a:rPr lang="it-IT" altLang="it-IT" sz="1600">
                <a:latin typeface="Arial" panose="020B0604020202020204" pitchFamily="34" charset="0"/>
              </a:rPr>
              <a:t>e la possibilità delle aziende di </a:t>
            </a:r>
            <a:r>
              <a:rPr lang="it-IT" altLang="it-IT" sz="1600" b="1">
                <a:solidFill>
                  <a:srgbClr val="FF3300"/>
                </a:solidFill>
                <a:latin typeface="Arial" panose="020B0604020202020204" pitchFamily="34" charset="0"/>
              </a:rPr>
              <a:t>creare profitti</a:t>
            </a:r>
            <a:r>
              <a:rPr lang="it-IT" altLang="it-IT" sz="1600" b="1">
                <a:latin typeface="Arial" panose="020B0604020202020204" pitchFamily="34" charset="0"/>
              </a:rPr>
              <a:t> </a:t>
            </a:r>
            <a:r>
              <a:rPr lang="it-IT" altLang="it-IT" sz="1600">
                <a:latin typeface="Arial" panose="020B0604020202020204" pitchFamily="34" charset="0"/>
              </a:rPr>
              <a:t>e poi </a:t>
            </a:r>
            <a:r>
              <a:rPr lang="it-IT" altLang="it-IT" sz="1600" b="1">
                <a:solidFill>
                  <a:srgbClr val="FF3300"/>
                </a:solidFill>
                <a:latin typeface="Arial" panose="020B0604020202020204" pitchFamily="34" charset="0"/>
              </a:rPr>
              <a:t>distribuire dividendi</a:t>
            </a:r>
            <a:r>
              <a:rPr lang="it-IT" altLang="it-IT" sz="1600">
                <a:solidFill>
                  <a:srgbClr val="FF3300"/>
                </a:solidFill>
                <a:latin typeface="Arial" panose="020B0604020202020204" pitchFamily="34" charset="0"/>
              </a:rPr>
              <a:t>: il </a:t>
            </a:r>
            <a:r>
              <a:rPr lang="it-IT" altLang="it-IT" sz="1600" b="1">
                <a:solidFill>
                  <a:srgbClr val="FF3300"/>
                </a:solidFill>
                <a:latin typeface="Arial" panose="020B0604020202020204" pitchFamily="34" charset="0"/>
              </a:rPr>
              <a:t>prezzo</a:t>
            </a:r>
            <a:r>
              <a:rPr lang="it-IT" altLang="it-IT" sz="1600" b="1">
                <a:solidFill>
                  <a:schemeClr val="accent2"/>
                </a:solidFill>
                <a:latin typeface="Arial" panose="020B0604020202020204" pitchFamily="34" charset="0"/>
              </a:rPr>
              <a:t> </a:t>
            </a:r>
            <a:r>
              <a:rPr lang="it-IT" altLang="it-IT" sz="1600">
                <a:latin typeface="Arial" panose="020B0604020202020204" pitchFamily="34" charset="0"/>
              </a:rPr>
              <a:t>delle azioni era così di gran lunga </a:t>
            </a:r>
            <a:r>
              <a:rPr lang="it-IT" altLang="it-IT" sz="1600" b="1">
                <a:solidFill>
                  <a:srgbClr val="FF3300"/>
                </a:solidFill>
                <a:latin typeface="Arial" panose="020B0604020202020204" pitchFamily="34" charset="0"/>
              </a:rPr>
              <a:t>sopravvalutato</a:t>
            </a:r>
            <a:r>
              <a:rPr lang="it-IT" altLang="it-IT" sz="1600">
                <a:solidFill>
                  <a:srgbClr val="FF3300"/>
                </a:solidFill>
                <a:latin typeface="Arial" panose="020B0604020202020204" pitchFamily="34" charset="0"/>
              </a:rPr>
              <a:t>.</a:t>
            </a:r>
          </a:p>
          <a:p>
            <a:pPr eaLnBrk="1" hangingPunct="1">
              <a:lnSpc>
                <a:spcPct val="150000"/>
              </a:lnSpc>
              <a:spcBef>
                <a:spcPct val="0"/>
              </a:spcBef>
              <a:buFontTx/>
              <a:buNone/>
            </a:pPr>
            <a:endParaRPr lang="it-IT" altLang="it-IT" sz="1600">
              <a:solidFill>
                <a:srgbClr val="FF3300"/>
              </a:solidFill>
              <a:latin typeface="Arial" panose="020B0604020202020204" pitchFamily="34" charset="0"/>
            </a:endParaRPr>
          </a:p>
        </p:txBody>
      </p:sp>
      <p:sp>
        <p:nvSpPr>
          <p:cNvPr id="10246" name="AutoShape 6"/>
          <p:cNvSpPr>
            <a:spLocks noChangeArrowheads="1"/>
          </p:cNvSpPr>
          <p:nvPr/>
        </p:nvSpPr>
        <p:spPr bwMode="auto">
          <a:xfrm rot="5400000">
            <a:off x="3638550" y="2609850"/>
            <a:ext cx="990600" cy="3429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slide(fromLeft)">
                                      <p:cBhvr>
                                        <p:cTn id="7" dur="10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wipe(up)">
                                      <p:cBhvr>
                                        <p:cTn id="12" dur="1000"/>
                                        <p:tgtEl>
                                          <p:spTgt spid="1024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wipe(up)">
                                      <p:cBhvr>
                                        <p:cTn id="15" dur="1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animBg="1"/>
      <p:bldP spid="102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BCB833-3F5B-4DA8-8AC2-EE9AB3E5941F}" type="slidenum">
              <a:rPr lang="it-IT" altLang="it-IT" sz="1200">
                <a:solidFill>
                  <a:srgbClr val="898989"/>
                </a:solidFill>
                <a:latin typeface="Arial" panose="020B0604020202020204" pitchFamily="34" charset="0"/>
              </a:rPr>
              <a:pPr>
                <a:spcBef>
                  <a:spcPct val="0"/>
                </a:spcBef>
                <a:buFontTx/>
                <a:buNone/>
              </a:pPr>
              <a:t>13</a:t>
            </a:fld>
            <a:endParaRPr lang="it-IT" altLang="it-IT" sz="1200">
              <a:solidFill>
                <a:srgbClr val="898989"/>
              </a:solidFill>
              <a:latin typeface="Arial" panose="020B0604020202020204" pitchFamily="34" charset="0"/>
            </a:endParaRPr>
          </a:p>
        </p:txBody>
      </p:sp>
      <p:sp>
        <p:nvSpPr>
          <p:cNvPr id="3" name="Rettangolo arrotondato 2"/>
          <p:cNvSpPr/>
          <p:nvPr/>
        </p:nvSpPr>
        <p:spPr>
          <a:xfrm>
            <a:off x="762000" y="1600200"/>
            <a:ext cx="8153400" cy="4419600"/>
          </a:xfrm>
          <a:prstGeom prst="roundRect">
            <a:avLst/>
          </a:prstGeom>
          <a:solidFill>
            <a:srgbClr val="1D3A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200000"/>
              </a:lnSpc>
              <a:defRPr/>
            </a:pPr>
            <a:r>
              <a:rPr lang="it-IT" sz="2400" b="1" i="1" dirty="0">
                <a:latin typeface="Arial" panose="020B0604020202020204" pitchFamily="34" charset="0"/>
                <a:cs typeface="Arial" panose="020B0604020202020204" pitchFamily="34" charset="0"/>
              </a:rPr>
              <a:t>“Quando l’accumulazione</a:t>
            </a:r>
          </a:p>
          <a:p>
            <a:pPr algn="ctr" eaLnBrk="1" hangingPunct="1">
              <a:lnSpc>
                <a:spcPct val="200000"/>
              </a:lnSpc>
              <a:defRPr/>
            </a:pPr>
            <a:r>
              <a:rPr lang="it-IT" sz="2400" b="1" i="1" dirty="0">
                <a:latin typeface="Arial" panose="020B0604020202020204" pitchFamily="34" charset="0"/>
                <a:cs typeface="Arial" panose="020B0604020202020204" pitchFamily="34" charset="0"/>
              </a:rPr>
              <a:t>di capitale di un paese diventa</a:t>
            </a:r>
          </a:p>
          <a:p>
            <a:pPr algn="ctr" eaLnBrk="1" hangingPunct="1">
              <a:lnSpc>
                <a:spcPct val="200000"/>
              </a:lnSpc>
              <a:defRPr/>
            </a:pPr>
            <a:r>
              <a:rPr lang="it-IT" sz="2400" b="1" i="1" dirty="0">
                <a:latin typeface="Arial" panose="020B0604020202020204" pitchFamily="34" charset="0"/>
                <a:cs typeface="Arial" panose="020B0604020202020204" pitchFamily="34" charset="0"/>
              </a:rPr>
              <a:t>il sottoprodotto delle attività</a:t>
            </a:r>
          </a:p>
          <a:p>
            <a:pPr algn="ctr" eaLnBrk="1" hangingPunct="1">
              <a:lnSpc>
                <a:spcPct val="200000"/>
              </a:lnSpc>
              <a:defRPr/>
            </a:pPr>
            <a:r>
              <a:rPr lang="it-IT" sz="2400" b="1" i="1" dirty="0">
                <a:latin typeface="Arial" panose="020B0604020202020204" pitchFamily="34" charset="0"/>
                <a:cs typeface="Arial" panose="020B0604020202020204" pitchFamily="34" charset="0"/>
              </a:rPr>
              <a:t>di un casinò, è probabile che le</a:t>
            </a:r>
          </a:p>
          <a:p>
            <a:pPr algn="ctr" eaLnBrk="1" hangingPunct="1">
              <a:lnSpc>
                <a:spcPct val="200000"/>
              </a:lnSpc>
              <a:defRPr/>
            </a:pPr>
            <a:r>
              <a:rPr lang="it-IT" sz="2400" b="1" i="1" dirty="0">
                <a:latin typeface="Arial" panose="020B0604020202020204" pitchFamily="34" charset="0"/>
                <a:cs typeface="Arial" panose="020B0604020202020204" pitchFamily="34" charset="0"/>
              </a:rPr>
              <a:t>cose vadano male.”</a:t>
            </a:r>
          </a:p>
          <a:p>
            <a:pPr algn="ctr" eaLnBrk="1" hangingPunct="1">
              <a:defRPr/>
            </a:pPr>
            <a:r>
              <a:rPr lang="it-IT" sz="2400" b="1" dirty="0">
                <a:latin typeface="Arial" panose="020B0604020202020204" pitchFamily="34" charset="0"/>
                <a:cs typeface="Arial" panose="020B0604020202020204" pitchFamily="34" charset="0"/>
              </a:rPr>
              <a:t>Keynes, 1936</a:t>
            </a:r>
            <a:endParaRPr lang="it-IT"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53F543-1BEC-4131-979B-8E96349B5FBD}" type="slidenum">
              <a:rPr lang="it-IT" altLang="it-IT" sz="1200">
                <a:solidFill>
                  <a:srgbClr val="898989"/>
                </a:solidFill>
                <a:latin typeface="Arial" panose="020B0604020202020204" pitchFamily="34" charset="0"/>
              </a:rPr>
              <a:pPr>
                <a:spcBef>
                  <a:spcPct val="0"/>
                </a:spcBef>
                <a:buFontTx/>
                <a:buNone/>
              </a:pPr>
              <a:t>14</a:t>
            </a:fld>
            <a:endParaRPr lang="it-IT" altLang="it-IT" sz="1200">
              <a:solidFill>
                <a:srgbClr val="898989"/>
              </a:solidFill>
              <a:latin typeface="Arial" panose="020B0604020202020204" pitchFamily="34" charset="0"/>
            </a:endParaRPr>
          </a:p>
        </p:txBody>
      </p:sp>
      <p:sp>
        <p:nvSpPr>
          <p:cNvPr id="17411" name="Rectangle 4"/>
          <p:cNvSpPr>
            <a:spLocks noChangeArrowheads="1"/>
          </p:cNvSpPr>
          <p:nvPr/>
        </p:nvSpPr>
        <p:spPr bwMode="auto">
          <a:xfrm>
            <a:off x="304800" y="3505200"/>
            <a:ext cx="8229600" cy="3025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Clr>
                <a:schemeClr val="hlink"/>
              </a:buClr>
              <a:buSzPct val="150000"/>
              <a:buFont typeface="Wingdings" panose="05000000000000000000" pitchFamily="2" charset="2"/>
              <a:buChar char="q"/>
            </a:pPr>
            <a:r>
              <a:rPr lang="it-IT" altLang="it-IT" sz="1600">
                <a:latin typeface="Arial" panose="020B0604020202020204" pitchFamily="34" charset="0"/>
              </a:rPr>
              <a:t>Nell’arco di quasi tre anni circa </a:t>
            </a:r>
            <a:r>
              <a:rPr lang="it-IT" altLang="it-IT" sz="1600" b="1">
                <a:solidFill>
                  <a:srgbClr val="FF3300"/>
                </a:solidFill>
                <a:latin typeface="Arial" panose="020B0604020202020204" pitchFamily="34" charset="0"/>
              </a:rPr>
              <a:t>9.000 istituti di credito furono costretti a cessare l’attività</a:t>
            </a:r>
            <a:r>
              <a:rPr lang="it-IT" altLang="it-IT" sz="1600">
                <a:latin typeface="Arial" panose="020B0604020202020204" pitchFamily="34" charset="0"/>
              </a:rPr>
              <a:t>.</a:t>
            </a:r>
          </a:p>
          <a:p>
            <a:pPr eaLnBrk="1" hangingPunct="1">
              <a:lnSpc>
                <a:spcPct val="150000"/>
              </a:lnSpc>
              <a:spcBef>
                <a:spcPct val="0"/>
              </a:spcBef>
              <a:buClr>
                <a:schemeClr val="hlink"/>
              </a:buClr>
              <a:buSzPct val="150000"/>
              <a:buFont typeface="Wingdings" panose="05000000000000000000" pitchFamily="2" charset="2"/>
              <a:buChar char="q"/>
            </a:pPr>
            <a:r>
              <a:rPr lang="it-IT" altLang="it-IT" sz="1600">
                <a:latin typeface="Arial" panose="020B0604020202020204" pitchFamily="34" charset="0"/>
              </a:rPr>
              <a:t>I passi successivi furono il </a:t>
            </a:r>
            <a:r>
              <a:rPr lang="it-IT" altLang="it-IT" sz="1600" b="1">
                <a:solidFill>
                  <a:srgbClr val="FF3300"/>
                </a:solidFill>
                <a:latin typeface="Arial" panose="020B0604020202020204" pitchFamily="34" charset="0"/>
              </a:rPr>
              <a:t>crollo dei consumi</a:t>
            </a:r>
            <a:r>
              <a:rPr lang="it-IT" altLang="it-IT" sz="1600">
                <a:latin typeface="Arial" panose="020B0604020202020204" pitchFamily="34" charset="0"/>
              </a:rPr>
              <a:t>, il conseguente </a:t>
            </a:r>
            <a:r>
              <a:rPr lang="it-IT" altLang="it-IT" sz="1600" b="1">
                <a:solidFill>
                  <a:srgbClr val="FF3300"/>
                </a:solidFill>
                <a:latin typeface="Arial" panose="020B0604020202020204" pitchFamily="34" charset="0"/>
              </a:rPr>
              <a:t>ribasso dei prezzi</a:t>
            </a:r>
            <a:r>
              <a:rPr lang="it-IT" altLang="it-IT" sz="1600">
                <a:latin typeface="Arial" panose="020B0604020202020204" pitchFamily="34" charset="0"/>
              </a:rPr>
              <a:t>, i </a:t>
            </a:r>
            <a:r>
              <a:rPr lang="it-IT" altLang="it-IT" sz="1600" b="1">
                <a:solidFill>
                  <a:srgbClr val="FF3300"/>
                </a:solidFill>
                <a:latin typeface="Arial" panose="020B0604020202020204" pitchFamily="34" charset="0"/>
              </a:rPr>
              <a:t>fallimenti</a:t>
            </a:r>
            <a:r>
              <a:rPr lang="it-IT" altLang="it-IT" sz="1600" b="1">
                <a:latin typeface="Arial" panose="020B0604020202020204" pitchFamily="34" charset="0"/>
              </a:rPr>
              <a:t> </a:t>
            </a:r>
            <a:r>
              <a:rPr lang="it-IT" altLang="it-IT" sz="1600">
                <a:latin typeface="Arial" panose="020B0604020202020204" pitchFamily="34" charset="0"/>
              </a:rPr>
              <a:t>o la </a:t>
            </a:r>
            <a:r>
              <a:rPr lang="it-IT" altLang="it-IT" sz="1600" b="1">
                <a:solidFill>
                  <a:srgbClr val="FF3300"/>
                </a:solidFill>
                <a:latin typeface="Arial" panose="020B0604020202020204" pitchFamily="34" charset="0"/>
              </a:rPr>
              <a:t>contrazione della produzione</a:t>
            </a:r>
            <a:r>
              <a:rPr lang="it-IT" altLang="it-IT" sz="1600" b="1">
                <a:latin typeface="Arial" panose="020B0604020202020204" pitchFamily="34" charset="0"/>
              </a:rPr>
              <a:t> </a:t>
            </a:r>
            <a:r>
              <a:rPr lang="it-IT" altLang="it-IT" sz="1600">
                <a:latin typeface="Arial" panose="020B0604020202020204" pitchFamily="34" charset="0"/>
              </a:rPr>
              <a:t>(nel 1930 alla Ford si lavorava solo tre giorni alla settimana) e la </a:t>
            </a:r>
            <a:r>
              <a:rPr lang="it-IT" altLang="it-IT" sz="1600" b="1">
                <a:solidFill>
                  <a:srgbClr val="FF3300"/>
                </a:solidFill>
                <a:latin typeface="Arial" panose="020B0604020202020204" pitchFamily="34" charset="0"/>
              </a:rPr>
              <a:t>disoccupazione</a:t>
            </a:r>
            <a:r>
              <a:rPr lang="it-IT" altLang="it-IT" sz="1600">
                <a:latin typeface="Arial" panose="020B0604020202020204" pitchFamily="34" charset="0"/>
              </a:rPr>
              <a:t>. </a:t>
            </a:r>
          </a:p>
          <a:p>
            <a:pPr eaLnBrk="1" hangingPunct="1">
              <a:lnSpc>
                <a:spcPct val="150000"/>
              </a:lnSpc>
              <a:spcBef>
                <a:spcPct val="0"/>
              </a:spcBef>
              <a:buClr>
                <a:schemeClr val="hlink"/>
              </a:buClr>
              <a:buSzPct val="150000"/>
              <a:buFont typeface="Wingdings" panose="05000000000000000000" pitchFamily="2" charset="2"/>
              <a:buChar char="q"/>
            </a:pPr>
            <a:r>
              <a:rPr lang="it-IT" altLang="it-IT" sz="1600" b="1">
                <a:solidFill>
                  <a:srgbClr val="FF3300"/>
                </a:solidFill>
                <a:latin typeface="Arial" panose="020B0604020202020204" pitchFamily="34" charset="0"/>
              </a:rPr>
              <a:t>I disoccupati</a:t>
            </a:r>
            <a:r>
              <a:rPr lang="it-IT" altLang="it-IT" sz="1600">
                <a:latin typeface="Arial" panose="020B0604020202020204" pitchFamily="34" charset="0"/>
              </a:rPr>
              <a:t> negli Stati Uniti passarono dai 2 milioni del 1929 ai 14,4 milioni dell’estate del 1932 (circa il 25% della popolazione attiva) e la produzione industriale si ridusse di oltre il 45%.</a:t>
            </a:r>
          </a:p>
        </p:txBody>
      </p:sp>
      <p:sp>
        <p:nvSpPr>
          <p:cNvPr id="17412" name="Rectangle 6"/>
          <p:cNvSpPr>
            <a:spLocks noChangeArrowheads="1"/>
          </p:cNvSpPr>
          <p:nvPr/>
        </p:nvSpPr>
        <p:spPr bwMode="auto">
          <a:xfrm>
            <a:off x="152400" y="152400"/>
            <a:ext cx="5486400" cy="806450"/>
          </a:xfrm>
          <a:prstGeom prst="rect">
            <a:avLst/>
          </a:prstGeom>
          <a:solidFill>
            <a:schemeClr val="bg1"/>
          </a:solidFill>
          <a:ln w="28575">
            <a:solidFill>
              <a:schemeClr val="hlink"/>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40000"/>
              </a:lnSpc>
              <a:spcBef>
                <a:spcPct val="0"/>
              </a:spcBef>
              <a:buFontTx/>
              <a:buNone/>
            </a:pPr>
            <a:r>
              <a:rPr lang="it-IT" altLang="it-IT" sz="1600">
                <a:latin typeface="Arial" panose="020B0604020202020204" pitchFamily="34" charset="0"/>
              </a:rPr>
              <a:t>Il crac della borsa ebbe subito </a:t>
            </a:r>
            <a:r>
              <a:rPr lang="it-IT" altLang="it-IT" sz="1600" b="1">
                <a:solidFill>
                  <a:srgbClr val="FF3300"/>
                </a:solidFill>
                <a:latin typeface="Arial" panose="020B0604020202020204" pitchFamily="34" charset="0"/>
              </a:rPr>
              <a:t>ripercussioni sul sistema creditizio</a:t>
            </a:r>
            <a:r>
              <a:rPr lang="it-IT" altLang="it-IT" sz="1600">
                <a:latin typeface="Arial" panose="020B0604020202020204" pitchFamily="34" charset="0"/>
              </a:rPr>
              <a:t>: </a:t>
            </a:r>
          </a:p>
        </p:txBody>
      </p:sp>
      <p:sp>
        <p:nvSpPr>
          <p:cNvPr id="17413" name="Rectangle 5"/>
          <p:cNvSpPr>
            <a:spLocks noChangeArrowheads="1"/>
          </p:cNvSpPr>
          <p:nvPr/>
        </p:nvSpPr>
        <p:spPr bwMode="auto">
          <a:xfrm>
            <a:off x="1371600" y="771525"/>
            <a:ext cx="7467600" cy="2733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4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in primo luogo perché alcune banche erano coinvolte nelle speculazioni; </a:t>
            </a:r>
          </a:p>
          <a:p>
            <a:pPr eaLnBrk="1" hangingPunct="1">
              <a:lnSpc>
                <a:spcPct val="20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in secondo luogo perché molti operatori non potevano più restituire il denaro ricevuto in prestito e che le banche si erano affrettate a richiedere; </a:t>
            </a:r>
          </a:p>
          <a:p>
            <a:pPr eaLnBrk="1" hangingPunct="1">
              <a:lnSpc>
                <a:spcPct val="20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in terzo luogo perché i risparmiatori spaventati dalla situazione si affrettavano a ritirare i loro depositi facendo peggiorare la situazione.</a:t>
            </a:r>
          </a:p>
          <a:p>
            <a:pPr eaLnBrk="1" hangingPunct="1">
              <a:lnSpc>
                <a:spcPct val="140000"/>
              </a:lnSpc>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C89B696-A8E4-4B1E-9B6B-2640895E959E}" type="slidenum">
              <a:rPr lang="it-IT" altLang="it-IT" sz="1200">
                <a:solidFill>
                  <a:srgbClr val="898989"/>
                </a:solidFill>
                <a:latin typeface="Arial" panose="020B0604020202020204" pitchFamily="34" charset="0"/>
              </a:rPr>
              <a:pPr>
                <a:spcBef>
                  <a:spcPct val="0"/>
                </a:spcBef>
                <a:buFontTx/>
                <a:buNone/>
              </a:pPr>
              <a:t>15</a:t>
            </a:fld>
            <a:endParaRPr lang="it-IT" altLang="it-IT" sz="1200">
              <a:solidFill>
                <a:srgbClr val="898989"/>
              </a:solidFill>
              <a:latin typeface="Arial" panose="020B0604020202020204" pitchFamily="34" charset="0"/>
            </a:endParaRPr>
          </a:p>
        </p:txBody>
      </p:sp>
      <p:sp>
        <p:nvSpPr>
          <p:cNvPr id="18435" name="Rectangle 4"/>
          <p:cNvSpPr>
            <a:spLocks noChangeArrowheads="1"/>
          </p:cNvSpPr>
          <p:nvPr/>
        </p:nvSpPr>
        <p:spPr bwMode="auto">
          <a:xfrm>
            <a:off x="447675" y="2746375"/>
            <a:ext cx="8239125" cy="3178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91440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22388"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30375"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8363"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5563"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52763"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9963"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7163"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a:latin typeface="Arial" panose="020B0604020202020204" pitchFamily="34" charset="0"/>
              </a:rPr>
              <a:t>	Questa situazione portò gli </a:t>
            </a:r>
            <a:r>
              <a:rPr lang="it-IT" altLang="it-IT" sz="1600" b="1">
                <a:solidFill>
                  <a:srgbClr val="FF3300"/>
                </a:solidFill>
                <a:latin typeface="Arial" panose="020B0604020202020204" pitchFamily="34" charset="0"/>
              </a:rPr>
              <a:t>Stati Uniti ad essere la chiave di volta della finanza mondiale</a:t>
            </a:r>
            <a:r>
              <a:rPr lang="it-IT" altLang="it-IT" sz="1600">
                <a:latin typeface="Arial" panose="020B0604020202020204" pitchFamily="34" charset="0"/>
              </a:rPr>
              <a:t>, in quanto si ritrovarono creditori di ingenti somme nei confronti dell’Europa:</a:t>
            </a:r>
          </a:p>
          <a:p>
            <a:pPr algn="ctr" eaLnBrk="1" hangingPunct="1">
              <a:lnSpc>
                <a:spcPct val="140000"/>
              </a:lnSpc>
              <a:spcBef>
                <a:spcPct val="0"/>
              </a:spcBef>
              <a:buFontTx/>
              <a:buNone/>
            </a:pPr>
            <a:endParaRPr lang="it-IT" altLang="it-IT" sz="1600">
              <a:latin typeface="Arial" panose="020B0604020202020204" pitchFamily="34" charset="0"/>
            </a:endParaRPr>
          </a:p>
          <a:p>
            <a:pPr algn="just" eaLnBrk="1" hangingPunct="1">
              <a:lnSpc>
                <a:spcPct val="140000"/>
              </a:lnSpc>
              <a:spcBef>
                <a:spcPct val="0"/>
              </a:spcBef>
              <a:buClr>
                <a:srgbClr val="FF3300"/>
              </a:buClr>
              <a:buSzPct val="200000"/>
              <a:buFont typeface="Wingdings" panose="05000000000000000000" pitchFamily="2" charset="2"/>
              <a:buChar char="§"/>
            </a:pPr>
            <a:r>
              <a:rPr lang="it-IT" altLang="it-IT" sz="1600">
                <a:latin typeface="Arial" panose="020B0604020202020204" pitchFamily="34" charset="0"/>
              </a:rPr>
              <a:t>l’Inghilterra doveva pagare oltre 30 miliardi di franchi; </a:t>
            </a:r>
          </a:p>
          <a:p>
            <a:pPr algn="just" eaLnBrk="1" hangingPunct="1">
              <a:lnSpc>
                <a:spcPct val="140000"/>
              </a:lnSpc>
              <a:spcBef>
                <a:spcPct val="0"/>
              </a:spcBef>
              <a:buClr>
                <a:srgbClr val="FF3300"/>
              </a:buClr>
              <a:buSzPct val="200000"/>
              <a:buFont typeface="Wingdings" panose="05000000000000000000" pitchFamily="2" charset="2"/>
              <a:buChar char="§"/>
            </a:pPr>
            <a:r>
              <a:rPr lang="it-IT" altLang="it-IT" sz="1600">
                <a:latin typeface="Arial" panose="020B0604020202020204" pitchFamily="34" charset="0"/>
              </a:rPr>
              <a:t>la Francia 15 miliardi; </a:t>
            </a:r>
          </a:p>
          <a:p>
            <a:pPr algn="just" eaLnBrk="1" hangingPunct="1">
              <a:lnSpc>
                <a:spcPct val="140000"/>
              </a:lnSpc>
              <a:spcBef>
                <a:spcPct val="0"/>
              </a:spcBef>
              <a:buClr>
                <a:srgbClr val="FF3300"/>
              </a:buClr>
              <a:buSzPct val="200000"/>
              <a:buFont typeface="Wingdings" panose="05000000000000000000" pitchFamily="2" charset="2"/>
              <a:buChar char="§"/>
            </a:pPr>
            <a:r>
              <a:rPr lang="it-IT" altLang="it-IT" sz="1600">
                <a:latin typeface="Arial" panose="020B0604020202020204" pitchFamily="34" charset="0"/>
              </a:rPr>
              <a:t>l’Italia 8 miliardi. </a:t>
            </a:r>
          </a:p>
          <a:p>
            <a:pPr algn="just" eaLnBrk="1" hangingPunct="1">
              <a:lnSpc>
                <a:spcPct val="140000"/>
              </a:lnSpc>
              <a:spcBef>
                <a:spcPct val="0"/>
              </a:spcBef>
              <a:buClr>
                <a:srgbClr val="FF3300"/>
              </a:buClr>
              <a:buSzPct val="200000"/>
              <a:buFont typeface="Wingdings" panose="05000000000000000000" pitchFamily="2" charset="2"/>
              <a:buChar char="§"/>
            </a:pPr>
            <a:r>
              <a:rPr lang="it-IT" altLang="it-IT" sz="1600">
                <a:latin typeface="Arial" panose="020B0604020202020204" pitchFamily="34" charset="0"/>
              </a:rPr>
              <a:t>La Germania, uscita sconfitta dalla guerra, doveva pagare 132 miliardi di franchi       	come riparazioni dovute ai paesi vincitori</a:t>
            </a:r>
          </a:p>
        </p:txBody>
      </p:sp>
      <p:sp>
        <p:nvSpPr>
          <p:cNvPr id="18436" name="Rectangle 5"/>
          <p:cNvSpPr>
            <a:spLocks noChangeArrowheads="1"/>
          </p:cNvSpPr>
          <p:nvPr/>
        </p:nvSpPr>
        <p:spPr bwMode="auto">
          <a:xfrm>
            <a:off x="381000" y="838200"/>
            <a:ext cx="8239125" cy="1463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Dal punto di vista finanziario, </a:t>
            </a:r>
            <a:r>
              <a:rPr lang="it-IT" altLang="it-IT" sz="1600" b="1">
                <a:solidFill>
                  <a:srgbClr val="FF3300"/>
                </a:solidFill>
                <a:latin typeface="Arial" panose="020B0604020202020204" pitchFamily="34" charset="0"/>
              </a:rPr>
              <a:t>gli stati europei impegnati nel conflitto</a:t>
            </a:r>
            <a:r>
              <a:rPr lang="it-IT" altLang="it-IT" sz="1600">
                <a:latin typeface="Arial" panose="020B0604020202020204" pitchFamily="34" charset="0"/>
              </a:rPr>
              <a:t> erano stati costretti ad </a:t>
            </a:r>
            <a:r>
              <a:rPr lang="it-IT" altLang="it-IT" sz="1600" b="1">
                <a:solidFill>
                  <a:srgbClr val="FF3300"/>
                </a:solidFill>
                <a:latin typeface="Arial" panose="020B0604020202020204" pitchFamily="34" charset="0"/>
              </a:rPr>
              <a:t>aumentare vertiginosamente il proprio debito pubblico</a:t>
            </a:r>
            <a:r>
              <a:rPr lang="it-IT" altLang="it-IT" sz="1600">
                <a:latin typeface="Arial" panose="020B0604020202020204" pitchFamily="34" charset="0"/>
              </a:rPr>
              <a:t>, sia attraverso la stampa di cartamoneta senza tenere conto delle effettive riserve auree, sia con il ricorso massiccio al prestito di capitali americani.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EC0A41-37D6-4C70-A731-C97B5B4B8656}" type="slidenum">
              <a:rPr lang="it-IT" altLang="it-IT" sz="1200">
                <a:solidFill>
                  <a:srgbClr val="898989"/>
                </a:solidFill>
                <a:latin typeface="Arial" panose="020B0604020202020204" pitchFamily="34" charset="0"/>
              </a:rPr>
              <a:pPr>
                <a:spcBef>
                  <a:spcPct val="0"/>
                </a:spcBef>
                <a:buFontTx/>
                <a:buNone/>
              </a:pPr>
              <a:t>16</a:t>
            </a:fld>
            <a:endParaRPr lang="it-IT" altLang="it-IT" sz="1200">
              <a:solidFill>
                <a:srgbClr val="898989"/>
              </a:solidFill>
              <a:latin typeface="Arial" panose="020B0604020202020204" pitchFamily="34" charset="0"/>
            </a:endParaRPr>
          </a:p>
        </p:txBody>
      </p:sp>
      <p:sp>
        <p:nvSpPr>
          <p:cNvPr id="19459" name="Rectangle 4"/>
          <p:cNvSpPr>
            <a:spLocks noChangeArrowheads="1"/>
          </p:cNvSpPr>
          <p:nvPr/>
        </p:nvSpPr>
        <p:spPr bwMode="auto">
          <a:xfrm>
            <a:off x="304800" y="4186238"/>
            <a:ext cx="8153400" cy="2006600"/>
          </a:xfrm>
          <a:prstGeom prst="rect">
            <a:avLst/>
          </a:prstGeom>
          <a:solidFill>
            <a:schemeClr val="bg1"/>
          </a:solidFill>
          <a:ln w="9525">
            <a:solidFill>
              <a:schemeClr val="hlink"/>
            </a:solidFill>
            <a:miter lim="800000"/>
            <a:headEnd/>
            <a:tailEnd/>
          </a:ln>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chemeClr val="hlink"/>
              </a:buClr>
              <a:buSzPct val="150000"/>
              <a:buFont typeface="Wingdings" panose="05000000000000000000" pitchFamily="2" charset="2"/>
              <a:buChar char="q"/>
            </a:pPr>
            <a:r>
              <a:rPr lang="it-IT" altLang="it-IT" sz="1600" b="1">
                <a:solidFill>
                  <a:srgbClr val="FF3300"/>
                </a:solidFill>
                <a:latin typeface="Arial" panose="020B0604020202020204" pitchFamily="34" charset="0"/>
              </a:rPr>
              <a:t>Tale apertura liberal-democratica internazionalista, però ben presto non trovò seguito nell’opinione pubblica</a:t>
            </a:r>
            <a:r>
              <a:rPr lang="it-IT" altLang="it-IT" sz="1600">
                <a:latin typeface="Arial" panose="020B0604020202020204" pitchFamily="34" charset="0"/>
              </a:rPr>
              <a:t> che, </a:t>
            </a:r>
            <a:r>
              <a:rPr lang="it-IT" altLang="it-IT" sz="1600" b="1">
                <a:solidFill>
                  <a:srgbClr val="FF3300"/>
                </a:solidFill>
                <a:latin typeface="Arial" panose="020B0604020202020204" pitchFamily="34" charset="0"/>
              </a:rPr>
              <a:t>alle elezioni presidenziali del 1920</a:t>
            </a:r>
            <a:r>
              <a:rPr lang="it-IT" altLang="it-IT" sz="1600">
                <a:latin typeface="Arial" panose="020B0604020202020204" pitchFamily="34" charset="0"/>
              </a:rPr>
              <a:t>, abbandonò la linea democratica scegliendo quella repubblicana rappresentata dal candidato Warren Harding che fu eletto nuovo presidente.</a:t>
            </a:r>
          </a:p>
          <a:p>
            <a:pPr algn="just" eaLnBrk="1" hangingPunct="1">
              <a:lnSpc>
                <a:spcPct val="130000"/>
              </a:lnSpc>
              <a:spcBef>
                <a:spcPct val="0"/>
              </a:spcBef>
              <a:buClr>
                <a:schemeClr val="hlink"/>
              </a:buClr>
              <a:buSzPct val="150000"/>
              <a:buFont typeface="Wingdings" panose="05000000000000000000" pitchFamily="2" charset="2"/>
              <a:buChar char="q"/>
            </a:pPr>
            <a:r>
              <a:rPr lang="it-IT" altLang="it-IT" sz="1600">
                <a:latin typeface="Arial" panose="020B0604020202020204" pitchFamily="34" charset="0"/>
              </a:rPr>
              <a:t>La linea adottata divenne, allora, quella di un </a:t>
            </a:r>
            <a:r>
              <a:rPr lang="it-IT" altLang="it-IT" sz="1600" b="1">
                <a:solidFill>
                  <a:srgbClr val="FF3300"/>
                </a:solidFill>
                <a:latin typeface="Arial" panose="020B0604020202020204" pitchFamily="34" charset="0"/>
              </a:rPr>
              <a:t>disimpegno in Europa</a:t>
            </a:r>
            <a:r>
              <a:rPr lang="it-IT" altLang="it-IT" sz="1600">
                <a:latin typeface="Arial" panose="020B0604020202020204" pitchFamily="34" charset="0"/>
              </a:rPr>
              <a:t> nel nome di un maggiore impegno nel Pacifico (dottrina Monroe).</a:t>
            </a:r>
          </a:p>
        </p:txBody>
      </p:sp>
      <p:sp>
        <p:nvSpPr>
          <p:cNvPr id="19460" name="Rectangle 5"/>
          <p:cNvSpPr>
            <a:spLocks noChangeArrowheads="1"/>
          </p:cNvSpPr>
          <p:nvPr/>
        </p:nvSpPr>
        <p:spPr bwMode="auto">
          <a:xfrm>
            <a:off x="304800" y="-19050"/>
            <a:ext cx="8153400" cy="2354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Clr>
                <a:srgbClr val="FF3300"/>
              </a:buClr>
              <a:buSzPct val="200000"/>
              <a:buFont typeface="Wingdings" panose="05000000000000000000" pitchFamily="2" charset="2"/>
              <a:buChar char="q"/>
            </a:pPr>
            <a:endParaRPr lang="it-IT" altLang="it-IT" sz="1600">
              <a:latin typeface="Arial" panose="020B0604020202020204" pitchFamily="34" charset="0"/>
            </a:endParaRPr>
          </a:p>
          <a:p>
            <a:pPr algn="ctr" eaLnBrk="1" hangingPunct="1">
              <a:lnSpc>
                <a:spcPct val="130000"/>
              </a:lnSpc>
              <a:spcBef>
                <a:spcPct val="0"/>
              </a:spcBef>
              <a:buClr>
                <a:srgbClr val="FF3300"/>
              </a:buClr>
              <a:buSzPct val="200000"/>
              <a:buFont typeface="Wingdings" panose="05000000000000000000" pitchFamily="2" charset="2"/>
              <a:buChar char="q"/>
            </a:pPr>
            <a:r>
              <a:rPr lang="it-IT" altLang="it-IT" sz="1600">
                <a:latin typeface="Arial" panose="020B0604020202020204" pitchFamily="34" charset="0"/>
              </a:rPr>
              <a:t> </a:t>
            </a:r>
          </a:p>
          <a:p>
            <a:pPr algn="ctr" eaLnBrk="1" hangingPunct="1">
              <a:lnSpc>
                <a:spcPct val="130000"/>
              </a:lnSpc>
              <a:spcBef>
                <a:spcPct val="0"/>
              </a:spcBef>
              <a:buClr>
                <a:srgbClr val="FF3300"/>
              </a:buClr>
              <a:buSzPct val="200000"/>
              <a:buFont typeface="Wingdings" panose="05000000000000000000" pitchFamily="2" charset="2"/>
              <a:buNone/>
            </a:pPr>
            <a:r>
              <a:rPr lang="it-IT" altLang="it-IT" sz="1600" b="1">
                <a:solidFill>
                  <a:schemeClr val="hlink"/>
                </a:solidFill>
                <a:latin typeface="Arial" panose="020B0604020202020204" pitchFamily="34" charset="0"/>
              </a:rPr>
              <a:t>Per reperire </a:t>
            </a:r>
          </a:p>
          <a:p>
            <a:pPr algn="ctr" eaLnBrk="1" hangingPunct="1">
              <a:lnSpc>
                <a:spcPct val="130000"/>
              </a:lnSpc>
              <a:spcBef>
                <a:spcPct val="0"/>
              </a:spcBef>
              <a:buClr>
                <a:srgbClr val="FF3300"/>
              </a:buClr>
              <a:buSzPct val="200000"/>
              <a:buFont typeface="Wingdings" panose="05000000000000000000" pitchFamily="2" charset="2"/>
              <a:buNone/>
            </a:pPr>
            <a:r>
              <a:rPr lang="it-IT" altLang="it-IT" sz="1600">
                <a:latin typeface="Arial" panose="020B0604020202020204" pitchFamily="34" charset="0"/>
              </a:rPr>
              <a:t>tali</a:t>
            </a:r>
            <a:r>
              <a:rPr lang="it-IT" altLang="it-IT" sz="1800">
                <a:latin typeface="Arial" panose="020B0604020202020204" pitchFamily="34" charset="0"/>
              </a:rPr>
              <a:t> </a:t>
            </a:r>
            <a:r>
              <a:rPr lang="it-IT" altLang="it-IT" sz="1600">
                <a:latin typeface="Arial" panose="020B0604020202020204" pitchFamily="34" charset="0"/>
              </a:rPr>
              <a:t>fondi nel 1924 venne varato un progetto che concedeva alla </a:t>
            </a:r>
            <a:r>
              <a:rPr lang="it-IT" altLang="it-IT" sz="1600" b="1">
                <a:solidFill>
                  <a:srgbClr val="FF3300"/>
                </a:solidFill>
                <a:latin typeface="Arial" panose="020B0604020202020204" pitchFamily="34" charset="0"/>
              </a:rPr>
              <a:t>Germania</a:t>
            </a:r>
            <a:r>
              <a:rPr lang="it-IT" altLang="it-IT" sz="1600">
                <a:latin typeface="Arial" panose="020B0604020202020204" pitchFamily="34" charset="0"/>
              </a:rPr>
              <a:t> un prestito internazionale </a:t>
            </a:r>
            <a:r>
              <a:rPr lang="it-IT" altLang="it-IT" sz="1600" b="1">
                <a:solidFill>
                  <a:srgbClr val="FF3300"/>
                </a:solidFill>
                <a:latin typeface="Arial" panose="020B0604020202020204" pitchFamily="34" charset="0"/>
              </a:rPr>
              <a:t>sottoscritto da banche americane</a:t>
            </a:r>
            <a:r>
              <a:rPr lang="it-IT" altLang="it-IT" sz="1600">
                <a:latin typeface="Arial" panose="020B0604020202020204" pitchFamily="34" charset="0"/>
              </a:rPr>
              <a:t>, e che dilazionava i pagamenti (</a:t>
            </a:r>
            <a:r>
              <a:rPr lang="it-IT" altLang="it-IT" sz="1600" b="1">
                <a:solidFill>
                  <a:srgbClr val="FF3300"/>
                </a:solidFill>
                <a:latin typeface="Arial" panose="020B0604020202020204" pitchFamily="34" charset="0"/>
              </a:rPr>
              <a:t>piano Dawes</a:t>
            </a:r>
            <a:r>
              <a:rPr lang="it-IT" altLang="it-IT" sz="1600">
                <a:latin typeface="Arial" panose="020B0604020202020204" pitchFamily="34" charset="0"/>
              </a:rPr>
              <a:t>).</a:t>
            </a:r>
          </a:p>
          <a:p>
            <a:pPr algn="just" eaLnBrk="1" hangingPunct="1">
              <a:lnSpc>
                <a:spcPct val="130000"/>
              </a:lnSpc>
              <a:spcBef>
                <a:spcPct val="0"/>
              </a:spcBef>
              <a:buFontTx/>
              <a:buNone/>
            </a:pPr>
            <a:r>
              <a:rPr lang="it-IT" altLang="it-IT" sz="1600">
                <a:latin typeface="Arial" panose="020B0604020202020204" pitchFamily="34" charset="0"/>
              </a:rPr>
              <a:t>	</a:t>
            </a:r>
          </a:p>
        </p:txBody>
      </p:sp>
      <p:sp>
        <p:nvSpPr>
          <p:cNvPr id="19461" name="Rectangle 6"/>
          <p:cNvSpPr>
            <a:spLocks noChangeArrowheads="1"/>
          </p:cNvSpPr>
          <p:nvPr/>
        </p:nvSpPr>
        <p:spPr bwMode="auto">
          <a:xfrm>
            <a:off x="381000" y="2281238"/>
            <a:ext cx="8153400" cy="1689100"/>
          </a:xfrm>
          <a:prstGeom prst="rect">
            <a:avLst/>
          </a:prstGeom>
          <a:solidFill>
            <a:schemeClr val="bg1"/>
          </a:solidFill>
          <a:ln w="9525">
            <a:solidFill>
              <a:schemeClr val="hlink"/>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it-IT" altLang="it-IT" sz="1600">
                <a:latin typeface="Arial" panose="020B0604020202020204" pitchFamily="34" charset="0"/>
              </a:rPr>
              <a:t>Anche </a:t>
            </a:r>
            <a:r>
              <a:rPr lang="it-IT" altLang="it-IT" sz="1600" b="1">
                <a:solidFill>
                  <a:srgbClr val="FF3300"/>
                </a:solidFill>
                <a:latin typeface="Arial" panose="020B0604020202020204" pitchFamily="34" charset="0"/>
              </a:rPr>
              <a:t>sotto il profilo morale e politico</a:t>
            </a:r>
            <a:r>
              <a:rPr lang="it-IT" altLang="it-IT" sz="1600">
                <a:latin typeface="Arial" panose="020B0604020202020204" pitchFamily="34" charset="0"/>
              </a:rPr>
              <a:t> l’America aveva raggiunto il primato: contro le rivendicazioni nazionalistiche europee, </a:t>
            </a:r>
            <a:r>
              <a:rPr lang="it-IT" altLang="it-IT" sz="1600" b="1">
                <a:solidFill>
                  <a:srgbClr val="FF3300"/>
                </a:solidFill>
                <a:latin typeface="Arial" panose="020B0604020202020204" pitchFamily="34" charset="0"/>
              </a:rPr>
              <a:t>al tavolo della pace, il presidente Wilson</a:t>
            </a:r>
            <a:r>
              <a:rPr lang="it-IT" altLang="it-IT" sz="1600">
                <a:latin typeface="Arial" panose="020B0604020202020204" pitchFamily="34" charset="0"/>
              </a:rPr>
              <a:t> aveva proposto i suoi 14 punti che costituivano un manifesto di libertà, democrazia e  autonomia per tutti i popoli.</a:t>
            </a:r>
          </a:p>
          <a:p>
            <a:pPr algn="just" eaLnBrk="1" hangingPunct="1">
              <a:lnSpc>
                <a:spcPct val="130000"/>
              </a:lnSpc>
              <a:spcBef>
                <a:spcPct val="0"/>
              </a:spcBef>
              <a:buFontTx/>
              <a:buNone/>
            </a:pPr>
            <a:r>
              <a:rPr lang="it-IT" altLang="it-IT" sz="1600">
                <a:latin typeface="Arial" panose="020B0604020202020204"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B9FC2D6-17E8-4D9F-9232-46549BC6F3C0}" type="slidenum">
              <a:rPr lang="it-IT" altLang="it-IT" sz="1200">
                <a:solidFill>
                  <a:srgbClr val="898989"/>
                </a:solidFill>
                <a:latin typeface="Arial" panose="020B0604020202020204" pitchFamily="34" charset="0"/>
              </a:rPr>
              <a:pPr>
                <a:spcBef>
                  <a:spcPct val="0"/>
                </a:spcBef>
                <a:buFontTx/>
                <a:buNone/>
              </a:pPr>
              <a:t>17</a:t>
            </a:fld>
            <a:endParaRPr lang="it-IT" altLang="it-IT" sz="1200">
              <a:solidFill>
                <a:srgbClr val="898989"/>
              </a:solidFill>
              <a:latin typeface="Arial" panose="020B0604020202020204" pitchFamily="34" charset="0"/>
            </a:endParaRPr>
          </a:p>
        </p:txBody>
      </p:sp>
      <p:sp>
        <p:nvSpPr>
          <p:cNvPr id="20483" name="Rectangle 6"/>
          <p:cNvSpPr>
            <a:spLocks noChangeArrowheads="1"/>
          </p:cNvSpPr>
          <p:nvPr/>
        </p:nvSpPr>
        <p:spPr bwMode="auto">
          <a:xfrm>
            <a:off x="457200" y="228600"/>
            <a:ext cx="7924800" cy="136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Si aprì l’era del proibizionismo, della chiusura e intolleranza verso le minoranze cattoliche ed ebree, verso i negri, i comunisti e gli immigrati. </a:t>
            </a:r>
          </a:p>
          <a:p>
            <a:pPr algn="just" eaLnBrk="1" hangingPunct="1">
              <a:lnSpc>
                <a:spcPct val="13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Fece una nuova apparizione la setta  puritana dei Ku Klux Klan  protagonista di azioni di linciaggio contro i negri.	</a:t>
            </a:r>
          </a:p>
        </p:txBody>
      </p:sp>
      <p:sp>
        <p:nvSpPr>
          <p:cNvPr id="20484" name="Rectangle 7"/>
          <p:cNvSpPr>
            <a:spLocks noChangeArrowheads="1"/>
          </p:cNvSpPr>
          <p:nvPr/>
        </p:nvSpPr>
        <p:spPr bwMode="auto">
          <a:xfrm>
            <a:off x="457200" y="1676400"/>
            <a:ext cx="7924800" cy="1679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Clr>
                <a:schemeClr val="hlink"/>
              </a:buClr>
              <a:buSzPct val="150000"/>
              <a:buFont typeface="Wingdings" panose="05000000000000000000" pitchFamily="2" charset="2"/>
              <a:buChar char="q"/>
            </a:pPr>
            <a:r>
              <a:rPr lang="it-IT" altLang="it-IT" sz="1600">
                <a:latin typeface="Arial" panose="020B0604020202020204" pitchFamily="34" charset="0"/>
              </a:rPr>
              <a:t> </a:t>
            </a:r>
          </a:p>
          <a:p>
            <a:pPr algn="ctr" eaLnBrk="1" hangingPunct="1">
              <a:lnSpc>
                <a:spcPct val="130000"/>
              </a:lnSpc>
              <a:spcBef>
                <a:spcPct val="0"/>
              </a:spcBef>
              <a:buClr>
                <a:schemeClr val="hlink"/>
              </a:buClr>
              <a:buSzPct val="150000"/>
              <a:buFont typeface="Wingdings" panose="05000000000000000000" pitchFamily="2" charset="2"/>
              <a:buNone/>
            </a:pPr>
            <a:r>
              <a:rPr lang="it-IT" altLang="it-IT" sz="1600">
                <a:latin typeface="Arial" panose="020B0604020202020204" pitchFamily="34" charset="0"/>
              </a:rPr>
              <a:t>accanto a questa America intollerante, xenofoba, isolazionista, nazionalista, </a:t>
            </a:r>
            <a:r>
              <a:rPr lang="it-IT" altLang="it-IT" sz="1600" b="1">
                <a:solidFill>
                  <a:srgbClr val="FF3300"/>
                </a:solidFill>
                <a:latin typeface="Arial" panose="020B0604020202020204" pitchFamily="34" charset="0"/>
              </a:rPr>
              <a:t>c’era anche un’America progressista</a:t>
            </a:r>
            <a:r>
              <a:rPr lang="it-IT" altLang="it-IT" sz="1600">
                <a:latin typeface="Arial" panose="020B0604020202020204" pitchFamily="34" charset="0"/>
              </a:rPr>
              <a:t>, democratica e liberale, che credeva nelle capacità individuali e collettive di miglioramento sociale, politico ed economico. </a:t>
            </a:r>
          </a:p>
          <a:p>
            <a:pPr algn="just" eaLnBrk="1" hangingPunct="1">
              <a:lnSpc>
                <a:spcPct val="130000"/>
              </a:lnSpc>
              <a:spcBef>
                <a:spcPct val="0"/>
              </a:spcBef>
              <a:buFontTx/>
              <a:buNone/>
            </a:pPr>
            <a:r>
              <a:rPr lang="it-IT" altLang="it-IT" sz="1600">
                <a:latin typeface="Arial" panose="020B0604020202020204" pitchFamily="34" charset="0"/>
              </a:rPr>
              <a:t>	</a:t>
            </a:r>
          </a:p>
        </p:txBody>
      </p:sp>
      <p:sp>
        <p:nvSpPr>
          <p:cNvPr id="20485" name="Rectangle 8"/>
          <p:cNvSpPr>
            <a:spLocks noChangeArrowheads="1"/>
          </p:cNvSpPr>
          <p:nvPr/>
        </p:nvSpPr>
        <p:spPr bwMode="auto">
          <a:xfrm>
            <a:off x="152400" y="3203575"/>
            <a:ext cx="4572000" cy="1073150"/>
          </a:xfrm>
          <a:prstGeom prst="rect">
            <a:avLst/>
          </a:prstGeom>
          <a:solidFill>
            <a:schemeClr val="bg1"/>
          </a:solidFill>
          <a:ln w="28575">
            <a:solidFill>
              <a:schemeClr val="hlink"/>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30000"/>
              </a:lnSpc>
              <a:spcBef>
                <a:spcPct val="0"/>
              </a:spcBef>
              <a:buFontTx/>
              <a:buNone/>
            </a:pPr>
            <a:r>
              <a:rPr lang="it-IT" altLang="it-IT" sz="1600" b="1">
                <a:solidFill>
                  <a:srgbClr val="FF3300"/>
                </a:solidFill>
                <a:latin typeface="Arial" panose="020B0604020202020204" pitchFamily="34" charset="0"/>
              </a:rPr>
              <a:t>Negli Stati Uniti, prima che in Europa</a:t>
            </a:r>
            <a:r>
              <a:rPr lang="it-IT" altLang="it-IT" sz="1600">
                <a:latin typeface="Arial" panose="020B0604020202020204" pitchFamily="34" charset="0"/>
              </a:rPr>
              <a:t>, erano apparsi metodi di produzione e di distribuzione innovativi:</a:t>
            </a:r>
          </a:p>
        </p:txBody>
      </p:sp>
      <p:sp>
        <p:nvSpPr>
          <p:cNvPr id="9225" name="Rectangle 9"/>
          <p:cNvSpPr>
            <a:spLocks noChangeArrowheads="1"/>
          </p:cNvSpPr>
          <p:nvPr/>
        </p:nvSpPr>
        <p:spPr bwMode="auto">
          <a:xfrm>
            <a:off x="1524000" y="3970338"/>
            <a:ext cx="7391400" cy="2659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la formazione di holding finanziarie (società che controllano svariate società, detenendone la maggioranza delle azioni)</a:t>
            </a:r>
          </a:p>
          <a:p>
            <a:pPr algn="just" eaLnBrk="1" hangingPunct="1">
              <a:lnSpc>
                <a:spcPct val="15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di trust (grandi coalizioni tra imprese)</a:t>
            </a:r>
          </a:p>
          <a:p>
            <a:pPr algn="just" eaLnBrk="1" hangingPunct="1">
              <a:lnSpc>
                <a:spcPct val="15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di corporation (aziende pubbliche a carattere locale, soprattutto di trasporti), imprese sorte al fine di eliminare o tenere sotto controllo la concorrenza e per programmare investimenti in vista della massimizzazione dei profitti.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25"/>
                                        </p:tgtEl>
                                        <p:attrNameLst>
                                          <p:attrName>style.visibility</p:attrName>
                                        </p:attrNameLst>
                                      </p:cBhvr>
                                      <p:to>
                                        <p:strVal val="visible"/>
                                      </p:to>
                                    </p:set>
                                    <p:anim calcmode="discrete" valueType="clr">
                                      <p:cBhvr override="childStyle">
                                        <p:cTn id="7" dur="8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5"/>
                                        </p:tgtEl>
                                        <p:attrNameLst>
                                          <p:attrName>fillcolor</p:attrName>
                                        </p:attrNameLst>
                                      </p:cBhvr>
                                      <p:tavLst>
                                        <p:tav tm="0">
                                          <p:val>
                                            <p:clrVal>
                                              <a:schemeClr val="accent2"/>
                                            </p:clrVal>
                                          </p:val>
                                        </p:tav>
                                        <p:tav tm="50000">
                                          <p:val>
                                            <p:clrVal>
                                              <a:schemeClr val="hlink"/>
                                            </p:clrVal>
                                          </p:val>
                                        </p:tav>
                                      </p:tavLst>
                                    </p:anim>
                                    <p:set>
                                      <p:cBhvr>
                                        <p:cTn id="9" dur="80"/>
                                        <p:tgtEl>
                                          <p:spTgt spid="92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A0F197F-C919-4185-A78D-208E403D27E4}" type="slidenum">
              <a:rPr lang="it-IT" altLang="it-IT" sz="1200">
                <a:solidFill>
                  <a:srgbClr val="898989"/>
                </a:solidFill>
                <a:latin typeface="Arial" panose="020B0604020202020204" pitchFamily="34" charset="0"/>
              </a:rPr>
              <a:pPr>
                <a:spcBef>
                  <a:spcPct val="0"/>
                </a:spcBef>
                <a:buFontTx/>
                <a:buNone/>
              </a:pPr>
              <a:t>18</a:t>
            </a:fld>
            <a:endParaRPr lang="it-IT" altLang="it-IT" sz="1200">
              <a:solidFill>
                <a:srgbClr val="898989"/>
              </a:solidFill>
              <a:latin typeface="Arial" panose="020B0604020202020204" pitchFamily="34" charset="0"/>
            </a:endParaRPr>
          </a:p>
        </p:txBody>
      </p:sp>
      <p:sp>
        <p:nvSpPr>
          <p:cNvPr id="21507" name="Rectangle 5"/>
          <p:cNvSpPr>
            <a:spLocks noChangeArrowheads="1"/>
          </p:cNvSpPr>
          <p:nvPr/>
        </p:nvSpPr>
        <p:spPr bwMode="auto">
          <a:xfrm>
            <a:off x="381000" y="228600"/>
            <a:ext cx="8258175" cy="2292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Si era affermato il taylorismo, un modello di organizzazione scientifica del lavoro fondato su: la selezione scientifica della manodopera; la preparazione al lavoro su basi scientifiche; la realizzazione di ritmi di lavoro che eliminano tutti i momenti inutili e le pause; la collaborazione tra dirigenti e maestranze. Tale modello divenne la base portante dell’industria fordista.</a:t>
            </a:r>
          </a:p>
          <a:p>
            <a:pPr algn="just" eaLnBrk="1" hangingPunct="1">
              <a:lnSpc>
                <a:spcPct val="150000"/>
              </a:lnSpc>
              <a:spcBef>
                <a:spcPct val="0"/>
              </a:spcBef>
              <a:buFontTx/>
              <a:buNone/>
            </a:pPr>
            <a:r>
              <a:rPr lang="it-IT" altLang="it-IT" sz="1600">
                <a:latin typeface="Arial" panose="020B0604020202020204" pitchFamily="34" charset="0"/>
              </a:rPr>
              <a:t>	</a:t>
            </a:r>
          </a:p>
        </p:txBody>
      </p:sp>
      <p:sp>
        <p:nvSpPr>
          <p:cNvPr id="21508" name="Rectangle 6"/>
          <p:cNvSpPr>
            <a:spLocks noChangeArrowheads="1"/>
          </p:cNvSpPr>
          <p:nvPr/>
        </p:nvSpPr>
        <p:spPr bwMode="auto">
          <a:xfrm>
            <a:off x="457200" y="2667000"/>
            <a:ext cx="8258175" cy="119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La diffusione della produzione di massa veniva incoraggiata dal sistema di vendita a rate, che permetteva l’acquisto di beni di consumo non necessariamente di prima necessità, tesi al soddisfacimento di bisogni indotti attraverso l’uso della pubblicità.</a:t>
            </a:r>
          </a:p>
        </p:txBody>
      </p:sp>
      <p:sp>
        <p:nvSpPr>
          <p:cNvPr id="21509" name="Oval 8"/>
          <p:cNvSpPr>
            <a:spLocks noChangeArrowheads="1"/>
          </p:cNvSpPr>
          <p:nvPr/>
        </p:nvSpPr>
        <p:spPr bwMode="auto">
          <a:xfrm>
            <a:off x="304800" y="4267200"/>
            <a:ext cx="8458200" cy="2286000"/>
          </a:xfrm>
          <a:prstGeom prst="ellipse">
            <a:avLst/>
          </a:prstGeom>
          <a:solidFill>
            <a:srgbClr val="336600"/>
          </a:solidFill>
          <a:ln w="28575">
            <a:solidFill>
              <a:srgbClr val="FF33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70000"/>
              </a:lnSpc>
              <a:spcBef>
                <a:spcPct val="0"/>
              </a:spcBef>
              <a:buFontTx/>
              <a:buNone/>
            </a:pPr>
            <a:r>
              <a:rPr lang="it-IT" altLang="it-IT" sz="1600">
                <a:solidFill>
                  <a:schemeClr val="bg1"/>
                </a:solidFill>
                <a:latin typeface="Arial" panose="020B0604020202020204" pitchFamily="34" charset="0"/>
              </a:rPr>
              <a:t>Tale civiltà produttivistica e consumistica trovava legittimazione </a:t>
            </a:r>
          </a:p>
          <a:p>
            <a:pPr algn="ctr" eaLnBrk="1" hangingPunct="1">
              <a:lnSpc>
                <a:spcPct val="170000"/>
              </a:lnSpc>
              <a:spcBef>
                <a:spcPct val="0"/>
              </a:spcBef>
              <a:buFontTx/>
              <a:buNone/>
            </a:pPr>
            <a:r>
              <a:rPr lang="it-IT" altLang="it-IT" sz="1600">
                <a:solidFill>
                  <a:schemeClr val="bg1"/>
                </a:solidFill>
                <a:latin typeface="Arial" panose="020B0604020202020204" pitchFamily="34" charset="0"/>
              </a:rPr>
              <a:t>in un grande attivismo individualistico, nella </a:t>
            </a:r>
            <a:r>
              <a:rPr lang="it-IT" altLang="it-IT" sz="1600" b="1">
                <a:solidFill>
                  <a:srgbClr val="C00000"/>
                </a:solidFill>
                <a:latin typeface="Arial" panose="020B0604020202020204" pitchFamily="34" charset="0"/>
              </a:rPr>
              <a:t>convinzione che si fosse oramai entrati </a:t>
            </a:r>
          </a:p>
          <a:p>
            <a:pPr algn="ctr" eaLnBrk="1" hangingPunct="1">
              <a:lnSpc>
                <a:spcPct val="170000"/>
              </a:lnSpc>
              <a:spcBef>
                <a:spcPct val="0"/>
              </a:spcBef>
              <a:buFontTx/>
              <a:buNone/>
            </a:pPr>
            <a:r>
              <a:rPr lang="it-IT" altLang="it-IT" sz="1600" b="1">
                <a:solidFill>
                  <a:srgbClr val="C00000"/>
                </a:solidFill>
                <a:latin typeface="Arial" panose="020B0604020202020204" pitchFamily="34" charset="0"/>
              </a:rPr>
              <a:t>in un’età di costante e automatico aumento della prosperità generale</a:t>
            </a:r>
            <a:r>
              <a:rPr lang="it-IT" altLang="it-IT" sz="1600">
                <a:solidFill>
                  <a:srgbClr val="C00000"/>
                </a:solidFill>
                <a:latin typeface="Arial" panose="020B0604020202020204" pitchFamily="34" charset="0"/>
              </a:rPr>
              <a:t> </a:t>
            </a:r>
          </a:p>
          <a:p>
            <a:pPr algn="ctr" eaLnBrk="1" hangingPunct="1">
              <a:lnSpc>
                <a:spcPct val="170000"/>
              </a:lnSpc>
              <a:spcBef>
                <a:spcPct val="0"/>
              </a:spcBef>
              <a:buFontTx/>
              <a:buNone/>
            </a:pPr>
            <a:r>
              <a:rPr lang="it-IT" altLang="it-IT" sz="1600">
                <a:solidFill>
                  <a:schemeClr val="bg1"/>
                </a:solidFill>
                <a:latin typeface="Arial" panose="020B0604020202020204" pitchFamily="34" charset="0"/>
              </a:rPr>
              <a:t>grazie ai miracoli della libera impresa.</a:t>
            </a:r>
            <a:r>
              <a:rPr lang="it-IT" altLang="it-IT" sz="1600">
                <a:latin typeface="Arial" panose="020B0604020202020204" pitchFamily="34" charset="0"/>
              </a:rPr>
              <a:t> </a:t>
            </a:r>
          </a:p>
          <a:p>
            <a:pPr algn="ct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1268413"/>
          </a:xfrm>
        </p:spPr>
        <p:txBody>
          <a:bodyPr/>
          <a:lstStyle/>
          <a:p>
            <a:pPr eaLnBrk="1" hangingPunct="1"/>
            <a:r>
              <a:rPr lang="it-IT" altLang="it-IT" sz="4000" smtClean="0"/>
              <a:t>Il modello T: la prima utilitaria,</a:t>
            </a:r>
            <a:br>
              <a:rPr lang="it-IT" altLang="it-IT" sz="4000" smtClean="0"/>
            </a:br>
            <a:r>
              <a:rPr lang="it-IT" altLang="it-IT" sz="3600" smtClean="0"/>
              <a:t>immagine-simbolo del consumo di massa</a:t>
            </a:r>
          </a:p>
        </p:txBody>
      </p:sp>
      <p:pic>
        <p:nvPicPr>
          <p:cNvPr id="31747" name="Picture 3" descr="ford_t_1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9300"/>
            <a:ext cx="5076825" cy="35687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1799" name="Rectangle 55"/>
          <p:cNvGraphicFramePr>
            <a:graphicFrameLocks noGrp="1"/>
          </p:cNvGraphicFramePr>
          <p:nvPr>
            <p:ph idx="1"/>
          </p:nvPr>
        </p:nvGraphicFramePr>
        <p:xfrm>
          <a:off x="5076825" y="1341438"/>
          <a:ext cx="4067175" cy="3382962"/>
        </p:xfrm>
        <a:graphic>
          <a:graphicData uri="http://schemas.openxmlformats.org/drawingml/2006/table">
            <a:tbl>
              <a:tblPr/>
              <a:tblGrid>
                <a:gridCol w="1112838"/>
                <a:gridCol w="1403350"/>
                <a:gridCol w="1550987"/>
              </a:tblGrid>
              <a:tr h="34766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anni</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prezzo in $</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unità prodotte</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1900</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950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18.664</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1910</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780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34.528</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1911</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690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78.440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1912</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600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168.220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1913</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550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248.317</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1914</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490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308.213</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1915</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440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533.921</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379412">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1916</a:t>
                      </a:r>
                      <a:endParaRPr kumimoji="0" lang="it-IT" altLang="it-IT" sz="24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360</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342900" indent="-34290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Times New Roman" panose="02020603050405020304" pitchFamily="18" charset="0"/>
                        </a:rPr>
                        <a:t>785.432.</a:t>
                      </a:r>
                      <a:endParaRPr kumimoji="0" lang="it-IT" altLang="it-IT" sz="2800" b="0" i="0" u="none" strike="noStrike" cap="none" normalizeH="0" baseline="0" smtClean="0">
                        <a:ln>
                          <a:noFill/>
                        </a:ln>
                        <a:solidFill>
                          <a:schemeClr val="hlink"/>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solidFill>
                  </a:tcPr>
                </a:tc>
              </a:tr>
            </a:tbl>
          </a:graphicData>
        </a:graphic>
      </p:graphicFrame>
      <p:sp>
        <p:nvSpPr>
          <p:cNvPr id="31796" name="AutoShape 52"/>
          <p:cNvSpPr>
            <a:spLocks noChangeArrowheads="1"/>
          </p:cNvSpPr>
          <p:nvPr/>
        </p:nvSpPr>
        <p:spPr bwMode="auto">
          <a:xfrm rot="5400000">
            <a:off x="1566069" y="-224631"/>
            <a:ext cx="1871662" cy="5003800"/>
          </a:xfrm>
          <a:prstGeom prst="homePlate">
            <a:avLst>
              <a:gd name="adj" fmla="val 1267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nchor="ctr"/>
          <a:lstStyle/>
          <a:p>
            <a:pPr algn="ctr" eaLnBrk="1" hangingPunct="1">
              <a:defRPr/>
            </a:pPr>
            <a:r>
              <a:rPr lang="it-IT" altLang="it-IT" sz="2800">
                <a:effectLst>
                  <a:outerShdw blurRad="38100" dist="38100" dir="2700000" algn="tl">
                    <a:srgbClr val="000000"/>
                  </a:outerShdw>
                </a:effectLst>
              </a:rPr>
              <a:t>La Ford T, progettata </a:t>
            </a:r>
            <a:br>
              <a:rPr lang="it-IT" altLang="it-IT" sz="2800">
                <a:effectLst>
                  <a:outerShdw blurRad="38100" dist="38100" dir="2700000" algn="tl">
                    <a:srgbClr val="000000"/>
                  </a:outerShdw>
                </a:effectLst>
              </a:rPr>
            </a:br>
            <a:r>
              <a:rPr lang="it-IT" altLang="it-IT" sz="2800">
                <a:effectLst>
                  <a:outerShdw blurRad="38100" dist="38100" dir="2700000" algn="tl">
                    <a:srgbClr val="000000"/>
                  </a:outerShdw>
                </a:effectLst>
              </a:rPr>
              <a:t>per il consumo di massa</a:t>
            </a:r>
          </a:p>
          <a:p>
            <a:pPr algn="ctr" eaLnBrk="1" hangingPunct="1">
              <a:defRPr/>
            </a:pPr>
            <a:r>
              <a:rPr lang="it-IT" altLang="it-IT">
                <a:effectLst>
                  <a:outerShdw blurRad="38100" dist="38100" dir="2700000" algn="tl">
                    <a:srgbClr val="000000"/>
                  </a:outerShdw>
                </a:effectLst>
              </a:rPr>
              <a:t>(in verde l’anno dal quale è prodotta </a:t>
            </a:r>
            <a:br>
              <a:rPr lang="it-IT" altLang="it-IT">
                <a:effectLst>
                  <a:outerShdw blurRad="38100" dist="38100" dir="2700000" algn="tl">
                    <a:srgbClr val="000000"/>
                  </a:outerShdw>
                </a:effectLst>
              </a:rPr>
            </a:br>
            <a:r>
              <a:rPr lang="it-IT" altLang="it-IT">
                <a:effectLst>
                  <a:outerShdw blurRad="38100" dist="38100" dir="2700000" algn="tl">
                    <a:srgbClr val="000000"/>
                  </a:outerShdw>
                </a:effectLst>
              </a:rPr>
              <a:t>sulla catena di montaggio)</a:t>
            </a:r>
          </a:p>
        </p:txBody>
      </p:sp>
      <p:sp>
        <p:nvSpPr>
          <p:cNvPr id="31797" name="AutoShape 53"/>
          <p:cNvSpPr>
            <a:spLocks noChangeArrowheads="1"/>
          </p:cNvSpPr>
          <p:nvPr/>
        </p:nvSpPr>
        <p:spPr bwMode="auto">
          <a:xfrm rot="16200000">
            <a:off x="6043613" y="3757612"/>
            <a:ext cx="2133600" cy="4067175"/>
          </a:xfrm>
          <a:prstGeom prst="homePlate">
            <a:avLst>
              <a:gd name="adj" fmla="val 104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p>
            <a:pPr algn="ctr" eaLnBrk="1" hangingPunct="1">
              <a:defRPr/>
            </a:pPr>
            <a:r>
              <a:rPr lang="it-IT" altLang="it-IT" sz="2400">
                <a:effectLst>
                  <a:outerShdw blurRad="38100" dist="38100" dir="2700000" algn="tl">
                    <a:srgbClr val="000000"/>
                  </a:outerShdw>
                </a:effectLst>
              </a:rPr>
              <a:t>Diminuzione </a:t>
            </a:r>
          </a:p>
          <a:p>
            <a:pPr algn="ctr" eaLnBrk="1" hangingPunct="1">
              <a:defRPr/>
            </a:pPr>
            <a:r>
              <a:rPr lang="it-IT" altLang="it-IT" sz="2400">
                <a:effectLst>
                  <a:outerShdw blurRad="38100" dist="38100" dir="2700000" algn="tl">
                    <a:srgbClr val="000000"/>
                  </a:outerShdw>
                </a:effectLst>
              </a:rPr>
              <a:t>dei costi di produzione </a:t>
            </a:r>
          </a:p>
          <a:p>
            <a:pPr algn="ctr" eaLnBrk="1" hangingPunct="1">
              <a:defRPr/>
            </a:pPr>
            <a:r>
              <a:rPr lang="it-IT" altLang="it-IT" sz="2400">
                <a:effectLst>
                  <a:outerShdw blurRad="38100" dist="38100" dir="2700000" algn="tl">
                    <a:srgbClr val="000000"/>
                  </a:outerShdw>
                </a:effectLst>
              </a:rPr>
              <a:t>e dei prezzi di vendita</a:t>
            </a:r>
          </a:p>
        </p:txBody>
      </p:sp>
      <p:sp>
        <p:nvSpPr>
          <p:cNvPr id="31800" name="Rectangle 56"/>
          <p:cNvSpPr>
            <a:spLocks noChangeArrowheads="1"/>
          </p:cNvSpPr>
          <p:nvPr/>
        </p:nvSpPr>
        <p:spPr bwMode="auto">
          <a:xfrm>
            <a:off x="0" y="6524625"/>
            <a:ext cx="5076825" cy="333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it-IT" altLang="it-IT">
                <a:effectLst>
                  <a:outerShdw blurRad="38100" dist="38100" dir="2700000" algn="tl">
                    <a:srgbClr val="000000"/>
                  </a:outerShdw>
                </a:effectLst>
              </a:rPr>
              <a:t>Ford T: esemplare del 1914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796">
                                            <p:bg/>
                                          </p:spTgt>
                                        </p:tgtEl>
                                        <p:attrNameLst>
                                          <p:attrName>style.visibility</p:attrName>
                                        </p:attrNameLst>
                                      </p:cBhvr>
                                      <p:to>
                                        <p:strVal val="visible"/>
                                      </p:to>
                                    </p:set>
                                    <p:animEffect transition="in" filter="fade">
                                      <p:cBhvr>
                                        <p:cTn id="7" dur="1000"/>
                                        <p:tgtEl>
                                          <p:spTgt spid="31796">
                                            <p:bg/>
                                          </p:spTgt>
                                        </p:tgtEl>
                                      </p:cBhvr>
                                    </p:animEffect>
                                    <p:anim calcmode="lin" valueType="num">
                                      <p:cBhvr>
                                        <p:cTn id="8" dur="1000" fill="hold"/>
                                        <p:tgtEl>
                                          <p:spTgt spid="31796">
                                            <p:bg/>
                                          </p:spTgt>
                                        </p:tgtEl>
                                        <p:attrNameLst>
                                          <p:attrName>ppt_x</p:attrName>
                                        </p:attrNameLst>
                                      </p:cBhvr>
                                      <p:tavLst>
                                        <p:tav tm="0">
                                          <p:val>
                                            <p:strVal val="#ppt_x"/>
                                          </p:val>
                                        </p:tav>
                                        <p:tav tm="100000">
                                          <p:val>
                                            <p:strVal val="#ppt_x"/>
                                          </p:val>
                                        </p:tav>
                                      </p:tavLst>
                                    </p:anim>
                                    <p:anim calcmode="lin" valueType="num">
                                      <p:cBhvr>
                                        <p:cTn id="9" dur="1000" fill="hold"/>
                                        <p:tgtEl>
                                          <p:spTgt spid="31796">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796">
                                            <p:txEl>
                                              <p:pRg st="0" end="0"/>
                                            </p:txEl>
                                          </p:spTgt>
                                        </p:tgtEl>
                                        <p:attrNameLst>
                                          <p:attrName>style.visibility</p:attrName>
                                        </p:attrNameLst>
                                      </p:cBhvr>
                                      <p:to>
                                        <p:strVal val="visible"/>
                                      </p:to>
                                    </p:set>
                                    <p:animEffect transition="in" filter="fade">
                                      <p:cBhvr>
                                        <p:cTn id="12" dur="1000"/>
                                        <p:tgtEl>
                                          <p:spTgt spid="31796">
                                            <p:txEl>
                                              <p:pRg st="0" end="0"/>
                                            </p:txEl>
                                          </p:spTgt>
                                        </p:tgtEl>
                                      </p:cBhvr>
                                    </p:animEffect>
                                    <p:anim calcmode="lin" valueType="num">
                                      <p:cBhvr>
                                        <p:cTn id="13" dur="1000" fill="hold"/>
                                        <p:tgtEl>
                                          <p:spTgt spid="3179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7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1747"/>
                                        </p:tgtEl>
                                        <p:attrNameLst>
                                          <p:attrName>style.visibility</p:attrName>
                                        </p:attrNameLst>
                                      </p:cBhvr>
                                      <p:to>
                                        <p:strVal val="visible"/>
                                      </p:to>
                                    </p:set>
                                    <p:anim calcmode="lin" valueType="num">
                                      <p:cBhvr>
                                        <p:cTn id="19" dur="500" fill="hold"/>
                                        <p:tgtEl>
                                          <p:spTgt spid="31747"/>
                                        </p:tgtEl>
                                        <p:attrNameLst>
                                          <p:attrName>ppt_w</p:attrName>
                                        </p:attrNameLst>
                                      </p:cBhvr>
                                      <p:tavLst>
                                        <p:tav tm="0">
                                          <p:val>
                                            <p:fltVal val="0"/>
                                          </p:val>
                                        </p:tav>
                                        <p:tav tm="100000">
                                          <p:val>
                                            <p:strVal val="#ppt_w"/>
                                          </p:val>
                                        </p:tav>
                                      </p:tavLst>
                                    </p:anim>
                                    <p:anim calcmode="lin" valueType="num">
                                      <p:cBhvr>
                                        <p:cTn id="20" dur="500" fill="hold"/>
                                        <p:tgtEl>
                                          <p:spTgt spid="31747"/>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31800"/>
                                        </p:tgtEl>
                                        <p:attrNameLst>
                                          <p:attrName>style.visibility</p:attrName>
                                        </p:attrNameLst>
                                      </p:cBhvr>
                                      <p:to>
                                        <p:strVal val="visible"/>
                                      </p:to>
                                    </p:set>
                                    <p:anim calcmode="discrete" valueType="clr">
                                      <p:cBhvr override="childStyle">
                                        <p:cTn id="24" dur="80"/>
                                        <p:tgtEl>
                                          <p:spTgt spid="3180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1800"/>
                                        </p:tgtEl>
                                        <p:attrNameLst>
                                          <p:attrName>fillcolor</p:attrName>
                                        </p:attrNameLst>
                                      </p:cBhvr>
                                      <p:tavLst>
                                        <p:tav tm="0">
                                          <p:val>
                                            <p:clrVal>
                                              <a:schemeClr val="accent2"/>
                                            </p:clrVal>
                                          </p:val>
                                        </p:tav>
                                        <p:tav tm="50000">
                                          <p:val>
                                            <p:clrVal>
                                              <a:schemeClr val="hlink"/>
                                            </p:clrVal>
                                          </p:val>
                                        </p:tav>
                                      </p:tavLst>
                                    </p:anim>
                                    <p:set>
                                      <p:cBhvr>
                                        <p:cTn id="26" dur="80"/>
                                        <p:tgtEl>
                                          <p:spTgt spid="31800"/>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1799"/>
                                        </p:tgtEl>
                                        <p:attrNameLst>
                                          <p:attrName>style.visibility</p:attrName>
                                        </p:attrNameLst>
                                      </p:cBhvr>
                                      <p:to>
                                        <p:strVal val="visible"/>
                                      </p:to>
                                    </p:set>
                                    <p:anim calcmode="lin" valueType="num">
                                      <p:cBhvr>
                                        <p:cTn id="31" dur="500" fill="hold"/>
                                        <p:tgtEl>
                                          <p:spTgt spid="31799"/>
                                        </p:tgtEl>
                                        <p:attrNameLst>
                                          <p:attrName>ppt_w</p:attrName>
                                        </p:attrNameLst>
                                      </p:cBhvr>
                                      <p:tavLst>
                                        <p:tav tm="0">
                                          <p:val>
                                            <p:fltVal val="0"/>
                                          </p:val>
                                        </p:tav>
                                        <p:tav tm="100000">
                                          <p:val>
                                            <p:strVal val="#ppt_w"/>
                                          </p:val>
                                        </p:tav>
                                      </p:tavLst>
                                    </p:anim>
                                    <p:anim calcmode="lin" valueType="num">
                                      <p:cBhvr>
                                        <p:cTn id="32" dur="500" fill="hold"/>
                                        <p:tgtEl>
                                          <p:spTgt spid="3179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31796">
                                            <p:txEl>
                                              <p:pRg st="1" end="1"/>
                                            </p:txEl>
                                          </p:spTgt>
                                        </p:tgtEl>
                                        <p:attrNameLst>
                                          <p:attrName>style.visibility</p:attrName>
                                        </p:attrNameLst>
                                      </p:cBhvr>
                                      <p:to>
                                        <p:strVal val="visible"/>
                                      </p:to>
                                    </p:set>
                                    <p:animEffect transition="in" filter="fade">
                                      <p:cBhvr>
                                        <p:cTn id="37" dur="1000"/>
                                        <p:tgtEl>
                                          <p:spTgt spid="31796">
                                            <p:txEl>
                                              <p:pRg st="1" end="1"/>
                                            </p:txEl>
                                          </p:spTgt>
                                        </p:tgtEl>
                                      </p:cBhvr>
                                    </p:animEffect>
                                    <p:anim calcmode="lin" valueType="num">
                                      <p:cBhvr>
                                        <p:cTn id="38" dur="1000" fill="hold"/>
                                        <p:tgtEl>
                                          <p:spTgt spid="31796">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179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1797"/>
                                        </p:tgtEl>
                                        <p:attrNameLst>
                                          <p:attrName>style.visibility</p:attrName>
                                        </p:attrNameLst>
                                      </p:cBhvr>
                                      <p:to>
                                        <p:strVal val="visible"/>
                                      </p:to>
                                    </p:set>
                                    <p:animEffect transition="in" filter="fade">
                                      <p:cBhvr>
                                        <p:cTn id="44" dur="1000"/>
                                        <p:tgtEl>
                                          <p:spTgt spid="31797"/>
                                        </p:tgtEl>
                                      </p:cBhvr>
                                    </p:animEffect>
                                    <p:anim calcmode="lin" valueType="num">
                                      <p:cBhvr>
                                        <p:cTn id="45" dur="1000" fill="hold"/>
                                        <p:tgtEl>
                                          <p:spTgt spid="31797"/>
                                        </p:tgtEl>
                                        <p:attrNameLst>
                                          <p:attrName>ppt_x</p:attrName>
                                        </p:attrNameLst>
                                      </p:cBhvr>
                                      <p:tavLst>
                                        <p:tav tm="0">
                                          <p:val>
                                            <p:strVal val="#ppt_x"/>
                                          </p:val>
                                        </p:tav>
                                        <p:tav tm="100000">
                                          <p:val>
                                            <p:strVal val="#ppt_x"/>
                                          </p:val>
                                        </p:tav>
                                      </p:tavLst>
                                    </p:anim>
                                    <p:anim calcmode="lin" valueType="num">
                                      <p:cBhvr>
                                        <p:cTn id="46" dur="1000" fill="hold"/>
                                        <p:tgtEl>
                                          <p:spTgt spid="317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6" grpId="0" build="p" animBg="1"/>
      <p:bldP spid="31797" grpId="0" animBg="1"/>
      <p:bldP spid="318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91AA343-7FDB-4976-863E-31AD1FA1AAC0}" type="slidenum">
              <a:rPr lang="it-IT" altLang="it-IT" sz="1200">
                <a:solidFill>
                  <a:srgbClr val="898989"/>
                </a:solidFill>
                <a:latin typeface="Arial" panose="020B0604020202020204" pitchFamily="34" charset="0"/>
              </a:rPr>
              <a:pPr>
                <a:spcBef>
                  <a:spcPct val="0"/>
                </a:spcBef>
                <a:buFontTx/>
                <a:buNone/>
              </a:pPr>
              <a:t>2</a:t>
            </a:fld>
            <a:endParaRPr lang="it-IT" altLang="it-IT" sz="1200">
              <a:solidFill>
                <a:srgbClr val="898989"/>
              </a:solidFill>
              <a:latin typeface="Arial" panose="020B0604020202020204" pitchFamily="34" charset="0"/>
            </a:endParaRPr>
          </a:p>
        </p:txBody>
      </p:sp>
      <p:sp>
        <p:nvSpPr>
          <p:cNvPr id="4099" name="Rectangle 4"/>
          <p:cNvSpPr>
            <a:spLocks noChangeArrowheads="1"/>
          </p:cNvSpPr>
          <p:nvPr/>
        </p:nvSpPr>
        <p:spPr bwMode="auto">
          <a:xfrm>
            <a:off x="381000" y="2590800"/>
            <a:ext cx="8077200" cy="390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800">
                <a:latin typeface="Arial" panose="020B0604020202020204" pitchFamily="34" charset="0"/>
              </a:rPr>
              <a:t> </a:t>
            </a:r>
            <a:r>
              <a:rPr lang="it-IT" altLang="it-IT" sz="1600">
                <a:latin typeface="Arial" panose="020B0604020202020204" pitchFamily="34" charset="0"/>
              </a:rPr>
              <a:t>Con queste parole, il premio Nobel per l’economia 2008, Paul </a:t>
            </a:r>
            <a:r>
              <a:rPr lang="it-IT" altLang="it-IT" sz="1600" b="1">
                <a:latin typeface="Arial" panose="020B0604020202020204" pitchFamily="34" charset="0"/>
              </a:rPr>
              <a:t>Krugman</a:t>
            </a:r>
            <a:r>
              <a:rPr lang="it-IT" altLang="it-IT" sz="1600">
                <a:latin typeface="Arial" panose="020B0604020202020204" pitchFamily="34" charset="0"/>
              </a:rPr>
              <a:t>, annunciava l’imminente crisi economica che avrebbe impresso un marchio indelebile all’inizio del nuovo secolo. </a:t>
            </a:r>
          </a:p>
          <a:p>
            <a:pPr algn="just" eaLnBrk="1" hangingPunct="1">
              <a:lnSpc>
                <a:spcPct val="140000"/>
              </a:lnSpc>
              <a:spcBef>
                <a:spcPct val="0"/>
              </a:spcBef>
              <a:buClr>
                <a:srgbClr val="FF3300"/>
              </a:buClr>
              <a:buSzPct val="150000"/>
              <a:buFont typeface="Wingdings" panose="05000000000000000000" pitchFamily="2" charset="2"/>
              <a:buChar char="q"/>
            </a:pPr>
            <a:endParaRPr lang="it-IT" altLang="it-IT" sz="1600">
              <a:latin typeface="Arial" panose="020B0604020202020204" pitchFamily="34" charset="0"/>
            </a:endParaRP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Da subito, giornalisti e studiosi si sono impegnati nel confronto fra l’attuale crisi e i diversi </a:t>
            </a:r>
            <a:r>
              <a:rPr lang="it-IT" altLang="it-IT" sz="1600" b="1">
                <a:latin typeface="Arial" panose="020B0604020202020204" pitchFamily="34" charset="0"/>
              </a:rPr>
              <a:t>crac </a:t>
            </a:r>
            <a:r>
              <a:rPr lang="it-IT" altLang="it-IT" sz="1600">
                <a:latin typeface="Arial" panose="020B0604020202020204" pitchFamily="34" charset="0"/>
              </a:rPr>
              <a:t>succedutisi nella storia dell’economia occidentale.</a:t>
            </a:r>
          </a:p>
          <a:p>
            <a:pPr algn="just" eaLnBrk="1" hangingPunct="1">
              <a:lnSpc>
                <a:spcPct val="140000"/>
              </a:lnSpc>
              <a:spcBef>
                <a:spcPct val="0"/>
              </a:spcBef>
              <a:buClr>
                <a:srgbClr val="FF3300"/>
              </a:buClr>
              <a:buSzPct val="150000"/>
              <a:buFont typeface="Wingdings" panose="05000000000000000000" pitchFamily="2" charset="2"/>
              <a:buChar char="q"/>
            </a:pPr>
            <a:endParaRPr lang="it-IT" altLang="it-IT" sz="1600">
              <a:latin typeface="Arial" panose="020B0604020202020204" pitchFamily="34" charset="0"/>
            </a:endParaRP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Tra tutti, si sono concentrati soprattutto su quello del </a:t>
            </a:r>
            <a:r>
              <a:rPr lang="it-IT" altLang="it-IT" sz="1600" b="1">
                <a:latin typeface="Arial" panose="020B0604020202020204" pitchFamily="34" charset="0"/>
              </a:rPr>
              <a:t>1929</a:t>
            </a:r>
            <a:r>
              <a:rPr lang="it-IT" altLang="it-IT" sz="1600">
                <a:latin typeface="Arial" panose="020B0604020202020204" pitchFamily="34" charset="0"/>
              </a:rPr>
              <a:t>. La crisi sarà imponente come quella americana degli anni trenta? Le cause sono le stesse? Si può fare ricorso alla storia per trovare efficaci soluzioni per il rilancio dell’economia? Queste sono alcune delle domande più ricorrenti.</a:t>
            </a:r>
          </a:p>
        </p:txBody>
      </p:sp>
      <p:sp>
        <p:nvSpPr>
          <p:cNvPr id="4100" name="Oval 6"/>
          <p:cNvSpPr>
            <a:spLocks noChangeArrowheads="1"/>
          </p:cNvSpPr>
          <p:nvPr/>
        </p:nvSpPr>
        <p:spPr bwMode="auto">
          <a:xfrm>
            <a:off x="381000" y="228600"/>
            <a:ext cx="7620000" cy="1981200"/>
          </a:xfrm>
          <a:prstGeom prst="ellipse">
            <a:avLst/>
          </a:prstGeom>
          <a:solidFill>
            <a:srgbClr val="336600"/>
          </a:solidFill>
          <a:ln w="9525">
            <a:solidFill>
              <a:srgbClr val="FFFF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1600" b="1" i="1">
                <a:solidFill>
                  <a:schemeClr val="bg1"/>
                </a:solidFill>
                <a:latin typeface="Arial" panose="020B0604020202020204" pitchFamily="34" charset="0"/>
              </a:rPr>
              <a:t>“Stiamo pagando il prezzo di una volontaria </a:t>
            </a:r>
          </a:p>
          <a:p>
            <a:pPr algn="ctr" eaLnBrk="1" hangingPunct="1">
              <a:lnSpc>
                <a:spcPct val="150000"/>
              </a:lnSpc>
              <a:spcBef>
                <a:spcPct val="0"/>
              </a:spcBef>
              <a:buFontTx/>
              <a:buNone/>
            </a:pPr>
            <a:r>
              <a:rPr lang="it-IT" altLang="it-IT" sz="1600" b="1" i="1">
                <a:solidFill>
                  <a:schemeClr val="bg1"/>
                </a:solidFill>
                <a:latin typeface="Arial" panose="020B0604020202020204" pitchFamily="34" charset="0"/>
              </a:rPr>
              <a:t>amnesia.  Noi stiamo scegliendo di dimenticare cosa accadde</a:t>
            </a:r>
          </a:p>
          <a:p>
            <a:pPr algn="ctr" eaLnBrk="1" hangingPunct="1">
              <a:lnSpc>
                <a:spcPct val="150000"/>
              </a:lnSpc>
              <a:spcBef>
                <a:spcPct val="0"/>
              </a:spcBef>
              <a:buFontTx/>
              <a:buNone/>
            </a:pPr>
            <a:r>
              <a:rPr lang="it-IT" altLang="it-IT" sz="1600" b="1" i="1">
                <a:solidFill>
                  <a:schemeClr val="bg1"/>
                </a:solidFill>
                <a:latin typeface="Arial" panose="020B0604020202020204" pitchFamily="34" charset="0"/>
              </a:rPr>
              <a:t>negli anni trenta – e avendo rifiutato di imparare dalla storia,</a:t>
            </a:r>
          </a:p>
          <a:p>
            <a:pPr algn="ctr" eaLnBrk="1" hangingPunct="1">
              <a:lnSpc>
                <a:spcPct val="150000"/>
              </a:lnSpc>
              <a:spcBef>
                <a:spcPct val="0"/>
              </a:spcBef>
              <a:buFontTx/>
              <a:buNone/>
            </a:pPr>
            <a:r>
              <a:rPr lang="it-IT" altLang="it-IT" sz="1600" b="1" i="1">
                <a:solidFill>
                  <a:schemeClr val="bg1"/>
                </a:solidFill>
                <a:latin typeface="Arial" panose="020B0604020202020204" pitchFamily="34" charset="0"/>
              </a:rPr>
              <a:t>stiamo ripetendo gli stessi errori”.</a:t>
            </a:r>
          </a:p>
          <a:p>
            <a:pPr algn="ctr" eaLnBrk="1" hangingPunct="1">
              <a:lnSpc>
                <a:spcPct val="150000"/>
              </a:lnSpc>
              <a:spcBef>
                <a:spcPct val="0"/>
              </a:spcBef>
              <a:buFontTx/>
              <a:buNone/>
            </a:pPr>
            <a:r>
              <a:rPr lang="it-IT" altLang="it-IT" sz="1200" b="1">
                <a:solidFill>
                  <a:schemeClr val="bg1"/>
                </a:solidFill>
                <a:latin typeface="Arial" panose="020B0604020202020204" pitchFamily="34" charset="0"/>
              </a:rPr>
              <a:t>(Paul Krugman,21 marzo 2008, </a:t>
            </a:r>
            <a:r>
              <a:rPr lang="it-IT" altLang="it-IT" sz="1200" b="1" i="1">
                <a:solidFill>
                  <a:schemeClr val="bg1"/>
                </a:solidFill>
                <a:latin typeface="Arial" panose="020B0604020202020204" pitchFamily="34" charset="0"/>
              </a:rPr>
              <a:t>Parting Like It’s 1929</a:t>
            </a:r>
            <a:r>
              <a:rPr lang="it-IT" altLang="it-IT" sz="1200" b="1">
                <a:solidFill>
                  <a:schemeClr val="bg1"/>
                </a:solidFill>
                <a:latin typeface="Arial" panose="020B0604020202020204" pitchFamily="34" charset="0"/>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1" name="AutoShape 7"/>
          <p:cNvSpPr>
            <a:spLocks noChangeArrowheads="1"/>
          </p:cNvSpPr>
          <p:nvPr/>
        </p:nvSpPr>
        <p:spPr bwMode="auto">
          <a:xfrm rot="5400000">
            <a:off x="342106" y="1213644"/>
            <a:ext cx="3529013" cy="4213225"/>
          </a:xfrm>
          <a:prstGeom prst="homePlate">
            <a:avLst>
              <a:gd name="adj" fmla="val 74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24579" name="Rectangle 4"/>
          <p:cNvSpPr>
            <a:spLocks noGrp="1" noChangeArrowheads="1"/>
          </p:cNvSpPr>
          <p:nvPr>
            <p:ph type="title"/>
          </p:nvPr>
        </p:nvSpPr>
        <p:spPr>
          <a:xfrm>
            <a:off x="0" y="0"/>
            <a:ext cx="9144000" cy="1628775"/>
          </a:xfrm>
        </p:spPr>
        <p:txBody>
          <a:bodyPr/>
          <a:lstStyle/>
          <a:p>
            <a:pPr eaLnBrk="1" hangingPunct="1"/>
            <a:r>
              <a:rPr lang="it-IT" altLang="it-IT" sz="3600" smtClean="0"/>
              <a:t>Stati Uniti anni ’20: il boom economico</a:t>
            </a:r>
          </a:p>
        </p:txBody>
      </p:sp>
      <p:sp>
        <p:nvSpPr>
          <p:cNvPr id="41989" name="Rectangle 5"/>
          <p:cNvSpPr>
            <a:spLocks noGrp="1" noChangeArrowheads="1"/>
          </p:cNvSpPr>
          <p:nvPr>
            <p:ph type="body" sz="half" idx="1"/>
          </p:nvPr>
        </p:nvSpPr>
        <p:spPr>
          <a:xfrm>
            <a:off x="395288" y="1754188"/>
            <a:ext cx="3382962" cy="3059112"/>
          </a:xfrm>
        </p:spPr>
        <p:txBody>
          <a:bodyPr/>
          <a:lstStyle/>
          <a:p>
            <a:pPr eaLnBrk="1" hangingPunct="1">
              <a:lnSpc>
                <a:spcPct val="90000"/>
              </a:lnSpc>
            </a:pPr>
            <a:r>
              <a:rPr lang="it-IT" altLang="it-IT" sz="2800" smtClean="0"/>
              <a:t>incrementi tra il 1919 e il 1929</a:t>
            </a:r>
          </a:p>
          <a:p>
            <a:pPr lvl="1" eaLnBrk="1" hangingPunct="1">
              <a:lnSpc>
                <a:spcPct val="90000"/>
              </a:lnSpc>
            </a:pPr>
            <a:r>
              <a:rPr lang="it-IT" altLang="it-IT" sz="2400" smtClean="0"/>
              <a:t>reddito nazionale annuo medio: 4% </a:t>
            </a:r>
          </a:p>
          <a:p>
            <a:pPr lvl="1" eaLnBrk="1" hangingPunct="1">
              <a:lnSpc>
                <a:spcPct val="90000"/>
              </a:lnSpc>
            </a:pPr>
            <a:r>
              <a:rPr lang="it-IT" altLang="it-IT" sz="2400" smtClean="0"/>
              <a:t>produzione: 64%</a:t>
            </a:r>
          </a:p>
          <a:p>
            <a:pPr lvl="1" eaLnBrk="1" hangingPunct="1">
              <a:lnSpc>
                <a:spcPct val="90000"/>
              </a:lnSpc>
            </a:pPr>
            <a:r>
              <a:rPr lang="it-IT" altLang="it-IT" sz="2400" smtClean="0"/>
              <a:t>produttività: 43%</a:t>
            </a:r>
          </a:p>
          <a:p>
            <a:pPr eaLnBrk="1" hangingPunct="1">
              <a:lnSpc>
                <a:spcPct val="90000"/>
              </a:lnSpc>
            </a:pPr>
            <a:r>
              <a:rPr lang="it-IT" altLang="it-IT" sz="2800" smtClean="0"/>
              <a:t>stabilità dei prezzi</a:t>
            </a:r>
          </a:p>
        </p:txBody>
      </p:sp>
      <p:graphicFrame>
        <p:nvGraphicFramePr>
          <p:cNvPr id="2" name="Object 6"/>
          <p:cNvGraphicFramePr>
            <a:graphicFrameLocks noGrp="1" noChangeAspect="1"/>
          </p:cNvGraphicFramePr>
          <p:nvPr>
            <p:ph sz="half" idx="2"/>
          </p:nvPr>
        </p:nvGraphicFramePr>
        <p:xfrm>
          <a:off x="4298950" y="1608138"/>
          <a:ext cx="4794250" cy="5199062"/>
        </p:xfrm>
        <a:graphic>
          <a:graphicData uri="http://schemas.openxmlformats.org/drawingml/2006/chart">
            <c:chart xmlns:c="http://schemas.openxmlformats.org/drawingml/2006/chart" xmlns:r="http://schemas.openxmlformats.org/officeDocument/2006/relationships" r:id="rId3"/>
          </a:graphicData>
        </a:graphic>
      </p:graphicFrame>
      <p:sp>
        <p:nvSpPr>
          <p:cNvPr id="41992" name="AutoShape 8"/>
          <p:cNvSpPr>
            <a:spLocks noChangeArrowheads="1"/>
          </p:cNvSpPr>
          <p:nvPr/>
        </p:nvSpPr>
        <p:spPr bwMode="auto">
          <a:xfrm>
            <a:off x="0" y="5084763"/>
            <a:ext cx="4356100" cy="1773237"/>
          </a:xfrm>
          <a:prstGeom prst="homePlate">
            <a:avLst>
              <a:gd name="adj" fmla="val 1911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631825" indent="-457200">
              <a:defRPr>
                <a:solidFill>
                  <a:schemeClr val="tx1"/>
                </a:solidFill>
                <a:latin typeface="Arial" panose="020B0604020202020204" pitchFamily="34" charset="0"/>
              </a:defRPr>
            </a:lvl1pPr>
            <a:lvl2pPr marL="811213">
              <a:defRPr>
                <a:solidFill>
                  <a:schemeClr val="tx1"/>
                </a:solidFill>
                <a:latin typeface="Arial" panose="020B0604020202020204" pitchFamily="34" charset="0"/>
              </a:defRPr>
            </a:lvl2pPr>
            <a:lvl3pPr marL="990600">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1" hangingPunct="1">
              <a:buFontTx/>
              <a:buChar char="•"/>
              <a:defRPr/>
            </a:pPr>
            <a:r>
              <a:rPr lang="it-IT" altLang="it-IT" sz="2000" smtClean="0">
                <a:effectLst>
                  <a:outerShdw blurRad="38100" dist="38100" dir="2700000" algn="tl">
                    <a:srgbClr val="000000"/>
                  </a:outerShdw>
                </a:effectLst>
              </a:rPr>
              <a:t>forte incremento </a:t>
            </a:r>
            <a:br>
              <a:rPr lang="it-IT" altLang="it-IT" sz="2000" smtClean="0">
                <a:effectLst>
                  <a:outerShdw blurRad="38100" dist="38100" dir="2700000" algn="tl">
                    <a:srgbClr val="000000"/>
                  </a:outerShdw>
                </a:effectLst>
              </a:rPr>
            </a:br>
            <a:r>
              <a:rPr lang="it-IT" altLang="it-IT" sz="2000" smtClean="0">
                <a:effectLst>
                  <a:outerShdw blurRad="38100" dist="38100" dir="2700000" algn="tl">
                    <a:srgbClr val="000000"/>
                  </a:outerShdw>
                </a:effectLst>
              </a:rPr>
              <a:t>dei consumi di massa</a:t>
            </a:r>
          </a:p>
          <a:p>
            <a:pPr algn="ctr" eaLnBrk="1" hangingPunct="1">
              <a:buFontTx/>
              <a:buChar char="•"/>
              <a:defRPr/>
            </a:pPr>
            <a:r>
              <a:rPr lang="it-IT" altLang="it-IT" sz="2000" smtClean="0">
                <a:effectLst>
                  <a:outerShdw blurRad="38100" dist="38100" dir="2700000" algn="tl">
                    <a:srgbClr val="000000"/>
                  </a:outerShdw>
                </a:effectLst>
              </a:rPr>
              <a:t>settore trainante: l’automobile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fade">
                                      <p:cBhvr>
                                        <p:cTn id="7" dur="1000"/>
                                        <p:tgtEl>
                                          <p:spTgt spid="41991"/>
                                        </p:tgtEl>
                                      </p:cBhvr>
                                    </p:animEffect>
                                    <p:anim calcmode="lin" valueType="num">
                                      <p:cBhvr>
                                        <p:cTn id="8" dur="1000" fill="hold"/>
                                        <p:tgtEl>
                                          <p:spTgt spid="41991"/>
                                        </p:tgtEl>
                                        <p:attrNameLst>
                                          <p:attrName>ppt_x</p:attrName>
                                        </p:attrNameLst>
                                      </p:cBhvr>
                                      <p:tavLst>
                                        <p:tav tm="0">
                                          <p:val>
                                            <p:strVal val="#ppt_x"/>
                                          </p:val>
                                        </p:tav>
                                        <p:tav tm="100000">
                                          <p:val>
                                            <p:strVal val="#ppt_x"/>
                                          </p:val>
                                        </p:tav>
                                      </p:tavLst>
                                    </p:anim>
                                    <p:anim calcmode="lin" valueType="num">
                                      <p:cBhvr>
                                        <p:cTn id="9" dur="1000" fill="hold"/>
                                        <p:tgtEl>
                                          <p:spTgt spid="4199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41989">
                                            <p:txEl>
                                              <p:pRg st="0" end="0"/>
                                            </p:txEl>
                                          </p:spTgt>
                                        </p:tgtEl>
                                        <p:attrNameLst>
                                          <p:attrName>style.visibility</p:attrName>
                                        </p:attrNameLst>
                                      </p:cBhvr>
                                      <p:to>
                                        <p:strVal val="visible"/>
                                      </p:to>
                                    </p:set>
                                    <p:anim calcmode="discrete" valueType="clr">
                                      <p:cBhvr override="childStyle">
                                        <p:cTn id="13" dur="80"/>
                                        <p:tgtEl>
                                          <p:spTgt spid="4198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198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41989">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41989">
                                            <p:txEl>
                                              <p:pRg st="1" end="1"/>
                                            </p:txEl>
                                          </p:spTgt>
                                        </p:tgtEl>
                                        <p:attrNameLst>
                                          <p:attrName>style.visibility</p:attrName>
                                        </p:attrNameLst>
                                      </p:cBhvr>
                                      <p:to>
                                        <p:strVal val="visible"/>
                                      </p:to>
                                    </p:set>
                                    <p:anim calcmode="discrete" valueType="clr">
                                      <p:cBhvr override="childStyle">
                                        <p:cTn id="20" dur="80"/>
                                        <p:tgtEl>
                                          <p:spTgt spid="4198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1989">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41989">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41989">
                                            <p:txEl>
                                              <p:pRg st="2" end="2"/>
                                            </p:txEl>
                                          </p:spTgt>
                                        </p:tgtEl>
                                        <p:attrNameLst>
                                          <p:attrName>style.visibility</p:attrName>
                                        </p:attrNameLst>
                                      </p:cBhvr>
                                      <p:to>
                                        <p:strVal val="visible"/>
                                      </p:to>
                                    </p:set>
                                    <p:anim calcmode="discrete" valueType="clr">
                                      <p:cBhvr override="childStyle">
                                        <p:cTn id="27" dur="80"/>
                                        <p:tgtEl>
                                          <p:spTgt spid="4198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41989">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41989">
                                            <p:txEl>
                                              <p:pRg st="2" end="2"/>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41989">
                                            <p:txEl>
                                              <p:pRg st="3" end="3"/>
                                            </p:txEl>
                                          </p:spTgt>
                                        </p:tgtEl>
                                        <p:attrNameLst>
                                          <p:attrName>style.visibility</p:attrName>
                                        </p:attrNameLst>
                                      </p:cBhvr>
                                      <p:to>
                                        <p:strVal val="visible"/>
                                      </p:to>
                                    </p:set>
                                    <p:anim calcmode="discrete" valueType="clr">
                                      <p:cBhvr override="childStyle">
                                        <p:cTn id="34" dur="80"/>
                                        <p:tgtEl>
                                          <p:spTgt spid="4198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1989">
                                            <p:txEl>
                                              <p:pRg st="3" end="3"/>
                                            </p:txEl>
                                          </p:spTgt>
                                        </p:tgtEl>
                                        <p:attrNameLst>
                                          <p:attrName>fillcolor</p:attrName>
                                        </p:attrNameLst>
                                      </p:cBhvr>
                                      <p:tavLst>
                                        <p:tav tm="0">
                                          <p:val>
                                            <p:clrVal>
                                              <a:schemeClr val="accent2"/>
                                            </p:clrVal>
                                          </p:val>
                                        </p:tav>
                                        <p:tav tm="50000">
                                          <p:val>
                                            <p:clrVal>
                                              <a:schemeClr val="hlink"/>
                                            </p:clrVal>
                                          </p:val>
                                        </p:tav>
                                      </p:tavLst>
                                    </p:anim>
                                    <p:set>
                                      <p:cBhvr>
                                        <p:cTn id="36" dur="80"/>
                                        <p:tgtEl>
                                          <p:spTgt spid="41989">
                                            <p:txEl>
                                              <p:pRg st="3" end="3"/>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41989">
                                            <p:txEl>
                                              <p:pRg st="4" end="4"/>
                                            </p:txEl>
                                          </p:spTgt>
                                        </p:tgtEl>
                                        <p:attrNameLst>
                                          <p:attrName>style.visibility</p:attrName>
                                        </p:attrNameLst>
                                      </p:cBhvr>
                                      <p:to>
                                        <p:strVal val="visible"/>
                                      </p:to>
                                    </p:set>
                                    <p:anim calcmode="discrete" valueType="clr">
                                      <p:cBhvr override="childStyle">
                                        <p:cTn id="41" dur="80"/>
                                        <p:tgtEl>
                                          <p:spTgt spid="4198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41989">
                                            <p:txEl>
                                              <p:pRg st="4" end="4"/>
                                            </p:txEl>
                                          </p:spTgt>
                                        </p:tgtEl>
                                        <p:attrNameLst>
                                          <p:attrName>fillcolor</p:attrName>
                                        </p:attrNameLst>
                                      </p:cBhvr>
                                      <p:tavLst>
                                        <p:tav tm="0">
                                          <p:val>
                                            <p:clrVal>
                                              <a:schemeClr val="accent2"/>
                                            </p:clrVal>
                                          </p:val>
                                        </p:tav>
                                        <p:tav tm="50000">
                                          <p:val>
                                            <p:clrVal>
                                              <a:schemeClr val="hlink"/>
                                            </p:clrVal>
                                          </p:val>
                                        </p:tav>
                                      </p:tavLst>
                                    </p:anim>
                                    <p:set>
                                      <p:cBhvr>
                                        <p:cTn id="43" dur="80"/>
                                        <p:tgtEl>
                                          <p:spTgt spid="41989">
                                            <p:txEl>
                                              <p:pRg st="4" end="4"/>
                                            </p:txEl>
                                          </p:spTgt>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41992">
                                            <p:bg/>
                                          </p:spTgt>
                                        </p:tgtEl>
                                        <p:attrNameLst>
                                          <p:attrName>style.visibility</p:attrName>
                                        </p:attrNameLst>
                                      </p:cBhvr>
                                      <p:to>
                                        <p:strVal val="visible"/>
                                      </p:to>
                                    </p:set>
                                    <p:anim calcmode="lin" valueType="num">
                                      <p:cBhvr>
                                        <p:cTn id="48" dur="1000" fill="hold"/>
                                        <p:tgtEl>
                                          <p:spTgt spid="41992">
                                            <p:bg/>
                                          </p:spTgt>
                                        </p:tgtEl>
                                        <p:attrNameLst>
                                          <p:attrName>ppt_x</p:attrName>
                                        </p:attrNameLst>
                                      </p:cBhvr>
                                      <p:tavLst>
                                        <p:tav tm="0">
                                          <p:val>
                                            <p:strVal val="#ppt_x-.2"/>
                                          </p:val>
                                        </p:tav>
                                        <p:tav tm="100000">
                                          <p:val>
                                            <p:strVal val="#ppt_x"/>
                                          </p:val>
                                        </p:tav>
                                      </p:tavLst>
                                    </p:anim>
                                    <p:anim calcmode="lin" valueType="num">
                                      <p:cBhvr>
                                        <p:cTn id="49" dur="1000" fill="hold"/>
                                        <p:tgtEl>
                                          <p:spTgt spid="41992">
                                            <p:bg/>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41992">
                                            <p:bg/>
                                          </p:spTgt>
                                        </p:tgtEl>
                                      </p:cBhvr>
                                    </p:animEffect>
                                  </p:childTnLst>
                                </p:cTn>
                              </p:par>
                            </p:childTnLst>
                          </p:cTn>
                        </p:par>
                        <p:par>
                          <p:cTn id="51" fill="hold" nodeType="afterGroup">
                            <p:stCondLst>
                              <p:cond delay="1000"/>
                            </p:stCondLst>
                            <p:childTnLst>
                              <p:par>
                                <p:cTn id="52" presetID="29" presetClass="entr" presetSubtype="0" fill="hold" grpId="0" nodeType="afterEffect">
                                  <p:stCondLst>
                                    <p:cond delay="0"/>
                                  </p:stCondLst>
                                  <p:childTnLst>
                                    <p:set>
                                      <p:cBhvr>
                                        <p:cTn id="53" dur="1" fill="hold">
                                          <p:stCondLst>
                                            <p:cond delay="0"/>
                                          </p:stCondLst>
                                        </p:cTn>
                                        <p:tgtEl>
                                          <p:spTgt spid="41992">
                                            <p:txEl>
                                              <p:pRg st="0" end="0"/>
                                            </p:txEl>
                                          </p:spTgt>
                                        </p:tgtEl>
                                        <p:attrNameLst>
                                          <p:attrName>style.visibility</p:attrName>
                                        </p:attrNameLst>
                                      </p:cBhvr>
                                      <p:to>
                                        <p:strVal val="visible"/>
                                      </p:to>
                                    </p:set>
                                    <p:anim calcmode="lin" valueType="num">
                                      <p:cBhvr>
                                        <p:cTn id="54" dur="1000" fill="hold"/>
                                        <p:tgtEl>
                                          <p:spTgt spid="41992">
                                            <p:txEl>
                                              <p:pRg st="0" end="0"/>
                                            </p:txEl>
                                          </p:spTgt>
                                        </p:tgtEl>
                                        <p:attrNameLst>
                                          <p:attrName>ppt_x</p:attrName>
                                        </p:attrNameLst>
                                      </p:cBhvr>
                                      <p:tavLst>
                                        <p:tav tm="0">
                                          <p:val>
                                            <p:strVal val="#ppt_x-.2"/>
                                          </p:val>
                                        </p:tav>
                                        <p:tav tm="100000">
                                          <p:val>
                                            <p:strVal val="#ppt_x"/>
                                          </p:val>
                                        </p:tav>
                                      </p:tavLst>
                                    </p:anim>
                                    <p:anim calcmode="lin" valueType="num">
                                      <p:cBhvr>
                                        <p:cTn id="55" dur="1000" fill="hold"/>
                                        <p:tgtEl>
                                          <p:spTgt spid="4199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41992">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41992">
                                            <p:txEl>
                                              <p:pRg st="1" end="1"/>
                                            </p:txEl>
                                          </p:spTgt>
                                        </p:tgtEl>
                                        <p:attrNameLst>
                                          <p:attrName>style.visibility</p:attrName>
                                        </p:attrNameLst>
                                      </p:cBhvr>
                                      <p:to>
                                        <p:strVal val="visible"/>
                                      </p:to>
                                    </p:set>
                                    <p:anim calcmode="lin" valueType="num">
                                      <p:cBhvr>
                                        <p:cTn id="61" dur="1000" fill="hold"/>
                                        <p:tgtEl>
                                          <p:spTgt spid="41992">
                                            <p:txEl>
                                              <p:pRg st="1" end="1"/>
                                            </p:txEl>
                                          </p:spTgt>
                                        </p:tgtEl>
                                        <p:attrNameLst>
                                          <p:attrName>ppt_x</p:attrName>
                                        </p:attrNameLst>
                                      </p:cBhvr>
                                      <p:tavLst>
                                        <p:tav tm="0">
                                          <p:val>
                                            <p:strVal val="#ppt_x-.2"/>
                                          </p:val>
                                        </p:tav>
                                        <p:tav tm="100000">
                                          <p:val>
                                            <p:strVal val="#ppt_x"/>
                                          </p:val>
                                        </p:tav>
                                      </p:tavLst>
                                    </p:anim>
                                    <p:anim calcmode="lin" valueType="num">
                                      <p:cBhvr>
                                        <p:cTn id="62" dur="1000" fill="hold"/>
                                        <p:tgtEl>
                                          <p:spTgt spid="4199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41992">
                                            <p:txEl>
                                              <p:pRg st="1" end="1"/>
                                            </p:txEl>
                                          </p:spTgt>
                                        </p:tgtEl>
                                      </p:cBhvr>
                                    </p:animEffect>
                                  </p:childTnLst>
                                </p:cTn>
                              </p:par>
                            </p:childTnLst>
                          </p:cTn>
                        </p:par>
                        <p:par>
                          <p:cTn id="64" fill="hold" nodeType="afterGroup">
                            <p:stCondLst>
                              <p:cond delay="1000"/>
                            </p:stCondLst>
                            <p:childTnLst>
                              <p:par>
                                <p:cTn id="65" presetID="23" presetClass="entr" presetSubtype="16"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fill="hold"/>
                                        <p:tgtEl>
                                          <p:spTgt spid="2"/>
                                        </p:tgtEl>
                                        <p:attrNameLst>
                                          <p:attrName>ppt_w</p:attrName>
                                        </p:attrNameLst>
                                      </p:cBhvr>
                                      <p:tavLst>
                                        <p:tav tm="0">
                                          <p:val>
                                            <p:fltVal val="0"/>
                                          </p:val>
                                        </p:tav>
                                        <p:tav tm="100000">
                                          <p:val>
                                            <p:strVal val="#ppt_w"/>
                                          </p:val>
                                        </p:tav>
                                      </p:tavLst>
                                    </p:anim>
                                    <p:anim calcmode="lin" valueType="num">
                                      <p:cBhvr>
                                        <p:cTn id="6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nimBg="1"/>
      <p:bldP spid="41989" grpId="0" build="p"/>
      <p:bldGraphic spid="2" grpId="0">
        <p:bldAsOne/>
      </p:bldGraphic>
      <p:bldP spid="41992"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4572000" cy="1268413"/>
          </a:xfrm>
        </p:spPr>
        <p:txBody>
          <a:bodyPr/>
          <a:lstStyle/>
          <a:p>
            <a:pPr eaLnBrk="1" hangingPunct="1"/>
            <a:r>
              <a:rPr lang="it-IT" altLang="it-IT" sz="3200" smtClean="0"/>
              <a:t>Un’economia con una marcia in più</a:t>
            </a:r>
          </a:p>
        </p:txBody>
      </p:sp>
      <p:pic>
        <p:nvPicPr>
          <p:cNvPr id="35843" name="Picture 3" descr="automobili_1913-38 cop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076825" cy="362426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4" descr="abbonati_radio_1938 c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32131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5845" name="AutoShape 5"/>
          <p:cNvSpPr>
            <a:spLocks noChangeArrowheads="1"/>
          </p:cNvSpPr>
          <p:nvPr/>
        </p:nvSpPr>
        <p:spPr bwMode="auto">
          <a:xfrm rot="5400000">
            <a:off x="1350169" y="-8731"/>
            <a:ext cx="1871662" cy="4572000"/>
          </a:xfrm>
          <a:prstGeom prst="homePlate">
            <a:avLst>
              <a:gd name="adj" fmla="val 1267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defRPr/>
            </a:pPr>
            <a:r>
              <a:rPr lang="it-IT" altLang="it-IT" sz="2800">
                <a:effectLst>
                  <a:outerShdw blurRad="38100" dist="38100" dir="2700000" algn="tl">
                    <a:srgbClr val="000000"/>
                  </a:outerShdw>
                </a:effectLst>
              </a:rPr>
              <a:t>Automobili immatricolate </a:t>
            </a:r>
          </a:p>
          <a:p>
            <a:pPr algn="ctr" eaLnBrk="1" hangingPunct="1">
              <a:defRPr/>
            </a:pPr>
            <a:r>
              <a:rPr lang="it-IT" altLang="it-IT" sz="2800">
                <a:effectLst>
                  <a:outerShdw blurRad="38100" dist="38100" dir="2700000" algn="tl">
                    <a:srgbClr val="000000"/>
                  </a:outerShdw>
                </a:effectLst>
              </a:rPr>
              <a:t>in migliaia di unità</a:t>
            </a:r>
          </a:p>
        </p:txBody>
      </p:sp>
      <p:sp>
        <p:nvSpPr>
          <p:cNvPr id="35846" name="AutoShape 6"/>
          <p:cNvSpPr>
            <a:spLocks noChangeArrowheads="1"/>
          </p:cNvSpPr>
          <p:nvPr/>
        </p:nvSpPr>
        <p:spPr bwMode="auto">
          <a:xfrm rot="-5400000">
            <a:off x="5287963" y="3001962"/>
            <a:ext cx="3644900" cy="4067175"/>
          </a:xfrm>
          <a:prstGeom prst="homePlate">
            <a:avLst>
              <a:gd name="adj" fmla="val 1097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a:latin typeface="Arial" panose="020B0604020202020204" pitchFamily="34" charset="0"/>
                <a:cs typeface="Arial" panose="020B0604020202020204" pitchFamily="34" charset="0"/>
              </a:rPr>
              <a:t>Abbonamenti o apparecchi radiofonici in uso </a:t>
            </a:r>
            <a:br>
              <a:rPr lang="it-IT" altLang="it-IT" sz="2400">
                <a:latin typeface="Arial" panose="020B0604020202020204" pitchFamily="34" charset="0"/>
                <a:cs typeface="Arial" panose="020B0604020202020204" pitchFamily="34" charset="0"/>
              </a:rPr>
            </a:br>
            <a:r>
              <a:rPr lang="it-IT" altLang="it-IT" sz="2400">
                <a:latin typeface="Arial" panose="020B0604020202020204" pitchFamily="34" charset="0"/>
                <a:cs typeface="Arial" panose="020B0604020202020204" pitchFamily="34" charset="0"/>
              </a:rPr>
              <a:t>tra gli anni 1938-39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fade">
                                      <p:cBhvr>
                                        <p:cTn id="7" dur="1000"/>
                                        <p:tgtEl>
                                          <p:spTgt spid="35845"/>
                                        </p:tgtEl>
                                      </p:cBhvr>
                                    </p:animEffect>
                                    <p:anim calcmode="lin" valueType="num">
                                      <p:cBhvr>
                                        <p:cTn id="8" dur="1000" fill="hold"/>
                                        <p:tgtEl>
                                          <p:spTgt spid="35845"/>
                                        </p:tgtEl>
                                        <p:attrNameLst>
                                          <p:attrName>ppt_x</p:attrName>
                                        </p:attrNameLst>
                                      </p:cBhvr>
                                      <p:tavLst>
                                        <p:tav tm="0">
                                          <p:val>
                                            <p:strVal val="#ppt_x"/>
                                          </p:val>
                                        </p:tav>
                                        <p:tav tm="100000">
                                          <p:val>
                                            <p:strVal val="#ppt_x"/>
                                          </p:val>
                                        </p:tav>
                                      </p:tavLst>
                                    </p:anim>
                                    <p:anim calcmode="lin" valueType="num">
                                      <p:cBhvr>
                                        <p:cTn id="9" dur="1000" fill="hold"/>
                                        <p:tgtEl>
                                          <p:spTgt spid="3584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5843"/>
                                        </p:tgtEl>
                                        <p:attrNameLst>
                                          <p:attrName>style.visibility</p:attrName>
                                        </p:attrNameLst>
                                      </p:cBhvr>
                                      <p:to>
                                        <p:strVal val="visible"/>
                                      </p:to>
                                    </p:set>
                                    <p:anim calcmode="lin" valueType="num">
                                      <p:cBhvr>
                                        <p:cTn id="13" dur="500" fill="hold"/>
                                        <p:tgtEl>
                                          <p:spTgt spid="35843"/>
                                        </p:tgtEl>
                                        <p:attrNameLst>
                                          <p:attrName>ppt_w</p:attrName>
                                        </p:attrNameLst>
                                      </p:cBhvr>
                                      <p:tavLst>
                                        <p:tav tm="0">
                                          <p:val>
                                            <p:fltVal val="0"/>
                                          </p:val>
                                        </p:tav>
                                        <p:tav tm="100000">
                                          <p:val>
                                            <p:strVal val="#ppt_w"/>
                                          </p:val>
                                        </p:tav>
                                      </p:tavLst>
                                    </p:anim>
                                    <p:anim calcmode="lin" valueType="num">
                                      <p:cBhvr>
                                        <p:cTn id="14" dur="500" fill="hold"/>
                                        <p:tgtEl>
                                          <p:spTgt spid="3584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846"/>
                                        </p:tgtEl>
                                        <p:attrNameLst>
                                          <p:attrName>style.visibility</p:attrName>
                                        </p:attrNameLst>
                                      </p:cBhvr>
                                      <p:to>
                                        <p:strVal val="visible"/>
                                      </p:to>
                                    </p:set>
                                    <p:animEffect transition="in" filter="fade">
                                      <p:cBhvr>
                                        <p:cTn id="19" dur="1000"/>
                                        <p:tgtEl>
                                          <p:spTgt spid="35846"/>
                                        </p:tgtEl>
                                      </p:cBhvr>
                                    </p:animEffect>
                                    <p:anim calcmode="lin" valueType="num">
                                      <p:cBhvr>
                                        <p:cTn id="20" dur="1000" fill="hold"/>
                                        <p:tgtEl>
                                          <p:spTgt spid="35846"/>
                                        </p:tgtEl>
                                        <p:attrNameLst>
                                          <p:attrName>ppt_x</p:attrName>
                                        </p:attrNameLst>
                                      </p:cBhvr>
                                      <p:tavLst>
                                        <p:tav tm="0">
                                          <p:val>
                                            <p:strVal val="#ppt_x"/>
                                          </p:val>
                                        </p:tav>
                                        <p:tav tm="100000">
                                          <p:val>
                                            <p:strVal val="#ppt_x"/>
                                          </p:val>
                                        </p:tav>
                                      </p:tavLst>
                                    </p:anim>
                                    <p:anim calcmode="lin" valueType="num">
                                      <p:cBhvr>
                                        <p:cTn id="21" dur="1000" fill="hold"/>
                                        <p:tgtEl>
                                          <p:spTgt spid="3584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1000"/>
                            </p:stCondLst>
                            <p:childTnLst>
                              <p:par>
                                <p:cTn id="23" presetID="23" presetClass="entr" presetSubtype="16" fill="hold" nodeType="afterEffect">
                                  <p:stCondLst>
                                    <p:cond delay="0"/>
                                  </p:stCondLst>
                                  <p:childTnLst>
                                    <p:set>
                                      <p:cBhvr>
                                        <p:cTn id="24" dur="1" fill="hold">
                                          <p:stCondLst>
                                            <p:cond delay="0"/>
                                          </p:stCondLst>
                                        </p:cTn>
                                        <p:tgtEl>
                                          <p:spTgt spid="35844"/>
                                        </p:tgtEl>
                                        <p:attrNameLst>
                                          <p:attrName>style.visibility</p:attrName>
                                        </p:attrNameLst>
                                      </p:cBhvr>
                                      <p:to>
                                        <p:strVal val="visible"/>
                                      </p:to>
                                    </p:set>
                                    <p:anim calcmode="lin" valueType="num">
                                      <p:cBhvr>
                                        <p:cTn id="25" dur="500" fill="hold"/>
                                        <p:tgtEl>
                                          <p:spTgt spid="35844"/>
                                        </p:tgtEl>
                                        <p:attrNameLst>
                                          <p:attrName>ppt_w</p:attrName>
                                        </p:attrNameLst>
                                      </p:cBhvr>
                                      <p:tavLst>
                                        <p:tav tm="0">
                                          <p:val>
                                            <p:fltVal val="0"/>
                                          </p:val>
                                        </p:tav>
                                        <p:tav tm="100000">
                                          <p:val>
                                            <p:strVal val="#ppt_w"/>
                                          </p:val>
                                        </p:tav>
                                      </p:tavLst>
                                    </p:anim>
                                    <p:anim calcmode="lin" valueType="num">
                                      <p:cBhvr>
                                        <p:cTn id="26" dur="500" fill="hold"/>
                                        <p:tgtEl>
                                          <p:spTgt spid="358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P spid="358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D08601-922E-467E-A686-BAE05AAA9A22}" type="slidenum">
              <a:rPr lang="it-IT" altLang="it-IT" sz="1200">
                <a:solidFill>
                  <a:srgbClr val="898989"/>
                </a:solidFill>
                <a:latin typeface="Arial" panose="020B0604020202020204" pitchFamily="34" charset="0"/>
              </a:rPr>
              <a:pPr>
                <a:spcBef>
                  <a:spcPct val="0"/>
                </a:spcBef>
                <a:buFontTx/>
                <a:buNone/>
              </a:pPr>
              <a:t>22</a:t>
            </a:fld>
            <a:endParaRPr lang="it-IT" altLang="it-IT" sz="1200">
              <a:solidFill>
                <a:srgbClr val="898989"/>
              </a:solidFill>
              <a:latin typeface="Arial" panose="020B0604020202020204" pitchFamily="34" charset="0"/>
            </a:endParaRPr>
          </a:p>
        </p:txBody>
      </p:sp>
      <p:sp>
        <p:nvSpPr>
          <p:cNvPr id="28675" name="Rectangle 4"/>
          <p:cNvSpPr>
            <a:spLocks noChangeArrowheads="1"/>
          </p:cNvSpPr>
          <p:nvPr/>
        </p:nvSpPr>
        <p:spPr bwMode="auto">
          <a:xfrm>
            <a:off x="381000" y="4733925"/>
            <a:ext cx="8305800" cy="143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a:latin typeface="Arial" panose="020B0604020202020204" pitchFamily="34" charset="0"/>
              </a:rPr>
              <a:t>Anche se </a:t>
            </a:r>
            <a:r>
              <a:rPr lang="it-IT" altLang="it-IT" sz="1600" b="1">
                <a:solidFill>
                  <a:schemeClr val="hlink"/>
                </a:solidFill>
                <a:latin typeface="Arial" panose="020B0604020202020204" pitchFamily="34" charset="0"/>
              </a:rPr>
              <a:t>gli storici dell’economia</a:t>
            </a:r>
            <a:r>
              <a:rPr lang="it-IT" altLang="it-IT" sz="1600">
                <a:latin typeface="Arial" panose="020B0604020202020204" pitchFamily="34" charset="0"/>
              </a:rPr>
              <a:t>, </a:t>
            </a:r>
          </a:p>
          <a:p>
            <a:pPr algn="ctr" eaLnBrk="1" hangingPunct="1">
              <a:lnSpc>
                <a:spcPct val="140000"/>
              </a:lnSpc>
              <a:spcBef>
                <a:spcPct val="0"/>
              </a:spcBef>
              <a:buFontTx/>
              <a:buNone/>
            </a:pPr>
            <a:r>
              <a:rPr lang="it-IT" altLang="it-IT" sz="1600">
                <a:latin typeface="Arial" panose="020B0604020202020204" pitchFamily="34" charset="0"/>
              </a:rPr>
              <a:t>in oltre settant’anni, </a:t>
            </a:r>
            <a:r>
              <a:rPr lang="it-IT" altLang="it-IT" sz="1600" b="1">
                <a:solidFill>
                  <a:schemeClr val="hlink"/>
                </a:solidFill>
                <a:latin typeface="Arial" panose="020B0604020202020204" pitchFamily="34" charset="0"/>
              </a:rPr>
              <a:t>non hanno ancora trovato una posizione univoca</a:t>
            </a:r>
            <a:r>
              <a:rPr lang="it-IT" altLang="it-IT" sz="1600">
                <a:latin typeface="Arial" panose="020B0604020202020204" pitchFamily="34" charset="0"/>
              </a:rPr>
              <a:t>, proviamo a fare un po’ di chiarezza. </a:t>
            </a:r>
          </a:p>
          <a:p>
            <a:pPr algn="ctr" eaLnBrk="1" hangingPunct="1">
              <a:lnSpc>
                <a:spcPct val="130000"/>
              </a:lnSpc>
              <a:spcBef>
                <a:spcPct val="0"/>
              </a:spcBef>
              <a:buFontTx/>
              <a:buNone/>
            </a:pPr>
            <a:r>
              <a:rPr lang="it-IT" altLang="it-IT" sz="1600">
                <a:latin typeface="Arial" panose="020B0604020202020204" pitchFamily="34" charset="0"/>
              </a:rPr>
              <a:t>	</a:t>
            </a:r>
          </a:p>
        </p:txBody>
      </p:sp>
      <p:sp>
        <p:nvSpPr>
          <p:cNvPr id="28676" name="Oval 5"/>
          <p:cNvSpPr>
            <a:spLocks noChangeArrowheads="1"/>
          </p:cNvSpPr>
          <p:nvPr/>
        </p:nvSpPr>
        <p:spPr bwMode="auto">
          <a:xfrm>
            <a:off x="0" y="76200"/>
            <a:ext cx="3810000" cy="990600"/>
          </a:xfrm>
          <a:prstGeom prst="ellipse">
            <a:avLst/>
          </a:prstGeom>
          <a:gradFill rotWithShape="1">
            <a:gsLst>
              <a:gs pos="0">
                <a:srgbClr val="336600"/>
              </a:gs>
              <a:gs pos="50000">
                <a:srgbClr val="547F29"/>
              </a:gs>
              <a:gs pos="100000">
                <a:srgbClr val="336600"/>
              </a:gs>
            </a:gsLst>
            <a:lin ang="5400000" scaled="1"/>
          </a:gradFill>
          <a:ln w="9525">
            <a:solidFill>
              <a:srgbClr val="FFFF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b="1">
                <a:solidFill>
                  <a:srgbClr val="FF3300"/>
                </a:solidFill>
                <a:latin typeface="Arial" panose="020B0604020202020204" pitchFamily="34" charset="0"/>
              </a:rPr>
              <a:t>Le cause profonde</a:t>
            </a:r>
          </a:p>
          <a:p>
            <a:pPr algn="ctr" eaLnBrk="1" hangingPunct="1">
              <a:spcBef>
                <a:spcPct val="0"/>
              </a:spcBef>
              <a:buFontTx/>
              <a:buNone/>
            </a:pPr>
            <a:endParaRPr lang="it-IT" altLang="it-IT" sz="2000">
              <a:latin typeface="Arial" panose="020B0604020202020204" pitchFamily="34" charset="0"/>
            </a:endParaRPr>
          </a:p>
        </p:txBody>
      </p:sp>
      <p:sp>
        <p:nvSpPr>
          <p:cNvPr id="28677" name="Rectangle 7"/>
          <p:cNvSpPr>
            <a:spLocks noChangeArrowheads="1"/>
          </p:cNvSpPr>
          <p:nvPr/>
        </p:nvSpPr>
        <p:spPr bwMode="auto">
          <a:xfrm>
            <a:off x="533400" y="889000"/>
            <a:ext cx="6400800" cy="796925"/>
          </a:xfrm>
          <a:prstGeom prst="rect">
            <a:avLst/>
          </a:prstGeom>
          <a:solidFill>
            <a:schemeClr val="bg1"/>
          </a:solidFill>
          <a:ln w="19050">
            <a:solidFill>
              <a:srgbClr val="3366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FontTx/>
              <a:buNone/>
            </a:pPr>
            <a:r>
              <a:rPr lang="it-IT" altLang="it-IT" sz="1600" b="1">
                <a:solidFill>
                  <a:srgbClr val="FF3300"/>
                </a:solidFill>
                <a:latin typeface="Arial" panose="020B0604020202020204" pitchFamily="34" charset="0"/>
              </a:rPr>
              <a:t>Ma quali furono le cause profonde di una crisi di tali dimensioni?</a:t>
            </a:r>
            <a:r>
              <a:rPr lang="it-IT" altLang="it-IT" sz="1600">
                <a:latin typeface="Arial" panose="020B0604020202020204" pitchFamily="34" charset="0"/>
              </a:rPr>
              <a:t> </a:t>
            </a:r>
          </a:p>
        </p:txBody>
      </p:sp>
      <p:sp>
        <p:nvSpPr>
          <p:cNvPr id="28678" name="Rectangle 6"/>
          <p:cNvSpPr>
            <a:spLocks noChangeArrowheads="1"/>
          </p:cNvSpPr>
          <p:nvPr/>
        </p:nvSpPr>
        <p:spPr bwMode="auto">
          <a:xfrm>
            <a:off x="2209800" y="1419225"/>
            <a:ext cx="6629400" cy="2466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b="1">
                <a:solidFill>
                  <a:schemeClr val="hlink"/>
                </a:solidFill>
                <a:latin typeface="Arial" panose="020B0604020202020204" pitchFamily="34" charset="0"/>
              </a:rPr>
              <a:t>Non si può pensare</a:t>
            </a:r>
            <a:r>
              <a:rPr lang="it-IT" altLang="it-IT" sz="1600">
                <a:latin typeface="Arial" panose="020B0604020202020204" pitchFamily="34" charset="0"/>
              </a:rPr>
              <a:t> che il crollo di Wall Street (la Borsa di New York) e la speculazione, che pur ebbero la loro parte di responsabilità, </a:t>
            </a:r>
            <a:r>
              <a:rPr lang="it-IT" altLang="it-IT" sz="1600" b="1">
                <a:solidFill>
                  <a:schemeClr val="hlink"/>
                </a:solidFill>
                <a:latin typeface="Arial" panose="020B0604020202020204" pitchFamily="34" charset="0"/>
              </a:rPr>
              <a:t>fossero in grado di provocare una recessione a livello mondiale</a:t>
            </a:r>
            <a:r>
              <a:rPr lang="it-IT" altLang="it-IT" sz="1600">
                <a:latin typeface="Arial" panose="020B0604020202020204" pitchFamily="34" charset="0"/>
              </a:rPr>
              <a:t> che, in soli tre anni, portò a una contrazione della produzione industriale globale di oltre il 40%, </a:t>
            </a:r>
            <a:r>
              <a:rPr lang="it-IT" altLang="it-IT" sz="1600" b="1">
                <a:solidFill>
                  <a:schemeClr val="hlink"/>
                </a:solidFill>
                <a:latin typeface="Arial" panose="020B0604020202020204" pitchFamily="34" charset="0"/>
              </a:rPr>
              <a:t>provocando milioni di disoccupati.</a:t>
            </a:r>
          </a:p>
          <a:p>
            <a:pPr algn="just" eaLnBrk="1" hangingPunct="1">
              <a:lnSpc>
                <a:spcPct val="130000"/>
              </a:lnSpc>
              <a:spcBef>
                <a:spcPct val="0"/>
              </a:spcBef>
              <a:buFontTx/>
              <a:buNone/>
            </a:pPr>
            <a:r>
              <a:rPr lang="it-IT" altLang="it-IT" sz="1600">
                <a:latin typeface="Arial" panose="020B0604020202020204" pitchFamily="34" charset="0"/>
              </a:rPr>
              <a:t>	</a:t>
            </a:r>
          </a:p>
        </p:txBody>
      </p:sp>
      <p:sp>
        <p:nvSpPr>
          <p:cNvPr id="16392" name="AutoShape 8"/>
          <p:cNvSpPr>
            <a:spLocks noChangeArrowheads="1"/>
          </p:cNvSpPr>
          <p:nvPr/>
        </p:nvSpPr>
        <p:spPr bwMode="auto">
          <a:xfrm rot="5400000">
            <a:off x="3810000" y="3962400"/>
            <a:ext cx="1066800" cy="457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393" name="Oval 9"/>
          <p:cNvSpPr>
            <a:spLocks noChangeArrowheads="1"/>
          </p:cNvSpPr>
          <p:nvPr/>
        </p:nvSpPr>
        <p:spPr bwMode="auto">
          <a:xfrm>
            <a:off x="152400" y="4648200"/>
            <a:ext cx="8763000" cy="1447800"/>
          </a:xfrm>
          <a:prstGeom prst="ellipse">
            <a:avLst/>
          </a:prstGeom>
          <a:gradFill rotWithShape="1">
            <a:gsLst>
              <a:gs pos="0">
                <a:schemeClr val="accent1">
                  <a:alpha val="0"/>
                </a:schemeClr>
              </a:gs>
              <a:gs pos="100000">
                <a:schemeClr val="accent1">
                  <a:gamma/>
                  <a:tint val="0"/>
                  <a:invGamma/>
                  <a:alpha val="0"/>
                </a:schemeClr>
              </a:gs>
            </a:gsLst>
            <a:lin ang="5400000" scaled="1"/>
          </a:gradFill>
          <a:ln w="222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additive="base">
                                        <p:cTn id="7" dur="1000" fill="hold"/>
                                        <p:tgtEl>
                                          <p:spTgt spid="16392"/>
                                        </p:tgtEl>
                                        <p:attrNameLst>
                                          <p:attrName>ppt_x</p:attrName>
                                        </p:attrNameLst>
                                      </p:cBhvr>
                                      <p:tavLst>
                                        <p:tav tm="0">
                                          <p:val>
                                            <p:strVal val="0-#ppt_w/2"/>
                                          </p:val>
                                        </p:tav>
                                        <p:tav tm="100000">
                                          <p:val>
                                            <p:strVal val="#ppt_x"/>
                                          </p:val>
                                        </p:tav>
                                      </p:tavLst>
                                    </p:anim>
                                    <p:anim calcmode="lin" valueType="num">
                                      <p:cBhvr additive="base">
                                        <p:cTn id="8" dur="1000" fill="hold"/>
                                        <p:tgtEl>
                                          <p:spTgt spid="163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64322C7-5AD7-4D44-8FE8-586C5D9D7BC2}" type="slidenum">
              <a:rPr lang="it-IT" altLang="it-IT" sz="1200">
                <a:solidFill>
                  <a:srgbClr val="898989"/>
                </a:solidFill>
                <a:latin typeface="Arial" panose="020B0604020202020204" pitchFamily="34" charset="0"/>
              </a:rPr>
              <a:pPr>
                <a:spcBef>
                  <a:spcPct val="0"/>
                </a:spcBef>
                <a:buFontTx/>
                <a:buNone/>
              </a:pPr>
              <a:t>23</a:t>
            </a:fld>
            <a:endParaRPr lang="it-IT" altLang="it-IT" sz="1200">
              <a:solidFill>
                <a:srgbClr val="898989"/>
              </a:solidFill>
              <a:latin typeface="Arial" panose="020B0604020202020204" pitchFamily="34" charset="0"/>
            </a:endParaRPr>
          </a:p>
        </p:txBody>
      </p:sp>
      <p:sp>
        <p:nvSpPr>
          <p:cNvPr id="29699" name="Rectangle 4"/>
          <p:cNvSpPr>
            <a:spLocks noChangeArrowheads="1"/>
          </p:cNvSpPr>
          <p:nvPr/>
        </p:nvSpPr>
        <p:spPr bwMode="auto">
          <a:xfrm>
            <a:off x="609600" y="1219200"/>
            <a:ext cx="7696200" cy="180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nel corso degli anni venti, </a:t>
            </a:r>
            <a:r>
              <a:rPr lang="it-IT" altLang="it-IT" sz="1600">
                <a:solidFill>
                  <a:srgbClr val="FF3300"/>
                </a:solidFill>
                <a:latin typeface="Arial" panose="020B0604020202020204" pitchFamily="34" charset="0"/>
              </a:rPr>
              <a:t>l’</a:t>
            </a:r>
            <a:r>
              <a:rPr lang="it-IT" altLang="it-IT" sz="1600" b="1">
                <a:solidFill>
                  <a:srgbClr val="FF3300"/>
                </a:solidFill>
                <a:latin typeface="Arial" panose="020B0604020202020204" pitchFamily="34" charset="0"/>
              </a:rPr>
              <a:t>agricoltura americana</a:t>
            </a:r>
            <a:r>
              <a:rPr lang="it-IT" altLang="it-IT" sz="1600" b="1">
                <a:latin typeface="Arial" panose="020B0604020202020204" pitchFamily="34" charset="0"/>
              </a:rPr>
              <a:t> </a:t>
            </a:r>
            <a:r>
              <a:rPr lang="it-IT" altLang="it-IT" sz="1600">
                <a:latin typeface="Arial" panose="020B0604020202020204" pitchFamily="34" charset="0"/>
              </a:rPr>
              <a:t>entrò </a:t>
            </a:r>
            <a:r>
              <a:rPr lang="it-IT" altLang="it-IT" sz="1600" b="1">
                <a:solidFill>
                  <a:srgbClr val="FF3300"/>
                </a:solidFill>
                <a:latin typeface="Arial" panose="020B0604020202020204" pitchFamily="34" charset="0"/>
              </a:rPr>
              <a:t>in crisi</a:t>
            </a:r>
            <a:r>
              <a:rPr lang="it-IT" altLang="it-IT" sz="1600" b="1">
                <a:latin typeface="Arial" panose="020B0604020202020204" pitchFamily="34" charset="0"/>
              </a:rPr>
              <a:t> </a:t>
            </a:r>
            <a:r>
              <a:rPr lang="it-IT" altLang="it-IT" sz="1600">
                <a:latin typeface="Arial" panose="020B0604020202020204" pitchFamily="34" charset="0"/>
              </a:rPr>
              <a:t>a causa della ripresa di quella europea dopo la Grande guerra: il risultato fu un crollo dei prezzi e la rovina di moltissimi contadini, un milione circa dei quali perse la terra perché non più in grado di restituire il denaro prestato dalle banche. Con il passare degli anni, la crisi portò a una </a:t>
            </a:r>
            <a:r>
              <a:rPr lang="it-IT" altLang="it-IT" sz="1600" b="1">
                <a:solidFill>
                  <a:srgbClr val="FF3300"/>
                </a:solidFill>
                <a:latin typeface="Arial" panose="020B0604020202020204" pitchFamily="34" charset="0"/>
              </a:rPr>
              <a:t>diminuzione dei consumi</a:t>
            </a:r>
            <a:r>
              <a:rPr lang="it-IT" altLang="it-IT" sz="1600">
                <a:latin typeface="Arial" panose="020B0604020202020204" pitchFamily="34" charset="0"/>
              </a:rPr>
              <a:t>.	 </a:t>
            </a:r>
          </a:p>
        </p:txBody>
      </p:sp>
      <p:sp>
        <p:nvSpPr>
          <p:cNvPr id="29700" name="Rectangle 5"/>
          <p:cNvSpPr>
            <a:spLocks noChangeArrowheads="1"/>
          </p:cNvSpPr>
          <p:nvPr/>
        </p:nvSpPr>
        <p:spPr bwMode="auto">
          <a:xfrm>
            <a:off x="228600" y="228600"/>
            <a:ext cx="1676400" cy="444500"/>
          </a:xfrm>
          <a:prstGeom prst="rect">
            <a:avLst/>
          </a:prstGeom>
          <a:solidFill>
            <a:schemeClr val="bg1"/>
          </a:solidFill>
          <a:ln w="9525">
            <a:solidFill>
              <a:schemeClr val="hlink"/>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b="1">
                <a:solidFill>
                  <a:srgbClr val="FF3300"/>
                </a:solidFill>
                <a:latin typeface="Arial" panose="020B0604020202020204" pitchFamily="34" charset="0"/>
              </a:rPr>
              <a:t>Innanzi tutto</a:t>
            </a:r>
          </a:p>
        </p:txBody>
      </p:sp>
      <p:sp>
        <p:nvSpPr>
          <p:cNvPr id="29701" name="Oval 8"/>
          <p:cNvSpPr>
            <a:spLocks noChangeArrowheads="1"/>
          </p:cNvSpPr>
          <p:nvPr/>
        </p:nvSpPr>
        <p:spPr bwMode="auto">
          <a:xfrm>
            <a:off x="0" y="12192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29702" name="AutoShape 9"/>
          <p:cNvSpPr>
            <a:spLocks noChangeArrowheads="1"/>
          </p:cNvSpPr>
          <p:nvPr/>
        </p:nvSpPr>
        <p:spPr bwMode="auto">
          <a:xfrm>
            <a:off x="304800" y="12192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29703" name="Rectangle 10"/>
          <p:cNvSpPr>
            <a:spLocks noChangeArrowheads="1"/>
          </p:cNvSpPr>
          <p:nvPr/>
        </p:nvSpPr>
        <p:spPr bwMode="auto">
          <a:xfrm>
            <a:off x="609600" y="3886200"/>
            <a:ext cx="7696200" cy="180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Contemporaneamente, si assisteva a una impetuosa </a:t>
            </a:r>
            <a:r>
              <a:rPr lang="it-IT" altLang="it-IT" sz="1600" b="1">
                <a:solidFill>
                  <a:srgbClr val="FF3300"/>
                </a:solidFill>
                <a:latin typeface="Arial" panose="020B0604020202020204" pitchFamily="34" charset="0"/>
              </a:rPr>
              <a:t>crescita del settore industriale</a:t>
            </a:r>
            <a:r>
              <a:rPr lang="it-IT" altLang="it-IT" sz="1600" b="1">
                <a:latin typeface="Arial" panose="020B0604020202020204" pitchFamily="34" charset="0"/>
              </a:rPr>
              <a:t> </a:t>
            </a:r>
            <a:r>
              <a:rPr lang="it-IT" altLang="it-IT" sz="1600">
                <a:latin typeface="Arial" panose="020B0604020202020204" pitchFamily="34" charset="0"/>
              </a:rPr>
              <a:t>a cui l’incremento della domanda non riusciva a tenere il passo, sia perché la ricchezza negli Stati Uniti era concentrata nelle mani di poche persone, sia perché le nazioni europee erano tornate a produrre e ad adottare politiche protezionistiche. </a:t>
            </a:r>
          </a:p>
        </p:txBody>
      </p:sp>
      <p:sp>
        <p:nvSpPr>
          <p:cNvPr id="29704" name="Oval 11"/>
          <p:cNvSpPr>
            <a:spLocks noChangeArrowheads="1"/>
          </p:cNvSpPr>
          <p:nvPr/>
        </p:nvSpPr>
        <p:spPr bwMode="auto">
          <a:xfrm>
            <a:off x="0" y="38862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29705" name="AutoShape 12"/>
          <p:cNvSpPr>
            <a:spLocks noChangeArrowheads="1"/>
          </p:cNvSpPr>
          <p:nvPr/>
        </p:nvSpPr>
        <p:spPr bwMode="auto">
          <a:xfrm>
            <a:off x="304800" y="38862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143000"/>
          </a:xfrm>
        </p:spPr>
        <p:txBody>
          <a:bodyPr/>
          <a:lstStyle/>
          <a:p>
            <a:pPr eaLnBrk="1" hangingPunct="1"/>
            <a:r>
              <a:rPr lang="it-IT" altLang="it-IT" sz="2800" b="1" smtClean="0">
                <a:solidFill>
                  <a:srgbClr val="C00000"/>
                </a:solidFill>
                <a:latin typeface="Arial" panose="020B0604020202020204" pitchFamily="34" charset="0"/>
                <a:cs typeface="Arial" panose="020B0604020202020204" pitchFamily="34" charset="0"/>
              </a:rPr>
              <a:t>Le contraddizioni interne all’economia americana</a:t>
            </a:r>
          </a:p>
        </p:txBody>
      </p:sp>
      <p:sp>
        <p:nvSpPr>
          <p:cNvPr id="48136" name="AutoShape 8"/>
          <p:cNvSpPr>
            <a:spLocks noChangeArrowheads="1"/>
          </p:cNvSpPr>
          <p:nvPr/>
        </p:nvSpPr>
        <p:spPr bwMode="auto">
          <a:xfrm rot="5400000">
            <a:off x="5994400" y="1574800"/>
            <a:ext cx="1727200" cy="4572000"/>
          </a:xfrm>
          <a:prstGeom prst="homePlate">
            <a:avLst>
              <a:gd name="adj" fmla="val 13625"/>
            </a:avLst>
          </a:prstGeom>
          <a:gradFill rotWithShape="1">
            <a:gsLst>
              <a:gs pos="0">
                <a:srgbClr val="336600"/>
              </a:gs>
              <a:gs pos="99001">
                <a:srgbClr val="336600"/>
              </a:gs>
              <a:gs pos="100000">
                <a:srgbClr val="E3E8E1"/>
              </a:gs>
            </a:gsLst>
            <a:path path="rect">
              <a:fillToRect t="100000" r="100000"/>
            </a:path>
          </a:gradFill>
          <a:ln w="9525">
            <a:solidFill>
              <a:srgbClr val="FFCC00"/>
            </a:solidFill>
            <a:miter lim="800000"/>
            <a:headEnd/>
            <a:tailEnd/>
          </a:ln>
        </p:spPr>
        <p:txBody>
          <a:bodyPr rot="10800000"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a:latin typeface="Arial" panose="020B0604020202020204" pitchFamily="34" charset="0"/>
              </a:rPr>
              <a:t>Incrementi differenziati tra:</a:t>
            </a:r>
          </a:p>
          <a:p>
            <a:pPr algn="ctr" eaLnBrk="1" hangingPunct="1">
              <a:spcBef>
                <a:spcPct val="0"/>
              </a:spcBef>
              <a:buFontTx/>
              <a:buNone/>
            </a:pPr>
            <a:r>
              <a:rPr lang="it-IT" altLang="it-IT" sz="2400">
                <a:latin typeface="Arial" panose="020B0604020202020204" pitchFamily="34" charset="0"/>
              </a:rPr>
              <a:t>profitti 76%</a:t>
            </a:r>
          </a:p>
          <a:p>
            <a:pPr algn="ctr" eaLnBrk="1" hangingPunct="1">
              <a:spcBef>
                <a:spcPct val="0"/>
              </a:spcBef>
              <a:buFontTx/>
              <a:buNone/>
            </a:pPr>
            <a:r>
              <a:rPr lang="it-IT" altLang="it-IT" sz="2400">
                <a:latin typeface="Arial" panose="020B0604020202020204" pitchFamily="34" charset="0"/>
              </a:rPr>
              <a:t>salari 30%</a:t>
            </a:r>
          </a:p>
        </p:txBody>
      </p:sp>
      <p:sp>
        <p:nvSpPr>
          <p:cNvPr id="48139" name="AutoShape 11"/>
          <p:cNvSpPr>
            <a:spLocks noChangeArrowheads="1"/>
          </p:cNvSpPr>
          <p:nvPr/>
        </p:nvSpPr>
        <p:spPr bwMode="auto">
          <a:xfrm rot="5400000">
            <a:off x="4860925" y="979488"/>
            <a:ext cx="1654175" cy="2232025"/>
          </a:xfrm>
          <a:prstGeom prst="homePlate">
            <a:avLst>
              <a:gd name="adj" fmla="val 9505"/>
            </a:avLst>
          </a:prstGeom>
          <a:gradFill rotWithShape="1">
            <a:gsLst>
              <a:gs pos="0">
                <a:srgbClr val="336600"/>
              </a:gs>
              <a:gs pos="99001">
                <a:srgbClr val="336600"/>
              </a:gs>
              <a:gs pos="100000">
                <a:srgbClr val="E3E8E1"/>
              </a:gs>
            </a:gsLst>
            <a:path path="rect">
              <a:fillToRect t="100000" r="100000"/>
            </a:path>
          </a:gradFill>
          <a:ln w="9525">
            <a:solidFill>
              <a:srgbClr val="FFCC00"/>
            </a:solidFill>
            <a:miter lim="800000"/>
            <a:headEnd/>
            <a:tailEnd/>
          </a:ln>
        </p:spPr>
        <p:txBody>
          <a:bodyPr rot="10800000"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a:latin typeface="Arial" panose="020B0604020202020204" pitchFamily="34" charset="0"/>
              </a:rPr>
              <a:t>Debolezza movimento sindacale</a:t>
            </a:r>
          </a:p>
        </p:txBody>
      </p:sp>
      <p:sp>
        <p:nvSpPr>
          <p:cNvPr id="48140" name="AutoShape 12"/>
          <p:cNvSpPr>
            <a:spLocks noChangeArrowheads="1"/>
          </p:cNvSpPr>
          <p:nvPr/>
        </p:nvSpPr>
        <p:spPr bwMode="auto">
          <a:xfrm rot="5400000">
            <a:off x="7146925" y="925513"/>
            <a:ext cx="1654175" cy="2339975"/>
          </a:xfrm>
          <a:prstGeom prst="homePlate">
            <a:avLst>
              <a:gd name="adj" fmla="val 10366"/>
            </a:avLst>
          </a:prstGeom>
          <a:gradFill rotWithShape="1">
            <a:gsLst>
              <a:gs pos="0">
                <a:srgbClr val="336600"/>
              </a:gs>
              <a:gs pos="99001">
                <a:srgbClr val="336600"/>
              </a:gs>
              <a:gs pos="100000">
                <a:srgbClr val="E3E8E1"/>
              </a:gs>
            </a:gsLst>
            <a:path path="rect">
              <a:fillToRect t="100000" r="100000"/>
            </a:path>
          </a:gradFill>
          <a:ln w="9525">
            <a:solidFill>
              <a:srgbClr val="FFCC00"/>
            </a:solidFill>
            <a:miter lim="800000"/>
            <a:headEnd/>
            <a:tailEnd/>
          </a:ln>
        </p:spPr>
        <p:txBody>
          <a:bodyPr rot="10800000"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a:latin typeface="Arial" panose="020B0604020202020204" pitchFamily="34" charset="0"/>
              </a:rPr>
              <a:t>Politica repubblicana di non intervento in economia</a:t>
            </a:r>
          </a:p>
        </p:txBody>
      </p:sp>
      <p:sp>
        <p:nvSpPr>
          <p:cNvPr id="48141" name="AutoShape 13"/>
          <p:cNvSpPr>
            <a:spLocks noChangeArrowheads="1"/>
          </p:cNvSpPr>
          <p:nvPr/>
        </p:nvSpPr>
        <p:spPr bwMode="auto">
          <a:xfrm rot="5400000">
            <a:off x="1422400" y="1574800"/>
            <a:ext cx="1727200" cy="4572000"/>
          </a:xfrm>
          <a:prstGeom prst="homePlate">
            <a:avLst>
              <a:gd name="adj" fmla="val 13625"/>
            </a:avLst>
          </a:prstGeom>
          <a:gradFill rotWithShape="1">
            <a:gsLst>
              <a:gs pos="0">
                <a:srgbClr val="336600"/>
              </a:gs>
              <a:gs pos="99001">
                <a:srgbClr val="336600"/>
              </a:gs>
              <a:gs pos="100000">
                <a:srgbClr val="E3E8E1"/>
              </a:gs>
            </a:gsLst>
            <a:path path="rect">
              <a:fillToRect t="100000" r="100000"/>
            </a:path>
          </a:gradFill>
          <a:ln w="9525">
            <a:solidFill>
              <a:srgbClr val="FFCC00"/>
            </a:solidFill>
            <a:miter lim="800000"/>
            <a:headEnd/>
            <a:tailEnd/>
          </a:ln>
        </p:spPr>
        <p:txBody>
          <a:bodyPr rot="10800000"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rPr>
              <a:t>indebitamento dovuto al diffondersi delle vendite rateali</a:t>
            </a:r>
          </a:p>
        </p:txBody>
      </p:sp>
      <p:sp>
        <p:nvSpPr>
          <p:cNvPr id="48142" name="AutoShape 14"/>
          <p:cNvSpPr>
            <a:spLocks noChangeArrowheads="1"/>
          </p:cNvSpPr>
          <p:nvPr/>
        </p:nvSpPr>
        <p:spPr bwMode="auto">
          <a:xfrm rot="5400000">
            <a:off x="1422400" y="-153987"/>
            <a:ext cx="1727200" cy="4572000"/>
          </a:xfrm>
          <a:prstGeom prst="homePlate">
            <a:avLst>
              <a:gd name="adj" fmla="val 13625"/>
            </a:avLst>
          </a:prstGeom>
          <a:gradFill rotWithShape="1">
            <a:gsLst>
              <a:gs pos="0">
                <a:srgbClr val="336600"/>
              </a:gs>
              <a:gs pos="99001">
                <a:srgbClr val="336600"/>
              </a:gs>
              <a:gs pos="100000">
                <a:srgbClr val="E3E8E1"/>
              </a:gs>
            </a:gsLst>
            <a:path path="rect">
              <a:fillToRect t="100000" r="100000"/>
            </a:path>
          </a:gradFill>
          <a:ln w="9525">
            <a:solidFill>
              <a:srgbClr val="FFCC00"/>
            </a:solidFill>
            <a:miter lim="800000"/>
            <a:headEnd/>
            <a:tailEnd/>
          </a:ln>
        </p:spPr>
        <p:txBody>
          <a:bodyPr rot="10800000"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rPr>
              <a:t>… corsa ai consumi</a:t>
            </a:r>
          </a:p>
        </p:txBody>
      </p:sp>
      <p:sp>
        <p:nvSpPr>
          <p:cNvPr id="48145" name="Oval 17"/>
          <p:cNvSpPr>
            <a:spLocks noChangeArrowheads="1"/>
          </p:cNvSpPr>
          <p:nvPr/>
        </p:nvSpPr>
        <p:spPr bwMode="auto">
          <a:xfrm>
            <a:off x="971550" y="4652963"/>
            <a:ext cx="7200900" cy="2205037"/>
          </a:xfrm>
          <a:prstGeom prst="ellipse">
            <a:avLst/>
          </a:prstGeom>
          <a:gradFill rotWithShape="1">
            <a:gsLst>
              <a:gs pos="0">
                <a:srgbClr val="336600"/>
              </a:gs>
              <a:gs pos="99001">
                <a:srgbClr val="336600"/>
              </a:gs>
              <a:gs pos="100000">
                <a:srgbClr val="E3E8E1"/>
              </a:gs>
            </a:gsLst>
            <a:path path="rect">
              <a:fillToRect t="100000" r="100000"/>
            </a:path>
          </a:gra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a:latin typeface="Arial" panose="020B0604020202020204" pitchFamily="34" charset="0"/>
              </a:rPr>
              <a:t>Riduzione della capacità di spesa delle masse</a:t>
            </a:r>
          </a:p>
          <a:p>
            <a:pPr algn="ctr" eaLnBrk="1" hangingPunct="1">
              <a:spcBef>
                <a:spcPct val="0"/>
              </a:spcBef>
              <a:buFontTx/>
              <a:buNone/>
            </a:pPr>
            <a:r>
              <a:rPr lang="it-IT" altLang="it-IT" sz="2400">
                <a:latin typeface="Arial" panose="020B0604020202020204" pitchFamily="34" charset="0"/>
              </a:rPr>
              <a:t>Indebolimento della domanda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142"/>
                                        </p:tgtEl>
                                        <p:attrNameLst>
                                          <p:attrName>style.visibility</p:attrName>
                                        </p:attrNameLst>
                                      </p:cBhvr>
                                      <p:to>
                                        <p:strVal val="visible"/>
                                      </p:to>
                                    </p:set>
                                    <p:animEffect transition="in" filter="fade">
                                      <p:cBhvr>
                                        <p:cTn id="7" dur="1000"/>
                                        <p:tgtEl>
                                          <p:spTgt spid="48142"/>
                                        </p:tgtEl>
                                      </p:cBhvr>
                                    </p:animEffect>
                                    <p:anim calcmode="lin" valueType="num">
                                      <p:cBhvr>
                                        <p:cTn id="8" dur="1000" fill="hold"/>
                                        <p:tgtEl>
                                          <p:spTgt spid="48142"/>
                                        </p:tgtEl>
                                        <p:attrNameLst>
                                          <p:attrName>ppt_x</p:attrName>
                                        </p:attrNameLst>
                                      </p:cBhvr>
                                      <p:tavLst>
                                        <p:tav tm="0">
                                          <p:val>
                                            <p:strVal val="#ppt_x"/>
                                          </p:val>
                                        </p:tav>
                                        <p:tav tm="100000">
                                          <p:val>
                                            <p:strVal val="#ppt_x"/>
                                          </p:val>
                                        </p:tav>
                                      </p:tavLst>
                                    </p:anim>
                                    <p:anim calcmode="lin" valueType="num">
                                      <p:cBhvr>
                                        <p:cTn id="9" dur="1000" fill="hold"/>
                                        <p:tgtEl>
                                          <p:spTgt spid="4814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8141"/>
                                        </p:tgtEl>
                                        <p:attrNameLst>
                                          <p:attrName>style.visibility</p:attrName>
                                        </p:attrNameLst>
                                      </p:cBhvr>
                                      <p:to>
                                        <p:strVal val="visible"/>
                                      </p:to>
                                    </p:set>
                                    <p:animEffect transition="in" filter="fade">
                                      <p:cBhvr>
                                        <p:cTn id="14" dur="1000"/>
                                        <p:tgtEl>
                                          <p:spTgt spid="48141"/>
                                        </p:tgtEl>
                                      </p:cBhvr>
                                    </p:animEffect>
                                    <p:anim calcmode="lin" valueType="num">
                                      <p:cBhvr>
                                        <p:cTn id="15" dur="1000" fill="hold"/>
                                        <p:tgtEl>
                                          <p:spTgt spid="48141"/>
                                        </p:tgtEl>
                                        <p:attrNameLst>
                                          <p:attrName>ppt_x</p:attrName>
                                        </p:attrNameLst>
                                      </p:cBhvr>
                                      <p:tavLst>
                                        <p:tav tm="0">
                                          <p:val>
                                            <p:strVal val="#ppt_x"/>
                                          </p:val>
                                        </p:tav>
                                        <p:tav tm="100000">
                                          <p:val>
                                            <p:strVal val="#ppt_x"/>
                                          </p:val>
                                        </p:tav>
                                      </p:tavLst>
                                    </p:anim>
                                    <p:anim calcmode="lin" valueType="num">
                                      <p:cBhvr>
                                        <p:cTn id="16" dur="1000" fill="hold"/>
                                        <p:tgtEl>
                                          <p:spTgt spid="4814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8139"/>
                                        </p:tgtEl>
                                        <p:attrNameLst>
                                          <p:attrName>style.visibility</p:attrName>
                                        </p:attrNameLst>
                                      </p:cBhvr>
                                      <p:to>
                                        <p:strVal val="visible"/>
                                      </p:to>
                                    </p:set>
                                    <p:animEffect transition="in" filter="fade">
                                      <p:cBhvr>
                                        <p:cTn id="21" dur="1000"/>
                                        <p:tgtEl>
                                          <p:spTgt spid="48139"/>
                                        </p:tgtEl>
                                      </p:cBhvr>
                                    </p:animEffect>
                                    <p:anim calcmode="lin" valueType="num">
                                      <p:cBhvr>
                                        <p:cTn id="22" dur="1000" fill="hold"/>
                                        <p:tgtEl>
                                          <p:spTgt spid="48139"/>
                                        </p:tgtEl>
                                        <p:attrNameLst>
                                          <p:attrName>ppt_x</p:attrName>
                                        </p:attrNameLst>
                                      </p:cBhvr>
                                      <p:tavLst>
                                        <p:tav tm="0">
                                          <p:val>
                                            <p:strVal val="#ppt_x"/>
                                          </p:val>
                                        </p:tav>
                                        <p:tav tm="100000">
                                          <p:val>
                                            <p:strVal val="#ppt_x"/>
                                          </p:val>
                                        </p:tav>
                                      </p:tavLst>
                                    </p:anim>
                                    <p:anim calcmode="lin" valueType="num">
                                      <p:cBhvr>
                                        <p:cTn id="23" dur="1000" fill="hold"/>
                                        <p:tgtEl>
                                          <p:spTgt spid="4813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8140"/>
                                        </p:tgtEl>
                                        <p:attrNameLst>
                                          <p:attrName>style.visibility</p:attrName>
                                        </p:attrNameLst>
                                      </p:cBhvr>
                                      <p:to>
                                        <p:strVal val="visible"/>
                                      </p:to>
                                    </p:set>
                                    <p:animEffect transition="in" filter="fade">
                                      <p:cBhvr>
                                        <p:cTn id="28" dur="1000"/>
                                        <p:tgtEl>
                                          <p:spTgt spid="48140"/>
                                        </p:tgtEl>
                                      </p:cBhvr>
                                    </p:animEffect>
                                    <p:anim calcmode="lin" valueType="num">
                                      <p:cBhvr>
                                        <p:cTn id="29" dur="1000" fill="hold"/>
                                        <p:tgtEl>
                                          <p:spTgt spid="48140"/>
                                        </p:tgtEl>
                                        <p:attrNameLst>
                                          <p:attrName>ppt_x</p:attrName>
                                        </p:attrNameLst>
                                      </p:cBhvr>
                                      <p:tavLst>
                                        <p:tav tm="0">
                                          <p:val>
                                            <p:strVal val="#ppt_x"/>
                                          </p:val>
                                        </p:tav>
                                        <p:tav tm="100000">
                                          <p:val>
                                            <p:strVal val="#ppt_x"/>
                                          </p:val>
                                        </p:tav>
                                      </p:tavLst>
                                    </p:anim>
                                    <p:anim calcmode="lin" valueType="num">
                                      <p:cBhvr>
                                        <p:cTn id="30" dur="1000" fill="hold"/>
                                        <p:tgtEl>
                                          <p:spTgt spid="4814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8136"/>
                                        </p:tgtEl>
                                        <p:attrNameLst>
                                          <p:attrName>style.visibility</p:attrName>
                                        </p:attrNameLst>
                                      </p:cBhvr>
                                      <p:to>
                                        <p:strVal val="visible"/>
                                      </p:to>
                                    </p:set>
                                    <p:animEffect transition="in" filter="fade">
                                      <p:cBhvr>
                                        <p:cTn id="35" dur="1000"/>
                                        <p:tgtEl>
                                          <p:spTgt spid="48136"/>
                                        </p:tgtEl>
                                      </p:cBhvr>
                                    </p:animEffect>
                                    <p:anim calcmode="lin" valueType="num">
                                      <p:cBhvr>
                                        <p:cTn id="36" dur="1000" fill="hold"/>
                                        <p:tgtEl>
                                          <p:spTgt spid="48136"/>
                                        </p:tgtEl>
                                        <p:attrNameLst>
                                          <p:attrName>ppt_x</p:attrName>
                                        </p:attrNameLst>
                                      </p:cBhvr>
                                      <p:tavLst>
                                        <p:tav tm="0">
                                          <p:val>
                                            <p:strVal val="#ppt_x"/>
                                          </p:val>
                                        </p:tav>
                                        <p:tav tm="100000">
                                          <p:val>
                                            <p:strVal val="#ppt_x"/>
                                          </p:val>
                                        </p:tav>
                                      </p:tavLst>
                                    </p:anim>
                                    <p:anim calcmode="lin" valueType="num">
                                      <p:cBhvr>
                                        <p:cTn id="37" dur="1000" fill="hold"/>
                                        <p:tgtEl>
                                          <p:spTgt spid="4813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48145"/>
                                        </p:tgtEl>
                                        <p:attrNameLst>
                                          <p:attrName>style.visibility</p:attrName>
                                        </p:attrNameLst>
                                      </p:cBhvr>
                                      <p:to>
                                        <p:strVal val="visible"/>
                                      </p:to>
                                    </p:set>
                                    <p:anim calcmode="lin" valueType="num">
                                      <p:cBhvr>
                                        <p:cTn id="42" dur="500" fill="hold"/>
                                        <p:tgtEl>
                                          <p:spTgt spid="48145"/>
                                        </p:tgtEl>
                                        <p:attrNameLst>
                                          <p:attrName>ppt_w</p:attrName>
                                        </p:attrNameLst>
                                      </p:cBhvr>
                                      <p:tavLst>
                                        <p:tav tm="0">
                                          <p:val>
                                            <p:fltVal val="0"/>
                                          </p:val>
                                        </p:tav>
                                        <p:tav tm="100000">
                                          <p:val>
                                            <p:strVal val="#ppt_w"/>
                                          </p:val>
                                        </p:tav>
                                      </p:tavLst>
                                    </p:anim>
                                    <p:anim calcmode="lin" valueType="num">
                                      <p:cBhvr>
                                        <p:cTn id="43" dur="500" fill="hold"/>
                                        <p:tgtEl>
                                          <p:spTgt spid="481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animBg="1"/>
      <p:bldP spid="48139" grpId="0" animBg="1"/>
      <p:bldP spid="48140" grpId="0" animBg="1"/>
      <p:bldP spid="48141" grpId="0" animBg="1"/>
      <p:bldP spid="48142" grpId="0" animBg="1"/>
      <p:bldP spid="481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1268413"/>
          </a:xfrm>
          <a:ln>
            <a:solidFill>
              <a:schemeClr val="bg1"/>
            </a:solidFill>
            <a:miter lim="800000"/>
            <a:headEnd/>
            <a:tailEnd/>
          </a:ln>
        </p:spPr>
        <p:txBody>
          <a:bodyPr/>
          <a:lstStyle/>
          <a:p>
            <a:pPr eaLnBrk="1" hangingPunct="1"/>
            <a:r>
              <a:rPr lang="it-IT" altLang="it-IT" smtClean="0"/>
              <a:t>Le difficoltà del settore agricolo</a:t>
            </a:r>
          </a:p>
        </p:txBody>
      </p:sp>
      <p:sp>
        <p:nvSpPr>
          <p:cNvPr id="50181" name="AutoShape 5"/>
          <p:cNvSpPr>
            <a:spLocks noChangeArrowheads="1"/>
          </p:cNvSpPr>
          <p:nvPr/>
        </p:nvSpPr>
        <p:spPr bwMode="auto">
          <a:xfrm>
            <a:off x="0" y="1341438"/>
            <a:ext cx="5651500" cy="2087562"/>
          </a:xfrm>
          <a:prstGeom prst="homePlate">
            <a:avLst>
              <a:gd name="adj" fmla="val 19891"/>
            </a:avLst>
          </a:prstGeom>
          <a:gradFill rotWithShape="0">
            <a:gsLst>
              <a:gs pos="0">
                <a:srgbClr val="336600"/>
              </a:gs>
              <a:gs pos="99001">
                <a:srgbClr val="336600"/>
              </a:gs>
              <a:gs pos="100000">
                <a:srgbClr val="E3E8E1"/>
              </a:gs>
            </a:gsLst>
            <a:path path="rect">
              <a:fillToRect t="100000" r="100000"/>
            </a:path>
          </a:gradFill>
          <a:ln w="9525">
            <a:solidFill>
              <a:schemeClr val="tx1"/>
            </a:solidFill>
            <a:miter lim="800000"/>
            <a:headEnd/>
            <a:tailEnd/>
          </a:ln>
        </p:spPr>
        <p:txBody>
          <a:bodyPr anchor="ctr"/>
          <a:lstStyle>
            <a:lvl1pPr marL="444500" indent="-2698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1914-19</a:t>
            </a:r>
          </a:p>
          <a:p>
            <a:pPr algn="ctr" eaLnBrk="1" hangingPunct="1">
              <a:spcBef>
                <a:spcPct val="0"/>
              </a:spcBef>
              <a:buFontTx/>
              <a:buNone/>
            </a:pPr>
            <a:r>
              <a:rPr lang="it-IT" altLang="it-IT" sz="2000">
                <a:latin typeface="Arial" panose="020B0604020202020204" pitchFamily="34" charset="0"/>
                <a:cs typeface="Arial" panose="020B0604020202020204" pitchFamily="34" charset="0"/>
              </a:rPr>
              <a:t>Incremento della produzione per</a:t>
            </a:r>
          </a:p>
          <a:p>
            <a:pPr algn="ctr" eaLnBrk="1" hangingPunct="1">
              <a:spcBef>
                <a:spcPct val="0"/>
              </a:spcBef>
              <a:buFontTx/>
              <a:buChar char="•"/>
            </a:pPr>
            <a:r>
              <a:rPr lang="it-IT" altLang="it-IT" sz="2000">
                <a:latin typeface="Arial" panose="020B0604020202020204" pitchFamily="34" charset="0"/>
                <a:cs typeface="Arial" panose="020B0604020202020204" pitchFamily="34" charset="0"/>
              </a:rPr>
              <a:t>mercato interno </a:t>
            </a:r>
          </a:p>
          <a:p>
            <a:pPr algn="ctr" eaLnBrk="1" hangingPunct="1">
              <a:spcBef>
                <a:spcPct val="0"/>
              </a:spcBef>
              <a:buFontTx/>
              <a:buChar char="•"/>
            </a:pPr>
            <a:r>
              <a:rPr lang="it-IT" altLang="it-IT" sz="2000">
                <a:latin typeface="Arial" panose="020B0604020202020204" pitchFamily="34" charset="0"/>
                <a:cs typeface="Arial" panose="020B0604020202020204" pitchFamily="34" charset="0"/>
              </a:rPr>
              <a:t>fornitura derrate alimentari per gli stati d’Europa in guerra</a:t>
            </a:r>
          </a:p>
          <a:p>
            <a:pPr algn="ct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sp>
        <p:nvSpPr>
          <p:cNvPr id="50183" name="AutoShape 7"/>
          <p:cNvSpPr>
            <a:spLocks noChangeArrowheads="1"/>
          </p:cNvSpPr>
          <p:nvPr/>
        </p:nvSpPr>
        <p:spPr bwMode="auto">
          <a:xfrm>
            <a:off x="0" y="4437063"/>
            <a:ext cx="2916238" cy="2420937"/>
          </a:xfrm>
          <a:prstGeom prst="homePlate">
            <a:avLst>
              <a:gd name="adj" fmla="val 9508"/>
            </a:avLst>
          </a:prstGeom>
          <a:gradFill rotWithShape="0">
            <a:gsLst>
              <a:gs pos="0">
                <a:srgbClr val="336600"/>
              </a:gs>
              <a:gs pos="99001">
                <a:srgbClr val="336600"/>
              </a:gs>
              <a:gs pos="100000">
                <a:srgbClr val="E3E8E1"/>
              </a:gs>
            </a:gsLst>
            <a:path path="rect">
              <a:fillToRect t="100000" r="100000"/>
            </a:path>
          </a:gradFill>
          <a:ln w="9525">
            <a:solidFill>
              <a:schemeClr val="tx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a:latin typeface="Arial" panose="020B0604020202020204" pitchFamily="34" charset="0"/>
              </a:rPr>
              <a:t>1920-28</a:t>
            </a:r>
          </a:p>
          <a:p>
            <a:pPr algn="ctr" eaLnBrk="1" hangingPunct="1">
              <a:spcBef>
                <a:spcPct val="0"/>
              </a:spcBef>
              <a:buFontTx/>
              <a:buNone/>
            </a:pPr>
            <a:r>
              <a:rPr lang="it-IT" altLang="it-IT" sz="2400">
                <a:latin typeface="Arial" panose="020B0604020202020204" pitchFamily="34" charset="0"/>
              </a:rPr>
              <a:t>ripresa della produzione agricola europea</a:t>
            </a:r>
          </a:p>
        </p:txBody>
      </p:sp>
      <p:sp>
        <p:nvSpPr>
          <p:cNvPr id="50184" name="AutoShape 8"/>
          <p:cNvSpPr>
            <a:spLocks noChangeArrowheads="1"/>
          </p:cNvSpPr>
          <p:nvPr/>
        </p:nvSpPr>
        <p:spPr bwMode="auto">
          <a:xfrm rot="16200000" flipH="1">
            <a:off x="6426200" y="566738"/>
            <a:ext cx="1943100" cy="3492500"/>
          </a:xfrm>
          <a:prstGeom prst="homePlate">
            <a:avLst>
              <a:gd name="adj" fmla="val 15116"/>
            </a:avLst>
          </a:prstGeom>
          <a:gradFill rotWithShape="0">
            <a:gsLst>
              <a:gs pos="0">
                <a:srgbClr val="336600"/>
              </a:gs>
              <a:gs pos="99001">
                <a:srgbClr val="336600"/>
              </a:gs>
              <a:gs pos="100000">
                <a:srgbClr val="E3E8E1"/>
              </a:gs>
            </a:gsLst>
            <a:path path="rect">
              <a:fillToRect t="100000" r="100000"/>
            </a:path>
          </a:gradFill>
          <a:ln w="9525">
            <a:solidFill>
              <a:schemeClr val="tx1"/>
            </a:solidFill>
            <a:miter lim="800000"/>
            <a:headEnd/>
            <a:tailEnd/>
          </a:ln>
        </p:spPr>
        <p:txBody>
          <a:bodyPr vert="eaVert" anchor="ctr"/>
          <a:lstStyle>
            <a:lvl1pPr marL="712788"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Investimenti di capitale per</a:t>
            </a:r>
          </a:p>
          <a:p>
            <a:pPr algn="ctr" eaLnBrk="1" hangingPunct="1">
              <a:spcBef>
                <a:spcPct val="0"/>
              </a:spcBef>
              <a:buFontTx/>
              <a:buChar char="•"/>
            </a:pPr>
            <a:r>
              <a:rPr lang="it-IT" altLang="it-IT" sz="2000">
                <a:latin typeface="Arial" panose="020B0604020202020204" pitchFamily="34" charset="0"/>
                <a:cs typeface="Arial" panose="020B0604020202020204" pitchFamily="34" charset="0"/>
              </a:rPr>
              <a:t>meccanizzazione</a:t>
            </a:r>
          </a:p>
          <a:p>
            <a:pPr algn="ctr" eaLnBrk="1" hangingPunct="1">
              <a:spcBef>
                <a:spcPct val="0"/>
              </a:spcBef>
              <a:buFontTx/>
              <a:buChar char="•"/>
            </a:pPr>
            <a:r>
              <a:rPr lang="it-IT" altLang="it-IT" sz="2000">
                <a:latin typeface="Arial" panose="020B0604020202020204" pitchFamily="34" charset="0"/>
                <a:cs typeface="Arial" panose="020B0604020202020204" pitchFamily="34" charset="0"/>
              </a:rPr>
              <a:t>estensione </a:t>
            </a:r>
          </a:p>
          <a:p>
            <a:pPr algn="ctr" eaLnBrk="1" hangingPunct="1">
              <a:spcBef>
                <a:spcPct val="0"/>
              </a:spcBef>
              <a:buFontTx/>
              <a:buNone/>
            </a:pPr>
            <a:r>
              <a:rPr lang="it-IT" altLang="it-IT" sz="2000">
                <a:latin typeface="Arial" panose="020B0604020202020204" pitchFamily="34" charset="0"/>
                <a:cs typeface="Arial" panose="020B0604020202020204" pitchFamily="34" charset="0"/>
              </a:rPr>
              <a:t>delle colture</a:t>
            </a:r>
          </a:p>
        </p:txBody>
      </p:sp>
      <p:sp>
        <p:nvSpPr>
          <p:cNvPr id="50187" name="Oval 11"/>
          <p:cNvSpPr>
            <a:spLocks noChangeArrowheads="1"/>
          </p:cNvSpPr>
          <p:nvPr/>
        </p:nvSpPr>
        <p:spPr bwMode="auto">
          <a:xfrm>
            <a:off x="5651500" y="4508500"/>
            <a:ext cx="3492500" cy="2349500"/>
          </a:xfrm>
          <a:prstGeom prst="ellipse">
            <a:avLst/>
          </a:prstGeom>
          <a:gradFill rotWithShape="0">
            <a:gsLst>
              <a:gs pos="0">
                <a:srgbClr val="336600"/>
              </a:gs>
              <a:gs pos="99001">
                <a:srgbClr val="336600"/>
              </a:gs>
              <a:gs pos="100000">
                <a:srgbClr val="E3E8E1"/>
              </a:gs>
            </a:gsLst>
            <a:path path="rect">
              <a:fillToRect t="100000" r="100000"/>
            </a:path>
          </a:gradFill>
          <a:ln w="9525">
            <a:solidFill>
              <a:schemeClr val="tx1"/>
            </a:solidFill>
            <a:round/>
            <a:headEnd/>
            <a:tailEnd/>
          </a:ln>
        </p:spPr>
        <p:txBody>
          <a:bodyPr anchor="ctr"/>
          <a:lstStyle>
            <a:lvl1pPr marL="268288" indent="-2682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Char char="•"/>
            </a:pPr>
            <a:r>
              <a:rPr lang="it-IT" altLang="it-IT" sz="2000">
                <a:latin typeface="Arial" panose="020B0604020202020204" pitchFamily="34" charset="0"/>
              </a:rPr>
              <a:t>crisi del settore</a:t>
            </a:r>
          </a:p>
          <a:p>
            <a:pPr algn="ctr" eaLnBrk="1" hangingPunct="1">
              <a:spcBef>
                <a:spcPct val="0"/>
              </a:spcBef>
              <a:buFontTx/>
              <a:buChar char="•"/>
            </a:pPr>
            <a:r>
              <a:rPr lang="it-IT" altLang="it-IT" sz="2000">
                <a:latin typeface="Arial" panose="020B0604020202020204" pitchFamily="34" charset="0"/>
              </a:rPr>
              <a:t>riduzione consumi</a:t>
            </a:r>
          </a:p>
          <a:p>
            <a:pPr algn="ctr" eaLnBrk="1" hangingPunct="1">
              <a:spcBef>
                <a:spcPct val="0"/>
              </a:spcBef>
              <a:buFontTx/>
              <a:buChar char="•"/>
            </a:pPr>
            <a:r>
              <a:rPr lang="it-IT" altLang="it-IT" sz="2000">
                <a:latin typeface="Arial" panose="020B0604020202020204" pitchFamily="34" charset="0"/>
              </a:rPr>
              <a:t>fallimento piccole banche di prestito</a:t>
            </a:r>
          </a:p>
        </p:txBody>
      </p:sp>
      <p:sp>
        <p:nvSpPr>
          <p:cNvPr id="50188" name="AutoShape 12"/>
          <p:cNvSpPr>
            <a:spLocks noChangeArrowheads="1"/>
          </p:cNvSpPr>
          <p:nvPr/>
        </p:nvSpPr>
        <p:spPr bwMode="auto">
          <a:xfrm>
            <a:off x="2916238" y="4437063"/>
            <a:ext cx="2771775" cy="2420937"/>
          </a:xfrm>
          <a:prstGeom prst="homePlate">
            <a:avLst>
              <a:gd name="adj" fmla="val 20131"/>
            </a:avLst>
          </a:prstGeom>
          <a:gradFill rotWithShape="0">
            <a:gsLst>
              <a:gs pos="0">
                <a:srgbClr val="336600"/>
              </a:gs>
              <a:gs pos="99001">
                <a:srgbClr val="336600"/>
              </a:gs>
              <a:gs pos="100000">
                <a:srgbClr val="E3E8E1"/>
              </a:gs>
            </a:gsLst>
            <a:path path="rect">
              <a:fillToRect t="100000" r="100000"/>
            </a:path>
          </a:gradFill>
          <a:ln w="9525">
            <a:solidFill>
              <a:schemeClr val="tx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a:latin typeface="Arial" panose="020B0604020202020204" pitchFamily="34" charset="0"/>
              </a:rPr>
              <a:t>riduzione </a:t>
            </a:r>
            <a:br>
              <a:rPr lang="it-IT" altLang="it-IT" sz="2400">
                <a:latin typeface="Arial" panose="020B0604020202020204" pitchFamily="34" charset="0"/>
              </a:rPr>
            </a:br>
            <a:r>
              <a:rPr lang="it-IT" altLang="it-IT" sz="2400">
                <a:latin typeface="Arial" panose="020B0604020202020204" pitchFamily="34" charset="0"/>
              </a:rPr>
              <a:t>dei prezzi </a:t>
            </a:r>
            <a:br>
              <a:rPr lang="it-IT" altLang="it-IT" sz="2400">
                <a:latin typeface="Arial" panose="020B0604020202020204" pitchFamily="34" charset="0"/>
              </a:rPr>
            </a:br>
            <a:r>
              <a:rPr lang="it-IT" altLang="it-IT" sz="2400">
                <a:latin typeface="Arial" panose="020B0604020202020204" pitchFamily="34" charset="0"/>
              </a:rPr>
              <a:t>dei prodotti alimentari</a:t>
            </a:r>
          </a:p>
        </p:txBody>
      </p:sp>
      <p:sp>
        <p:nvSpPr>
          <p:cNvPr id="50189" name="AutoShape 13"/>
          <p:cNvSpPr>
            <a:spLocks noChangeArrowheads="1"/>
          </p:cNvSpPr>
          <p:nvPr/>
        </p:nvSpPr>
        <p:spPr bwMode="auto">
          <a:xfrm rot="16200000" flipH="1">
            <a:off x="6750050" y="2114550"/>
            <a:ext cx="1295400" cy="3492500"/>
          </a:xfrm>
          <a:prstGeom prst="homePlate">
            <a:avLst>
              <a:gd name="adj" fmla="val 15116"/>
            </a:avLst>
          </a:prstGeom>
          <a:gradFill rotWithShape="0">
            <a:gsLst>
              <a:gs pos="0">
                <a:srgbClr val="336600"/>
              </a:gs>
              <a:gs pos="99001">
                <a:srgbClr val="336600"/>
              </a:gs>
              <a:gs pos="100000">
                <a:srgbClr val="E3E8E1"/>
              </a:gs>
            </a:gsLst>
            <a:path path="rect">
              <a:fillToRect t="100000" r="100000"/>
            </a:path>
          </a:gradFill>
          <a:ln w="9525">
            <a:solidFill>
              <a:schemeClr val="tx1"/>
            </a:solidFill>
            <a:miter lim="800000"/>
            <a:headEnd/>
            <a:tailEnd/>
          </a:ln>
        </p:spPr>
        <p:txBody>
          <a:bodyPr vert="eaVert" anchor="ctr"/>
          <a:lstStyle>
            <a:lvl1pPr marL="712788"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indebitamento</a:t>
            </a:r>
          </a:p>
          <a:p>
            <a:pPr algn="ctr" eaLnBrk="1" hangingPunct="1">
              <a:spcBef>
                <a:spcPct val="0"/>
              </a:spcBef>
              <a:buFontTx/>
              <a:buNone/>
            </a:pPr>
            <a:r>
              <a:rPr lang="it-IT" altLang="it-IT" sz="2000">
                <a:latin typeface="Arial" panose="020B0604020202020204" pitchFamily="34" charset="0"/>
                <a:cs typeface="Arial" panose="020B0604020202020204" pitchFamily="34" charset="0"/>
              </a:rPr>
              <a:t>esposizione con le banche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anim calcmode="lin" valueType="num">
                                      <p:cBhvr>
                                        <p:cTn id="7" dur="1000" fill="hold"/>
                                        <p:tgtEl>
                                          <p:spTgt spid="50181"/>
                                        </p:tgtEl>
                                        <p:attrNameLst>
                                          <p:attrName>ppt_w</p:attrName>
                                        </p:attrNameLst>
                                      </p:cBhvr>
                                      <p:tavLst>
                                        <p:tav tm="0">
                                          <p:val>
                                            <p:strVal val="#ppt_w*0.70"/>
                                          </p:val>
                                        </p:tav>
                                        <p:tav tm="100000">
                                          <p:val>
                                            <p:strVal val="#ppt_w"/>
                                          </p:val>
                                        </p:tav>
                                      </p:tavLst>
                                    </p:anim>
                                    <p:anim calcmode="lin" valueType="num">
                                      <p:cBhvr>
                                        <p:cTn id="8" dur="1000" fill="hold"/>
                                        <p:tgtEl>
                                          <p:spTgt spid="50181"/>
                                        </p:tgtEl>
                                        <p:attrNameLst>
                                          <p:attrName>ppt_h</p:attrName>
                                        </p:attrNameLst>
                                      </p:cBhvr>
                                      <p:tavLst>
                                        <p:tav tm="0">
                                          <p:val>
                                            <p:strVal val="#ppt_h"/>
                                          </p:val>
                                        </p:tav>
                                        <p:tav tm="100000">
                                          <p:val>
                                            <p:strVal val="#ppt_h"/>
                                          </p:val>
                                        </p:tav>
                                      </p:tavLst>
                                    </p:anim>
                                    <p:animEffect transition="in" filter="fade">
                                      <p:cBhvr>
                                        <p:cTn id="9" dur="1000"/>
                                        <p:tgtEl>
                                          <p:spTgt spid="5018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0184"/>
                                        </p:tgtEl>
                                        <p:attrNameLst>
                                          <p:attrName>style.visibility</p:attrName>
                                        </p:attrNameLst>
                                      </p:cBhvr>
                                      <p:to>
                                        <p:strVal val="visible"/>
                                      </p:to>
                                    </p:set>
                                    <p:animEffect transition="in" filter="fade">
                                      <p:cBhvr>
                                        <p:cTn id="14" dur="1000"/>
                                        <p:tgtEl>
                                          <p:spTgt spid="50184"/>
                                        </p:tgtEl>
                                      </p:cBhvr>
                                    </p:animEffect>
                                    <p:anim calcmode="lin" valueType="num">
                                      <p:cBhvr>
                                        <p:cTn id="15" dur="1000" fill="hold"/>
                                        <p:tgtEl>
                                          <p:spTgt spid="50184"/>
                                        </p:tgtEl>
                                        <p:attrNameLst>
                                          <p:attrName>ppt_x</p:attrName>
                                        </p:attrNameLst>
                                      </p:cBhvr>
                                      <p:tavLst>
                                        <p:tav tm="0">
                                          <p:val>
                                            <p:strVal val="#ppt_x"/>
                                          </p:val>
                                        </p:tav>
                                        <p:tav tm="100000">
                                          <p:val>
                                            <p:strVal val="#ppt_x"/>
                                          </p:val>
                                        </p:tav>
                                      </p:tavLst>
                                    </p:anim>
                                    <p:anim calcmode="lin" valueType="num">
                                      <p:cBhvr>
                                        <p:cTn id="16" dur="1000" fill="hold"/>
                                        <p:tgtEl>
                                          <p:spTgt spid="5018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0189"/>
                                        </p:tgtEl>
                                        <p:attrNameLst>
                                          <p:attrName>style.visibility</p:attrName>
                                        </p:attrNameLst>
                                      </p:cBhvr>
                                      <p:to>
                                        <p:strVal val="visible"/>
                                      </p:to>
                                    </p:set>
                                    <p:animEffect transition="in" filter="fade">
                                      <p:cBhvr>
                                        <p:cTn id="21" dur="1000"/>
                                        <p:tgtEl>
                                          <p:spTgt spid="50189"/>
                                        </p:tgtEl>
                                      </p:cBhvr>
                                    </p:animEffect>
                                    <p:anim calcmode="lin" valueType="num">
                                      <p:cBhvr>
                                        <p:cTn id="22" dur="1000" fill="hold"/>
                                        <p:tgtEl>
                                          <p:spTgt spid="50189"/>
                                        </p:tgtEl>
                                        <p:attrNameLst>
                                          <p:attrName>ppt_x</p:attrName>
                                        </p:attrNameLst>
                                      </p:cBhvr>
                                      <p:tavLst>
                                        <p:tav tm="0">
                                          <p:val>
                                            <p:strVal val="#ppt_x"/>
                                          </p:val>
                                        </p:tav>
                                        <p:tav tm="100000">
                                          <p:val>
                                            <p:strVal val="#ppt_x"/>
                                          </p:val>
                                        </p:tav>
                                      </p:tavLst>
                                    </p:anim>
                                    <p:anim calcmode="lin" valueType="num">
                                      <p:cBhvr>
                                        <p:cTn id="23" dur="1000" fill="hold"/>
                                        <p:tgtEl>
                                          <p:spTgt spid="5018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0183"/>
                                        </p:tgtEl>
                                        <p:attrNameLst>
                                          <p:attrName>style.visibility</p:attrName>
                                        </p:attrNameLst>
                                      </p:cBhvr>
                                      <p:to>
                                        <p:strVal val="visible"/>
                                      </p:to>
                                    </p:set>
                                    <p:anim calcmode="lin" valueType="num">
                                      <p:cBhvr>
                                        <p:cTn id="28" dur="1000" fill="hold"/>
                                        <p:tgtEl>
                                          <p:spTgt spid="50183"/>
                                        </p:tgtEl>
                                        <p:attrNameLst>
                                          <p:attrName>ppt_x</p:attrName>
                                        </p:attrNameLst>
                                      </p:cBhvr>
                                      <p:tavLst>
                                        <p:tav tm="0">
                                          <p:val>
                                            <p:strVal val="#ppt_x-.2"/>
                                          </p:val>
                                        </p:tav>
                                        <p:tav tm="100000">
                                          <p:val>
                                            <p:strVal val="#ppt_x"/>
                                          </p:val>
                                        </p:tav>
                                      </p:tavLst>
                                    </p:anim>
                                    <p:anim calcmode="lin" valueType="num">
                                      <p:cBhvr>
                                        <p:cTn id="29" dur="1000" fill="hold"/>
                                        <p:tgtEl>
                                          <p:spTgt spid="5018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01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0188"/>
                                        </p:tgtEl>
                                        <p:attrNameLst>
                                          <p:attrName>style.visibility</p:attrName>
                                        </p:attrNameLst>
                                      </p:cBhvr>
                                      <p:to>
                                        <p:strVal val="visible"/>
                                      </p:to>
                                    </p:set>
                                    <p:anim calcmode="lin" valueType="num">
                                      <p:cBhvr>
                                        <p:cTn id="35" dur="1000" fill="hold"/>
                                        <p:tgtEl>
                                          <p:spTgt spid="50188"/>
                                        </p:tgtEl>
                                        <p:attrNameLst>
                                          <p:attrName>ppt_x</p:attrName>
                                        </p:attrNameLst>
                                      </p:cBhvr>
                                      <p:tavLst>
                                        <p:tav tm="0">
                                          <p:val>
                                            <p:strVal val="#ppt_x-.2"/>
                                          </p:val>
                                        </p:tav>
                                        <p:tav tm="100000">
                                          <p:val>
                                            <p:strVal val="#ppt_x"/>
                                          </p:val>
                                        </p:tav>
                                      </p:tavLst>
                                    </p:anim>
                                    <p:anim calcmode="lin" valueType="num">
                                      <p:cBhvr>
                                        <p:cTn id="36" dur="1000" fill="hold"/>
                                        <p:tgtEl>
                                          <p:spTgt spid="5018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018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50187"/>
                                        </p:tgtEl>
                                        <p:attrNameLst>
                                          <p:attrName>style.visibility</p:attrName>
                                        </p:attrNameLst>
                                      </p:cBhvr>
                                      <p:to>
                                        <p:strVal val="visible"/>
                                      </p:to>
                                    </p:set>
                                    <p:anim calcmode="lin" valueType="num">
                                      <p:cBhvr>
                                        <p:cTn id="42" dur="500" fill="hold"/>
                                        <p:tgtEl>
                                          <p:spTgt spid="50187"/>
                                        </p:tgtEl>
                                        <p:attrNameLst>
                                          <p:attrName>ppt_w</p:attrName>
                                        </p:attrNameLst>
                                      </p:cBhvr>
                                      <p:tavLst>
                                        <p:tav tm="0">
                                          <p:val>
                                            <p:fltVal val="0"/>
                                          </p:val>
                                        </p:tav>
                                        <p:tav tm="100000">
                                          <p:val>
                                            <p:strVal val="#ppt_w"/>
                                          </p:val>
                                        </p:tav>
                                      </p:tavLst>
                                    </p:anim>
                                    <p:anim calcmode="lin" valueType="num">
                                      <p:cBhvr>
                                        <p:cTn id="43" dur="500" fill="hold"/>
                                        <p:tgtEl>
                                          <p:spTgt spid="501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P spid="50183" grpId="0" animBg="1"/>
      <p:bldP spid="50184" grpId="0" animBg="1"/>
      <p:bldP spid="50187" grpId="0" animBg="1"/>
      <p:bldP spid="50188" grpId="0" animBg="1"/>
      <p:bldP spid="5018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06E9A71-CF25-4CEC-AC40-E3F806EE0736}" type="slidenum">
              <a:rPr lang="it-IT" altLang="it-IT" sz="1200">
                <a:solidFill>
                  <a:srgbClr val="898989"/>
                </a:solidFill>
                <a:latin typeface="Arial" panose="020B0604020202020204" pitchFamily="34" charset="0"/>
              </a:rPr>
              <a:pPr>
                <a:spcBef>
                  <a:spcPct val="0"/>
                </a:spcBef>
                <a:buFontTx/>
                <a:buNone/>
              </a:pPr>
              <a:t>26</a:t>
            </a:fld>
            <a:endParaRPr lang="it-IT" altLang="it-IT" sz="1200">
              <a:solidFill>
                <a:srgbClr val="898989"/>
              </a:solidFill>
              <a:latin typeface="Arial" panose="020B0604020202020204" pitchFamily="34" charset="0"/>
            </a:endParaRPr>
          </a:p>
        </p:txBody>
      </p:sp>
      <p:sp>
        <p:nvSpPr>
          <p:cNvPr id="34819" name="Rectangle 4"/>
          <p:cNvSpPr>
            <a:spLocks noChangeArrowheads="1"/>
          </p:cNvSpPr>
          <p:nvPr/>
        </p:nvSpPr>
        <p:spPr bwMode="auto">
          <a:xfrm>
            <a:off x="3429000" y="381000"/>
            <a:ext cx="4953000" cy="2047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la produzione americana aumentò del 64%, </a:t>
            </a:r>
          </a:p>
          <a:p>
            <a:pPr algn="just"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la produttività del 43%, </a:t>
            </a:r>
          </a:p>
          <a:p>
            <a:pPr algn="just"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i profitti del 76%, </a:t>
            </a:r>
          </a:p>
          <a:p>
            <a:pPr algn="just"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i salari solo del 30%. </a:t>
            </a:r>
          </a:p>
        </p:txBody>
      </p:sp>
      <p:sp>
        <p:nvSpPr>
          <p:cNvPr id="34820" name="Text Box 5"/>
          <p:cNvSpPr txBox="1">
            <a:spLocks noChangeArrowheads="1"/>
          </p:cNvSpPr>
          <p:nvPr/>
        </p:nvSpPr>
        <p:spPr bwMode="auto">
          <a:xfrm>
            <a:off x="228600" y="228600"/>
            <a:ext cx="2362200" cy="346075"/>
          </a:xfrm>
          <a:prstGeom prst="rect">
            <a:avLst/>
          </a:prstGeom>
          <a:solidFill>
            <a:schemeClr val="bg1"/>
          </a:solidFill>
          <a:ln w="9525">
            <a:solidFill>
              <a:schemeClr val="hlink"/>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IT" altLang="it-IT" sz="1600" b="1">
                <a:solidFill>
                  <a:srgbClr val="FF3300"/>
                </a:solidFill>
                <a:latin typeface="Arial" panose="020B0604020202020204" pitchFamily="34" charset="0"/>
              </a:rPr>
              <a:t>Vediamo alcuni dati</a:t>
            </a:r>
          </a:p>
        </p:txBody>
      </p:sp>
      <p:sp>
        <p:nvSpPr>
          <p:cNvPr id="34821" name="Rectangle 6"/>
          <p:cNvSpPr>
            <a:spLocks noChangeArrowheads="1"/>
          </p:cNvSpPr>
          <p:nvPr/>
        </p:nvSpPr>
        <p:spPr bwMode="auto">
          <a:xfrm>
            <a:off x="685800" y="914400"/>
            <a:ext cx="1617663" cy="336550"/>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b="1">
                <a:solidFill>
                  <a:schemeClr val="bg1"/>
                </a:solidFill>
                <a:latin typeface="Arial" panose="020B0604020202020204" pitchFamily="34" charset="0"/>
              </a:rPr>
              <a:t>In un decennio</a:t>
            </a:r>
          </a:p>
        </p:txBody>
      </p:sp>
      <p:sp>
        <p:nvSpPr>
          <p:cNvPr id="34822" name="Rectangle 7"/>
          <p:cNvSpPr>
            <a:spLocks noChangeArrowheads="1"/>
          </p:cNvSpPr>
          <p:nvPr/>
        </p:nvSpPr>
        <p:spPr bwMode="auto">
          <a:xfrm>
            <a:off x="1524000" y="2819400"/>
            <a:ext cx="6477000" cy="777875"/>
          </a:xfrm>
          <a:prstGeom prst="rect">
            <a:avLst/>
          </a:prstGeom>
          <a:gradFill rotWithShape="1">
            <a:gsLst>
              <a:gs pos="0">
                <a:srgbClr val="336600"/>
              </a:gs>
              <a:gs pos="100000">
                <a:srgbClr val="1D3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a:solidFill>
                  <a:schemeClr val="bg1"/>
                </a:solidFill>
                <a:latin typeface="Arial" panose="020B0604020202020204" pitchFamily="34" charset="0"/>
              </a:rPr>
              <a:t>Tali dati sono </a:t>
            </a:r>
          </a:p>
          <a:p>
            <a:pPr algn="ctr" eaLnBrk="1" hangingPunct="1">
              <a:lnSpc>
                <a:spcPct val="140000"/>
              </a:lnSpc>
              <a:spcBef>
                <a:spcPct val="0"/>
              </a:spcBef>
              <a:buFontTx/>
              <a:buNone/>
            </a:pPr>
            <a:r>
              <a:rPr lang="it-IT" altLang="it-IT" sz="1600">
                <a:solidFill>
                  <a:schemeClr val="bg1"/>
                </a:solidFill>
                <a:latin typeface="Arial" panose="020B0604020202020204" pitchFamily="34" charset="0"/>
              </a:rPr>
              <a:t>significativi di una</a:t>
            </a: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disomogenea distribuzione dei redditi</a:t>
            </a:r>
            <a:r>
              <a:rPr lang="it-IT" altLang="it-IT" sz="1600">
                <a:latin typeface="Arial" panose="020B0604020202020204" pitchFamily="34" charset="0"/>
              </a:rPr>
              <a:t>. </a:t>
            </a:r>
          </a:p>
        </p:txBody>
      </p:sp>
      <p:cxnSp>
        <p:nvCxnSpPr>
          <p:cNvPr id="34823" name="AutoShape 8"/>
          <p:cNvCxnSpPr>
            <a:cxnSpLocks noChangeShapeType="1"/>
            <a:stCxn id="34821" idx="3"/>
            <a:endCxn id="34819" idx="1"/>
          </p:cNvCxnSpPr>
          <p:nvPr/>
        </p:nvCxnSpPr>
        <p:spPr bwMode="auto">
          <a:xfrm>
            <a:off x="2303463" y="1082675"/>
            <a:ext cx="1125537" cy="322263"/>
          </a:xfrm>
          <a:prstGeom prst="bentConnector3">
            <a:avLst>
              <a:gd name="adj1" fmla="val 49931"/>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sp>
        <p:nvSpPr>
          <p:cNvPr id="34824" name="Rectangle 9"/>
          <p:cNvSpPr>
            <a:spLocks noChangeArrowheads="1"/>
          </p:cNvSpPr>
          <p:nvPr/>
        </p:nvSpPr>
        <p:spPr bwMode="auto">
          <a:xfrm>
            <a:off x="457200" y="3733800"/>
            <a:ext cx="8382000" cy="2492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23900" indent="-723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1890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5970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0050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4130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870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327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78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24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A  questo c’è da aggiungere anche lo squilibrio riguardante i diversi settori della produzione; </a:t>
            </a:r>
            <a:r>
              <a:rPr lang="it-IT" altLang="it-IT" sz="1600" b="1">
                <a:solidFill>
                  <a:srgbClr val="FF3300"/>
                </a:solidFill>
                <a:latin typeface="Arial" panose="020B0604020202020204" pitchFamily="34" charset="0"/>
              </a:rPr>
              <a:t>mentre la produzione globale era in crescita quella agricola era in forte calo</a:t>
            </a:r>
            <a:r>
              <a:rPr lang="it-IT" altLang="it-IT" sz="1600">
                <a:latin typeface="Arial" panose="020B0604020202020204" pitchFamily="34" charset="0"/>
              </a:rPr>
              <a:t>.</a:t>
            </a:r>
          </a:p>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E così, come durante la Grande depressione di fine Ottocento, si dovette fare i conti con la </a:t>
            </a:r>
            <a:r>
              <a:rPr lang="it-IT" altLang="it-IT" sz="1600" b="1">
                <a:solidFill>
                  <a:srgbClr val="FF3300"/>
                </a:solidFill>
                <a:latin typeface="Arial" panose="020B0604020202020204" pitchFamily="34" charset="0"/>
              </a:rPr>
              <a:t>sovrapproduzione</a:t>
            </a:r>
            <a:r>
              <a:rPr lang="it-IT" altLang="it-IT" sz="1600">
                <a:latin typeface="Arial" panose="020B0604020202020204" pitchFamily="34" charset="0"/>
              </a:rPr>
              <a:t>, con la merce invenduta, con la discesa dei prezzi che portarono però, a differenza di quanto avvenne tra il 1873 e il 1896, al crollo della produzione. </a:t>
            </a:r>
          </a:p>
        </p:txBody>
      </p:sp>
      <p:sp>
        <p:nvSpPr>
          <p:cNvPr id="34825" name="Oval 12"/>
          <p:cNvSpPr>
            <a:spLocks noChangeArrowheads="1"/>
          </p:cNvSpPr>
          <p:nvPr/>
        </p:nvSpPr>
        <p:spPr bwMode="auto">
          <a:xfrm>
            <a:off x="76200" y="38100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34826" name="AutoShape 13"/>
          <p:cNvSpPr>
            <a:spLocks noChangeArrowheads="1"/>
          </p:cNvSpPr>
          <p:nvPr/>
        </p:nvSpPr>
        <p:spPr bwMode="auto">
          <a:xfrm>
            <a:off x="381000" y="38100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A35E15-8010-4437-9629-670436B34173}" type="slidenum">
              <a:rPr lang="it-IT" altLang="it-IT" sz="1200">
                <a:solidFill>
                  <a:srgbClr val="898989"/>
                </a:solidFill>
                <a:latin typeface="Arial" panose="020B0604020202020204" pitchFamily="34" charset="0"/>
              </a:rPr>
              <a:pPr>
                <a:spcBef>
                  <a:spcPct val="0"/>
                </a:spcBef>
                <a:buFontTx/>
                <a:buNone/>
              </a:pPr>
              <a:t>27</a:t>
            </a:fld>
            <a:endParaRPr lang="it-IT" altLang="it-IT" sz="1200">
              <a:solidFill>
                <a:srgbClr val="898989"/>
              </a:solidFill>
              <a:latin typeface="Arial" panose="020B0604020202020204" pitchFamily="34" charset="0"/>
            </a:endParaRPr>
          </a:p>
        </p:txBody>
      </p:sp>
      <p:sp>
        <p:nvSpPr>
          <p:cNvPr id="35843" name="Rectangle 4"/>
          <p:cNvSpPr>
            <a:spLocks noChangeArrowheads="1"/>
          </p:cNvSpPr>
          <p:nvPr/>
        </p:nvSpPr>
        <p:spPr bwMode="auto">
          <a:xfrm>
            <a:off x="2057400" y="228600"/>
            <a:ext cx="4953000" cy="825500"/>
          </a:xfrm>
          <a:prstGeom prst="rect">
            <a:avLst/>
          </a:prstGeom>
          <a:gradFill rotWithShape="1">
            <a:gsLst>
              <a:gs pos="0">
                <a:srgbClr val="336600"/>
              </a:gs>
              <a:gs pos="100000">
                <a:srgbClr val="274E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1600" b="1">
                <a:solidFill>
                  <a:srgbClr val="FF3300"/>
                </a:solidFill>
                <a:latin typeface="Arial" panose="020B0604020202020204" pitchFamily="34" charset="0"/>
              </a:rPr>
              <a:t>Proprio questa è la differenza principale tra le due crisi:</a:t>
            </a:r>
          </a:p>
        </p:txBody>
      </p:sp>
      <p:sp>
        <p:nvSpPr>
          <p:cNvPr id="35844" name="Rectangle 5"/>
          <p:cNvSpPr>
            <a:spLocks noChangeArrowheads="1"/>
          </p:cNvSpPr>
          <p:nvPr/>
        </p:nvSpPr>
        <p:spPr bwMode="auto">
          <a:xfrm>
            <a:off x="304800" y="2971800"/>
            <a:ext cx="4419600" cy="458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it-IT" altLang="it-IT" sz="1600">
                <a:latin typeface="Arial" panose="020B0604020202020204" pitchFamily="34" charset="0"/>
              </a:rPr>
              <a:t>Come scrive Hobsbawn, ne ‘</a:t>
            </a:r>
            <a:r>
              <a:rPr lang="it-IT" altLang="it-IT" sz="1600" b="1" i="1">
                <a:solidFill>
                  <a:srgbClr val="FF3300"/>
                </a:solidFill>
                <a:latin typeface="Arial" panose="020B0604020202020204" pitchFamily="34" charset="0"/>
              </a:rPr>
              <a:t>Il secolo breve</a:t>
            </a:r>
            <a:r>
              <a:rPr lang="it-IT" altLang="it-IT" sz="1600">
                <a:latin typeface="Arial" panose="020B0604020202020204" pitchFamily="34" charset="0"/>
              </a:rPr>
              <a:t>’,  </a:t>
            </a:r>
          </a:p>
        </p:txBody>
      </p:sp>
      <p:sp>
        <p:nvSpPr>
          <p:cNvPr id="35845" name="Rectangle 6"/>
          <p:cNvSpPr>
            <a:spLocks noChangeArrowheads="1"/>
          </p:cNvSpPr>
          <p:nvPr/>
        </p:nvSpPr>
        <p:spPr bwMode="auto">
          <a:xfrm>
            <a:off x="762000" y="1600200"/>
            <a:ext cx="3505200" cy="1201738"/>
          </a:xfrm>
          <a:prstGeom prst="rect">
            <a:avLst/>
          </a:prstGeom>
          <a:solidFill>
            <a:schemeClr val="bg1"/>
          </a:solidFill>
          <a:ln w="9525">
            <a:solidFill>
              <a:srgbClr val="3366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1600" b="1">
                <a:solidFill>
                  <a:srgbClr val="FF3300"/>
                </a:solidFill>
                <a:latin typeface="Arial" panose="020B0604020202020204" pitchFamily="34" charset="0"/>
              </a:rPr>
              <a:t>la prima</a:t>
            </a:r>
            <a:r>
              <a:rPr lang="it-IT" altLang="it-IT" sz="1600" b="1">
                <a:latin typeface="Arial" panose="020B0604020202020204" pitchFamily="34" charset="0"/>
              </a:rPr>
              <a:t> </a:t>
            </a:r>
            <a:r>
              <a:rPr lang="it-IT" altLang="it-IT" sz="1600">
                <a:latin typeface="Arial" panose="020B0604020202020204" pitchFamily="34" charset="0"/>
              </a:rPr>
              <a:t>fu essenzialmente una </a:t>
            </a:r>
            <a:r>
              <a:rPr lang="it-IT" altLang="it-IT" sz="1600" b="1">
                <a:solidFill>
                  <a:srgbClr val="FF3300"/>
                </a:solidFill>
                <a:latin typeface="Arial" panose="020B0604020202020204" pitchFamily="34" charset="0"/>
              </a:rPr>
              <a:t>crisi dei prezzi</a:t>
            </a:r>
            <a:r>
              <a:rPr lang="it-IT" altLang="it-IT" sz="1600" b="1">
                <a:latin typeface="Arial" panose="020B0604020202020204" pitchFamily="34" charset="0"/>
              </a:rPr>
              <a:t> </a:t>
            </a:r>
            <a:r>
              <a:rPr lang="it-IT" altLang="it-IT" sz="1600">
                <a:latin typeface="Arial" panose="020B0604020202020204" pitchFamily="34" charset="0"/>
              </a:rPr>
              <a:t>e dei </a:t>
            </a:r>
            <a:r>
              <a:rPr lang="it-IT" altLang="it-IT" sz="1600" b="1">
                <a:solidFill>
                  <a:srgbClr val="FF3300"/>
                </a:solidFill>
                <a:latin typeface="Arial" panose="020B0604020202020204" pitchFamily="34" charset="0"/>
              </a:rPr>
              <a:t>profitti</a:t>
            </a:r>
            <a:r>
              <a:rPr lang="it-IT" altLang="it-IT" sz="1600">
                <a:latin typeface="Arial" panose="020B0604020202020204" pitchFamily="34" charset="0"/>
              </a:rPr>
              <a:t>, non della produzione</a:t>
            </a:r>
          </a:p>
        </p:txBody>
      </p:sp>
      <p:sp>
        <p:nvSpPr>
          <p:cNvPr id="35846" name="Rectangle 7"/>
          <p:cNvSpPr>
            <a:spLocks noChangeArrowheads="1"/>
          </p:cNvSpPr>
          <p:nvPr/>
        </p:nvSpPr>
        <p:spPr bwMode="auto">
          <a:xfrm>
            <a:off x="4724400" y="1600200"/>
            <a:ext cx="4038600" cy="1201738"/>
          </a:xfrm>
          <a:prstGeom prst="rect">
            <a:avLst/>
          </a:prstGeom>
          <a:solidFill>
            <a:schemeClr val="bg1"/>
          </a:solidFill>
          <a:ln w="9525">
            <a:solidFill>
              <a:srgbClr val="3366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1600">
                <a:latin typeface="Arial" panose="020B0604020202020204" pitchFamily="34" charset="0"/>
              </a:rPr>
              <a:t>mentre </a:t>
            </a:r>
            <a:r>
              <a:rPr lang="it-IT" altLang="it-IT" sz="1600" b="1">
                <a:solidFill>
                  <a:srgbClr val="FF3300"/>
                </a:solidFill>
                <a:latin typeface="Arial" panose="020B0604020202020204" pitchFamily="34" charset="0"/>
              </a:rPr>
              <a:t>la seconda</a:t>
            </a:r>
            <a:r>
              <a:rPr lang="it-IT" altLang="it-IT" sz="1600" b="1">
                <a:latin typeface="Arial" panose="020B0604020202020204" pitchFamily="34" charset="0"/>
              </a:rPr>
              <a:t> </a:t>
            </a:r>
            <a:r>
              <a:rPr lang="it-IT" altLang="it-IT" sz="1600">
                <a:latin typeface="Arial" panose="020B0604020202020204" pitchFamily="34" charset="0"/>
              </a:rPr>
              <a:t>ebbe conseguenze devastanti anche sul livello della </a:t>
            </a:r>
            <a:r>
              <a:rPr lang="it-IT" altLang="it-IT" sz="1600" b="1">
                <a:solidFill>
                  <a:srgbClr val="FF3300"/>
                </a:solidFill>
                <a:latin typeface="Arial" panose="020B0604020202020204" pitchFamily="34" charset="0"/>
              </a:rPr>
              <a:t>produzione industriale</a:t>
            </a:r>
            <a:r>
              <a:rPr lang="it-IT" altLang="it-IT" sz="1600">
                <a:latin typeface="Arial" panose="020B0604020202020204" pitchFamily="34" charset="0"/>
              </a:rPr>
              <a:t>. </a:t>
            </a:r>
          </a:p>
        </p:txBody>
      </p:sp>
      <p:sp>
        <p:nvSpPr>
          <p:cNvPr id="35847" name="Rectangle 8"/>
          <p:cNvSpPr>
            <a:spLocks noChangeArrowheads="1"/>
          </p:cNvSpPr>
          <p:nvPr/>
        </p:nvSpPr>
        <p:spPr bwMode="auto">
          <a:xfrm>
            <a:off x="457200" y="4191000"/>
            <a:ext cx="8305800" cy="2292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it-IT" altLang="it-IT" sz="1600">
                <a:latin typeface="Arial" panose="020B0604020202020204" pitchFamily="34" charset="0"/>
              </a:rPr>
              <a:t>“</a:t>
            </a:r>
            <a:r>
              <a:rPr lang="it-IT" altLang="it-IT" sz="1600" i="1">
                <a:latin typeface="Arial" panose="020B0604020202020204" pitchFamily="34" charset="0"/>
              </a:rPr>
              <a:t>In America si verificò ciò che accade spesso nelle economie di libero mercato dove durante le fasi di grande espansione, essendo i salari in ritardo sulla crescita economica, i profitti si accrescono in maniera sproporzionata e si concentrano nelle mani dei ceti più abbienti. Inoltre poiché la domanda non poteva più tenere il passo con la produttività rapidamente crescente del sistema industriale i risultati furono la sovrapproduzione e la speculazione."</a:t>
            </a:r>
          </a:p>
        </p:txBody>
      </p:sp>
      <p:cxnSp>
        <p:nvCxnSpPr>
          <p:cNvPr id="35848" name="AutoShape 9"/>
          <p:cNvCxnSpPr>
            <a:cxnSpLocks noChangeShapeType="1"/>
            <a:stCxn id="35843" idx="2"/>
            <a:endCxn id="35845" idx="0"/>
          </p:cNvCxnSpPr>
          <p:nvPr/>
        </p:nvCxnSpPr>
        <p:spPr bwMode="auto">
          <a:xfrm rot="5400000">
            <a:off x="3251200" y="317500"/>
            <a:ext cx="546100" cy="2019300"/>
          </a:xfrm>
          <a:prstGeom prst="bentConnector3">
            <a:avLst>
              <a:gd name="adj1" fmla="val 50000"/>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35849" name="AutoShape 11"/>
          <p:cNvCxnSpPr>
            <a:cxnSpLocks noChangeShapeType="1"/>
            <a:stCxn id="35843" idx="2"/>
            <a:endCxn id="35846" idx="0"/>
          </p:cNvCxnSpPr>
          <p:nvPr/>
        </p:nvCxnSpPr>
        <p:spPr bwMode="auto">
          <a:xfrm rot="16200000" flipH="1">
            <a:off x="5365750" y="222250"/>
            <a:ext cx="546100" cy="2209800"/>
          </a:xfrm>
          <a:prstGeom prst="bentConnector3">
            <a:avLst>
              <a:gd name="adj1" fmla="val 50000"/>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35850" name="AutoShape 9"/>
          <p:cNvCxnSpPr>
            <a:cxnSpLocks noChangeShapeType="1"/>
            <a:stCxn id="35844" idx="2"/>
            <a:endCxn id="35847" idx="1"/>
          </p:cNvCxnSpPr>
          <p:nvPr/>
        </p:nvCxnSpPr>
        <p:spPr bwMode="auto">
          <a:xfrm rot="5400000">
            <a:off x="532606" y="3355182"/>
            <a:ext cx="1906587" cy="2057400"/>
          </a:xfrm>
          <a:prstGeom prst="bentConnector4">
            <a:avLst>
              <a:gd name="adj1" fmla="val 19898"/>
              <a:gd name="adj2" fmla="val 111111"/>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4777CE1-4616-4D4C-841E-4847D1ED24E4}" type="slidenum">
              <a:rPr lang="it-IT" altLang="it-IT" sz="1200">
                <a:solidFill>
                  <a:srgbClr val="898989"/>
                </a:solidFill>
                <a:latin typeface="Arial" panose="020B0604020202020204" pitchFamily="34" charset="0"/>
              </a:rPr>
              <a:pPr>
                <a:spcBef>
                  <a:spcPct val="0"/>
                </a:spcBef>
                <a:buFontTx/>
                <a:buNone/>
              </a:pPr>
              <a:t>28</a:t>
            </a:fld>
            <a:endParaRPr lang="it-IT" altLang="it-IT" sz="1200">
              <a:solidFill>
                <a:srgbClr val="898989"/>
              </a:solidFill>
              <a:latin typeface="Arial" panose="020B0604020202020204" pitchFamily="34" charset="0"/>
            </a:endParaRPr>
          </a:p>
        </p:txBody>
      </p:sp>
      <p:sp>
        <p:nvSpPr>
          <p:cNvPr id="36867" name="Rectangle 4"/>
          <p:cNvSpPr>
            <a:spLocks noChangeArrowheads="1"/>
          </p:cNvSpPr>
          <p:nvPr/>
        </p:nvSpPr>
        <p:spPr bwMode="auto">
          <a:xfrm>
            <a:off x="228600" y="4949825"/>
            <a:ext cx="8305800" cy="1679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L’ Europa fu costretta a ridurre le importazioni dall’America con pesanti conseguenze per la produzione industriale e agricola. </a:t>
            </a:r>
          </a:p>
          <a:p>
            <a:pPr algn="just" eaLnBrk="1" hangingPunct="1">
              <a:lnSpc>
                <a:spcPct val="130000"/>
              </a:lnSpc>
              <a:spcBef>
                <a:spcPct val="0"/>
              </a:spcBef>
              <a:buClr>
                <a:srgbClr val="FF3300"/>
              </a:buClr>
              <a:buSzPct val="200000"/>
              <a:buFont typeface="Wingdings" panose="05000000000000000000" pitchFamily="2" charset="2"/>
              <a:buChar char="Ø"/>
            </a:pPr>
            <a:r>
              <a:rPr lang="it-IT" altLang="it-IT" sz="1600" b="1">
                <a:solidFill>
                  <a:schemeClr val="hlink"/>
                </a:solidFill>
                <a:latin typeface="Arial" panose="020B0604020202020204" pitchFamily="34" charset="0"/>
              </a:rPr>
              <a:t>La crisi di sovrapproduzione</a:t>
            </a:r>
            <a:r>
              <a:rPr lang="it-IT" altLang="it-IT" sz="1600" b="1">
                <a:solidFill>
                  <a:srgbClr val="FF3300"/>
                </a:solidFill>
                <a:latin typeface="Arial" panose="020B0604020202020204" pitchFamily="34" charset="0"/>
              </a:rPr>
              <a:t>, </a:t>
            </a:r>
            <a:r>
              <a:rPr lang="it-IT" altLang="it-IT" sz="1600">
                <a:latin typeface="Arial" panose="020B0604020202020204" pitchFamily="34" charset="0"/>
              </a:rPr>
              <a:t>già insita nell’economia americana a causa della forte sperequazione nella distribuzione dei redditi</a:t>
            </a:r>
            <a:r>
              <a:rPr lang="it-IT" altLang="it-IT" sz="1600" b="1">
                <a:solidFill>
                  <a:srgbClr val="FF3300"/>
                </a:solidFill>
                <a:latin typeface="Arial" panose="020B0604020202020204" pitchFamily="34" charset="0"/>
              </a:rPr>
              <a:t>, </a:t>
            </a:r>
            <a:r>
              <a:rPr lang="it-IT" altLang="it-IT" sz="1600" b="1">
                <a:solidFill>
                  <a:schemeClr val="hlink"/>
                </a:solidFill>
                <a:latin typeface="Arial" panose="020B0604020202020204" pitchFamily="34" charset="0"/>
              </a:rPr>
              <a:t>si accentuò, con ripercussioni sul mercato borsistico</a:t>
            </a:r>
            <a:r>
              <a:rPr lang="it-IT" altLang="it-IT" sz="1600">
                <a:solidFill>
                  <a:schemeClr val="hlink"/>
                </a:solidFill>
                <a:latin typeface="Arial" panose="020B0604020202020204" pitchFamily="34" charset="0"/>
              </a:rPr>
              <a:t>.</a:t>
            </a:r>
          </a:p>
        </p:txBody>
      </p:sp>
      <p:sp>
        <p:nvSpPr>
          <p:cNvPr id="36868" name="Rectangle 5"/>
          <p:cNvSpPr>
            <a:spLocks noChangeArrowheads="1"/>
          </p:cNvSpPr>
          <p:nvPr/>
        </p:nvSpPr>
        <p:spPr bwMode="auto">
          <a:xfrm>
            <a:off x="1676400" y="71438"/>
            <a:ext cx="5715000" cy="766762"/>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600" b="1">
                <a:solidFill>
                  <a:srgbClr val="FF3300"/>
                </a:solidFill>
                <a:latin typeface="Arial" panose="020B0604020202020204" pitchFamily="34" charset="0"/>
              </a:rPr>
              <a:t>L’andamento della borsa di New York esemplifica questa</a:t>
            </a:r>
            <a:r>
              <a:rPr lang="it-IT" altLang="it-IT" sz="1800" b="1">
                <a:solidFill>
                  <a:srgbClr val="FF3300"/>
                </a:solidFill>
                <a:latin typeface="Arial" panose="020B0604020202020204" pitchFamily="34" charset="0"/>
              </a:rPr>
              <a:t> </a:t>
            </a:r>
            <a:r>
              <a:rPr lang="it-IT" altLang="it-IT" sz="1600" b="1">
                <a:solidFill>
                  <a:srgbClr val="FF3300"/>
                </a:solidFill>
                <a:latin typeface="Arial" panose="020B0604020202020204" pitchFamily="34" charset="0"/>
              </a:rPr>
              <a:t>situazione</a:t>
            </a:r>
            <a:r>
              <a:rPr lang="it-IT" altLang="it-IT" sz="1600">
                <a:latin typeface="Arial" panose="020B0604020202020204" pitchFamily="34" charset="0"/>
              </a:rPr>
              <a:t> </a:t>
            </a:r>
          </a:p>
        </p:txBody>
      </p:sp>
      <p:sp>
        <p:nvSpPr>
          <p:cNvPr id="36869" name="Rectangle 6"/>
          <p:cNvSpPr>
            <a:spLocks noChangeArrowheads="1"/>
          </p:cNvSpPr>
          <p:nvPr/>
        </p:nvSpPr>
        <p:spPr bwMode="auto">
          <a:xfrm>
            <a:off x="228600" y="1139825"/>
            <a:ext cx="8153400" cy="1679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L’indice della borsa aumentò dalla fine di maggio 1921 a settembre 1929 di ben 452 punti. </a:t>
            </a:r>
          </a:p>
          <a:p>
            <a:pPr algn="just" eaLnBrk="1" hangingPunct="1">
              <a:lnSpc>
                <a:spcPct val="13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Gli alti profitti venivano reinvestiti in borsa, acquistando azioni, che poi si provvedeva a rivendere</a:t>
            </a:r>
          </a:p>
          <a:p>
            <a:pPr algn="just" eaLnBrk="1" hangingPunct="1">
              <a:lnSpc>
                <a:spcPct val="13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ciò in un mercato borsistico in espansione permetteva di ottenere ulteriori profitti.</a:t>
            </a:r>
          </a:p>
        </p:txBody>
      </p:sp>
      <p:sp>
        <p:nvSpPr>
          <p:cNvPr id="36870" name="Rectangle 7"/>
          <p:cNvSpPr>
            <a:spLocks noChangeArrowheads="1"/>
          </p:cNvSpPr>
          <p:nvPr/>
        </p:nvSpPr>
        <p:spPr bwMode="auto">
          <a:xfrm>
            <a:off x="228600" y="3119438"/>
            <a:ext cx="8382000" cy="1371600"/>
          </a:xfrm>
          <a:prstGeom prst="rect">
            <a:avLst/>
          </a:prstGeom>
          <a:solidFill>
            <a:schemeClr val="bg1"/>
          </a:solidFill>
          <a:ln w="9525">
            <a:solidFill>
              <a:srgbClr val="3366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600" b="1">
                <a:solidFill>
                  <a:srgbClr val="FF3300"/>
                </a:solidFill>
                <a:latin typeface="Arial" panose="020B0604020202020204" pitchFamily="34" charset="0"/>
              </a:rPr>
              <a:t>La produzione statunitense</a:t>
            </a:r>
            <a:r>
              <a:rPr lang="it-IT" altLang="it-IT" sz="1600">
                <a:latin typeface="Arial" panose="020B0604020202020204" pitchFamily="34" charset="0"/>
              </a:rPr>
              <a:t> era alimentata, in parte, dal mercato interno, ma soprattutto dal mercato europeo.</a:t>
            </a:r>
          </a:p>
          <a:p>
            <a:pPr algn="ctr" eaLnBrk="1" hangingPunct="1">
              <a:lnSpc>
                <a:spcPct val="130000"/>
              </a:lnSpc>
              <a:spcBef>
                <a:spcPct val="0"/>
              </a:spcBef>
              <a:buFontTx/>
              <a:buNone/>
            </a:pP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L’Europa</a:t>
            </a:r>
            <a:r>
              <a:rPr lang="it-IT" altLang="it-IT" sz="1600">
                <a:latin typeface="Arial" panose="020B0604020202020204" pitchFamily="34" charset="0"/>
              </a:rPr>
              <a:t>, fortemente indebitata con gli Stati Uniti, ora si trovava a dover far fronte ai debiti contratti, e a pagare le esportazioni americane. </a:t>
            </a:r>
            <a:endParaRPr lang="it-IT" altLang="it-IT" sz="1600">
              <a:solidFill>
                <a:srgbClr val="FF3300"/>
              </a:solidFill>
              <a:latin typeface="Arial" panose="020B0604020202020204" pitchFamily="34" charset="0"/>
            </a:endParaRPr>
          </a:p>
        </p:txBody>
      </p:sp>
      <p:cxnSp>
        <p:nvCxnSpPr>
          <p:cNvPr id="36871" name="AutoShape 8"/>
          <p:cNvCxnSpPr>
            <a:cxnSpLocks noChangeShapeType="1"/>
            <a:stCxn id="36868" idx="2"/>
            <a:endCxn id="36869" idx="0"/>
          </p:cNvCxnSpPr>
          <p:nvPr/>
        </p:nvCxnSpPr>
        <p:spPr bwMode="auto">
          <a:xfrm rot="5400000">
            <a:off x="4268787" y="874713"/>
            <a:ext cx="301625" cy="228600"/>
          </a:xfrm>
          <a:prstGeom prst="bentConnector3">
            <a:avLst>
              <a:gd name="adj1" fmla="val 49472"/>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FCDBDCF-F53B-4B81-92CC-9E2B621876B4}" type="slidenum">
              <a:rPr lang="it-IT" altLang="it-IT" sz="1200">
                <a:solidFill>
                  <a:srgbClr val="898989"/>
                </a:solidFill>
                <a:latin typeface="Arial" panose="020B0604020202020204" pitchFamily="34" charset="0"/>
              </a:rPr>
              <a:pPr>
                <a:spcBef>
                  <a:spcPct val="0"/>
                </a:spcBef>
                <a:buFontTx/>
                <a:buNone/>
              </a:pPr>
              <a:t>29</a:t>
            </a:fld>
            <a:endParaRPr lang="it-IT" altLang="it-IT" sz="1200">
              <a:solidFill>
                <a:srgbClr val="898989"/>
              </a:solidFill>
              <a:latin typeface="Arial" panose="020B0604020202020204" pitchFamily="34" charset="0"/>
            </a:endParaRPr>
          </a:p>
        </p:txBody>
      </p:sp>
      <p:sp>
        <p:nvSpPr>
          <p:cNvPr id="37891" name="Rectangle 4"/>
          <p:cNvSpPr>
            <a:spLocks noChangeArrowheads="1"/>
          </p:cNvSpPr>
          <p:nvPr/>
        </p:nvSpPr>
        <p:spPr bwMode="auto">
          <a:xfrm>
            <a:off x="228600" y="1600200"/>
            <a:ext cx="8429625" cy="1120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chemeClr val="hlink"/>
              </a:buClr>
              <a:buSzPct val="200000"/>
              <a:buFont typeface="Wingdings" panose="05000000000000000000" pitchFamily="2" charset="2"/>
              <a:buChar char="Ø"/>
            </a:pPr>
            <a:r>
              <a:rPr lang="it-IT" altLang="it-IT" sz="1600">
                <a:latin typeface="Arial" panose="020B0604020202020204" pitchFamily="34" charset="0"/>
              </a:rPr>
              <a:t>Il crollo della borsa portò alla </a:t>
            </a:r>
            <a:r>
              <a:rPr lang="it-IT" altLang="it-IT" sz="1600" b="1">
                <a:solidFill>
                  <a:srgbClr val="FF3300"/>
                </a:solidFill>
                <a:latin typeface="Arial" panose="020B0604020202020204" pitchFamily="34" charset="0"/>
              </a:rPr>
              <a:t>rovina centinaia di migliaia di Americani</a:t>
            </a:r>
            <a:r>
              <a:rPr lang="it-IT" altLang="it-IT" sz="1600">
                <a:latin typeface="Arial" panose="020B0604020202020204" pitchFamily="34" charset="0"/>
              </a:rPr>
              <a:t> e </a:t>
            </a:r>
            <a:r>
              <a:rPr lang="it-IT" altLang="it-IT" sz="1600" b="1">
                <a:solidFill>
                  <a:srgbClr val="FF3300"/>
                </a:solidFill>
                <a:latin typeface="Arial" panose="020B0604020202020204" pitchFamily="34" charset="0"/>
              </a:rPr>
              <a:t>privò di capacità di acquisto e di investimento anche una parte significativa delle classi abbienti</a:t>
            </a:r>
            <a:r>
              <a:rPr lang="it-IT" altLang="it-IT" sz="1600">
                <a:latin typeface="Arial" panose="020B0604020202020204" pitchFamily="34" charset="0"/>
              </a:rPr>
              <a:t>, provocando una ulteriore flessione della domanda.</a:t>
            </a:r>
          </a:p>
        </p:txBody>
      </p:sp>
      <p:sp>
        <p:nvSpPr>
          <p:cNvPr id="37892" name="Oval 5"/>
          <p:cNvSpPr>
            <a:spLocks noChangeArrowheads="1"/>
          </p:cNvSpPr>
          <p:nvPr/>
        </p:nvSpPr>
        <p:spPr bwMode="auto">
          <a:xfrm>
            <a:off x="609600" y="0"/>
            <a:ext cx="7086600" cy="914400"/>
          </a:xfrm>
          <a:prstGeom prst="ellipse">
            <a:avLst/>
          </a:prstGeom>
          <a:solidFill>
            <a:srgbClr val="336600"/>
          </a:solidFill>
          <a:ln w="9525">
            <a:solidFill>
              <a:srgbClr val="FFFF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b="1">
                <a:solidFill>
                  <a:srgbClr val="FF3300"/>
                </a:solidFill>
                <a:latin typeface="Arial" panose="020B0604020202020204" pitchFamily="34" charset="0"/>
              </a:rPr>
              <a:t>La gente iniziò a vendere, i prezzi delle azioni precipitarono.</a:t>
            </a:r>
            <a:r>
              <a:rPr lang="it-IT" altLang="it-IT" sz="1600">
                <a:latin typeface="Arial" panose="020B0604020202020204" pitchFamily="34" charset="0"/>
              </a:rPr>
              <a:t> </a:t>
            </a:r>
          </a:p>
          <a:p>
            <a:pPr algn="ctr" eaLnBrk="1" hangingPunct="1">
              <a:spcBef>
                <a:spcPct val="0"/>
              </a:spcBef>
              <a:buFontTx/>
              <a:buNone/>
            </a:pPr>
            <a:endParaRPr lang="it-IT" altLang="it-IT" sz="1600">
              <a:latin typeface="Arial" panose="020B0604020202020204" pitchFamily="34" charset="0"/>
            </a:endParaRPr>
          </a:p>
        </p:txBody>
      </p:sp>
      <p:sp>
        <p:nvSpPr>
          <p:cNvPr id="37893" name="Rectangle 6"/>
          <p:cNvSpPr>
            <a:spLocks noChangeArrowheads="1"/>
          </p:cNvSpPr>
          <p:nvPr/>
        </p:nvSpPr>
        <p:spPr bwMode="auto">
          <a:xfrm>
            <a:off x="381000" y="5584825"/>
            <a:ext cx="8277225" cy="1120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chemeClr val="hlink"/>
              </a:buClr>
              <a:buSzPct val="200000"/>
              <a:buFont typeface="Wingdings" panose="05000000000000000000" pitchFamily="2" charset="2"/>
              <a:buChar char="Ø"/>
            </a:pPr>
            <a:r>
              <a:rPr lang="it-IT" altLang="it-IT" sz="1600" b="1">
                <a:solidFill>
                  <a:srgbClr val="FF3300"/>
                </a:solidFill>
                <a:latin typeface="Arial" panose="020B0604020202020204" pitchFamily="34" charset="0"/>
              </a:rPr>
              <a:t>Dagli Stati Uniti il malessere del credito si propagò in Europa</a:t>
            </a:r>
            <a:r>
              <a:rPr lang="it-IT" altLang="it-IT" sz="1600">
                <a:latin typeface="Arial" panose="020B0604020202020204" pitchFamily="34" charset="0"/>
              </a:rPr>
              <a:t>, dalla quale vennero ritirati in buona parte i capitali americani, che erano stati fondamentali nel processo di stabilizzazione monetaria di vari stati, tra cui la Germania e l’Austria.</a:t>
            </a:r>
          </a:p>
        </p:txBody>
      </p:sp>
      <p:sp>
        <p:nvSpPr>
          <p:cNvPr id="37894" name="Rectangle 7"/>
          <p:cNvSpPr>
            <a:spLocks noChangeArrowheads="1"/>
          </p:cNvSpPr>
          <p:nvPr/>
        </p:nvSpPr>
        <p:spPr bwMode="auto">
          <a:xfrm>
            <a:off x="228600" y="3486150"/>
            <a:ext cx="8277225" cy="1463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chemeClr val="hlink"/>
              </a:buClr>
              <a:buSzPct val="200000"/>
              <a:buFont typeface="Wingdings" panose="05000000000000000000" pitchFamily="2" charset="2"/>
              <a:buChar char="Ø"/>
            </a:pPr>
            <a:r>
              <a:rPr lang="it-IT" altLang="it-IT" sz="1600">
                <a:latin typeface="Arial" panose="020B0604020202020204" pitchFamily="34" charset="0"/>
              </a:rPr>
              <a:t>Molti operatori che avevano chiesto prestiti alle banche per comprare titoli, a causa del repentino deprezzamento di questi non furono più in grado di restituire le somme. In tal modo, nel giro di pochi anni, </a:t>
            </a:r>
            <a:r>
              <a:rPr lang="it-IT" altLang="it-IT" sz="1600" b="1">
                <a:solidFill>
                  <a:srgbClr val="FF3300"/>
                </a:solidFill>
                <a:latin typeface="Arial" panose="020B0604020202020204" pitchFamily="34" charset="0"/>
              </a:rPr>
              <a:t>più di 9000 banche dichiararono fallimento</a:t>
            </a:r>
            <a:r>
              <a:rPr lang="it-IT" altLang="it-IT" sz="1600">
                <a:latin typeface="Arial" panose="020B0604020202020204" pitchFamily="34" charset="0"/>
              </a:rPr>
              <a:t>.</a:t>
            </a:r>
          </a:p>
        </p:txBody>
      </p:sp>
      <p:cxnSp>
        <p:nvCxnSpPr>
          <p:cNvPr id="37895" name="AutoShape 8"/>
          <p:cNvCxnSpPr>
            <a:cxnSpLocks noChangeShapeType="1"/>
            <a:stCxn id="37894" idx="2"/>
            <a:endCxn id="37893" idx="0"/>
          </p:cNvCxnSpPr>
          <p:nvPr/>
        </p:nvCxnSpPr>
        <p:spPr bwMode="auto">
          <a:xfrm rot="16200000" flipH="1">
            <a:off x="4125913" y="5191125"/>
            <a:ext cx="635000" cy="152400"/>
          </a:xfrm>
          <a:prstGeom prst="bentConnector3">
            <a:avLst>
              <a:gd name="adj1" fmla="val 50000"/>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37896" name="AutoShape 9"/>
          <p:cNvCxnSpPr>
            <a:cxnSpLocks noChangeShapeType="1"/>
            <a:stCxn id="37891" idx="2"/>
            <a:endCxn id="37894" idx="0"/>
          </p:cNvCxnSpPr>
          <p:nvPr/>
        </p:nvCxnSpPr>
        <p:spPr bwMode="auto">
          <a:xfrm rot="5400000">
            <a:off x="4022725" y="3065463"/>
            <a:ext cx="765175" cy="76200"/>
          </a:xfrm>
          <a:prstGeom prst="bentConnector3">
            <a:avLst>
              <a:gd name="adj1" fmla="val 50000"/>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37897" name="AutoShape 10"/>
          <p:cNvCxnSpPr>
            <a:cxnSpLocks noChangeShapeType="1"/>
            <a:stCxn id="37892" idx="4"/>
            <a:endCxn id="37891" idx="0"/>
          </p:cNvCxnSpPr>
          <p:nvPr/>
        </p:nvCxnSpPr>
        <p:spPr bwMode="auto">
          <a:xfrm rot="16200000" flipH="1">
            <a:off x="3955257" y="1112043"/>
            <a:ext cx="685800" cy="290513"/>
          </a:xfrm>
          <a:prstGeom prst="bentConnector3">
            <a:avLst>
              <a:gd name="adj1" fmla="val 50000"/>
            </a:avLst>
          </a:prstGeom>
          <a:noFill/>
          <a:ln w="38100">
            <a:solidFill>
              <a:srgbClr val="FF33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839AE7-CF93-40DE-BB48-50997C137039}" type="slidenum">
              <a:rPr lang="it-IT" altLang="it-IT" sz="1200">
                <a:solidFill>
                  <a:srgbClr val="898989"/>
                </a:solidFill>
                <a:latin typeface="Arial" panose="020B0604020202020204" pitchFamily="34" charset="0"/>
              </a:rPr>
              <a:pPr>
                <a:spcBef>
                  <a:spcPct val="0"/>
                </a:spcBef>
                <a:buFontTx/>
                <a:buNone/>
              </a:pPr>
              <a:t>3</a:t>
            </a:fld>
            <a:endParaRPr lang="it-IT" altLang="it-IT" sz="1200">
              <a:solidFill>
                <a:srgbClr val="898989"/>
              </a:solidFill>
              <a:latin typeface="Arial" panose="020B0604020202020204" pitchFamily="34" charset="0"/>
            </a:endParaRPr>
          </a:p>
        </p:txBody>
      </p:sp>
      <p:sp>
        <p:nvSpPr>
          <p:cNvPr id="5123" name="Rectangle 4"/>
          <p:cNvSpPr>
            <a:spLocks noChangeArrowheads="1"/>
          </p:cNvSpPr>
          <p:nvPr/>
        </p:nvSpPr>
        <p:spPr bwMode="auto">
          <a:xfrm>
            <a:off x="381000" y="304800"/>
            <a:ext cx="8001000" cy="1163638"/>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it-IT" altLang="it-IT" sz="1800">
                <a:solidFill>
                  <a:schemeClr val="bg1"/>
                </a:solidFill>
                <a:latin typeface="Arial" panose="020B0604020202020204" pitchFamily="34" charset="0"/>
              </a:rPr>
              <a:t>Ciò che stupisce del confronto fra storia e attualità è il fatto che si ricorra ad esso dopo che gli eventi sono accaduti, in base a quel criterio di </a:t>
            </a:r>
            <a:r>
              <a:rPr lang="it-IT" altLang="it-IT" sz="1800" i="1">
                <a:solidFill>
                  <a:schemeClr val="bg1"/>
                </a:solidFill>
                <a:latin typeface="Arial" panose="020B0604020202020204" pitchFamily="34" charset="0"/>
              </a:rPr>
              <a:t>wilfull amnesia (amnesia volontaria) </a:t>
            </a:r>
            <a:r>
              <a:rPr lang="it-IT" altLang="it-IT" sz="1800">
                <a:solidFill>
                  <a:schemeClr val="bg1"/>
                </a:solidFill>
                <a:latin typeface="Arial" panose="020B0604020202020204" pitchFamily="34" charset="0"/>
              </a:rPr>
              <a:t>ricordato da Paul Krugman</a:t>
            </a:r>
            <a:r>
              <a:rPr lang="it-IT" altLang="it-IT" sz="1800">
                <a:latin typeface="Arial" panose="020B0604020202020204" pitchFamily="34" charset="0"/>
              </a:rPr>
              <a:t>. </a:t>
            </a:r>
          </a:p>
        </p:txBody>
      </p:sp>
      <p:sp>
        <p:nvSpPr>
          <p:cNvPr id="5124" name="Rectangle 5"/>
          <p:cNvSpPr>
            <a:spLocks noChangeArrowheads="1"/>
          </p:cNvSpPr>
          <p:nvPr/>
        </p:nvSpPr>
        <p:spPr bwMode="auto">
          <a:xfrm>
            <a:off x="2819400" y="1828800"/>
            <a:ext cx="2590800" cy="825500"/>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b="1">
                <a:solidFill>
                  <a:schemeClr val="bg1"/>
                </a:solidFill>
                <a:latin typeface="Arial" panose="020B0604020202020204" pitchFamily="34" charset="0"/>
              </a:rPr>
              <a:t>A questo proposito, il parallelismo è immediato</a:t>
            </a:r>
          </a:p>
        </p:txBody>
      </p:sp>
      <p:sp>
        <p:nvSpPr>
          <p:cNvPr id="5125" name="Rectangle 6"/>
          <p:cNvSpPr>
            <a:spLocks noChangeArrowheads="1"/>
          </p:cNvSpPr>
          <p:nvPr/>
        </p:nvSpPr>
        <p:spPr bwMode="auto">
          <a:xfrm>
            <a:off x="228600" y="3505200"/>
            <a:ext cx="4419600" cy="3025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it-IT" altLang="it-IT" sz="1600">
                <a:latin typeface="Arial" panose="020B0604020202020204" pitchFamily="34" charset="0"/>
              </a:rPr>
              <a:t>Nel </a:t>
            </a:r>
            <a:r>
              <a:rPr lang="it-IT" altLang="it-IT" sz="1600" b="1">
                <a:solidFill>
                  <a:srgbClr val="FF3300"/>
                </a:solidFill>
                <a:latin typeface="Arial" panose="020B0604020202020204" pitchFamily="34" charset="0"/>
              </a:rPr>
              <a:t>marzo del 1929</a:t>
            </a:r>
            <a:r>
              <a:rPr lang="it-IT" altLang="it-IT" sz="1600">
                <a:latin typeface="Arial" panose="020B0604020202020204" pitchFamily="34" charset="0"/>
              </a:rPr>
              <a:t>, sette mesi prima del crollo di </a:t>
            </a:r>
            <a:r>
              <a:rPr lang="it-IT" altLang="it-IT" sz="1600" b="1">
                <a:latin typeface="Arial" panose="020B0604020202020204" pitchFamily="34" charset="0"/>
              </a:rPr>
              <a:t>Wall Street</a:t>
            </a:r>
            <a:r>
              <a:rPr lang="it-IT" altLang="it-IT" sz="1600">
                <a:latin typeface="Arial" panose="020B0604020202020204" pitchFamily="34" charset="0"/>
              </a:rPr>
              <a:t>, il presidente americano </a:t>
            </a:r>
            <a:r>
              <a:rPr lang="it-IT" altLang="it-IT" sz="1600" b="1">
                <a:solidFill>
                  <a:srgbClr val="FF3300"/>
                </a:solidFill>
                <a:latin typeface="Arial" panose="020B0604020202020204" pitchFamily="34" charset="0"/>
              </a:rPr>
              <a:t>Herbert Hoover</a:t>
            </a:r>
            <a:r>
              <a:rPr lang="it-IT" altLang="it-IT" sz="1600" b="1">
                <a:latin typeface="Arial" panose="020B0604020202020204" pitchFamily="34" charset="0"/>
              </a:rPr>
              <a:t> </a:t>
            </a:r>
            <a:r>
              <a:rPr lang="it-IT" altLang="it-IT" sz="1600">
                <a:latin typeface="Arial" panose="020B0604020202020204" pitchFamily="34" charset="0"/>
              </a:rPr>
              <a:t>(1874-1964) proclamava: «</a:t>
            </a:r>
            <a:r>
              <a:rPr lang="it-IT" altLang="it-IT" sz="1600" i="1">
                <a:latin typeface="Arial" panose="020B0604020202020204" pitchFamily="34" charset="0"/>
              </a:rPr>
              <a:t>Io non ho paura per il futuro del nostro paese. Esso splende di speranza. Noi siamo in vista del giorno in cui, se Dio</a:t>
            </a:r>
          </a:p>
          <a:p>
            <a:pPr eaLnBrk="1" hangingPunct="1">
              <a:lnSpc>
                <a:spcPct val="150000"/>
              </a:lnSpc>
              <a:spcBef>
                <a:spcPct val="0"/>
              </a:spcBef>
              <a:buFontTx/>
              <a:buNone/>
            </a:pPr>
            <a:r>
              <a:rPr lang="it-IT" altLang="it-IT" sz="1600" i="1">
                <a:latin typeface="Arial" panose="020B0604020202020204" pitchFamily="34" charset="0"/>
              </a:rPr>
              <a:t>vuole, la povertà sarà bandita da questa nazione</a:t>
            </a:r>
            <a:r>
              <a:rPr lang="it-IT" altLang="it-IT" sz="1600">
                <a:latin typeface="Arial" panose="020B0604020202020204" pitchFamily="34" charset="0"/>
              </a:rPr>
              <a:t>».</a:t>
            </a:r>
          </a:p>
        </p:txBody>
      </p:sp>
      <p:sp>
        <p:nvSpPr>
          <p:cNvPr id="5126" name="Rectangle 7"/>
          <p:cNvSpPr>
            <a:spLocks noChangeArrowheads="1"/>
          </p:cNvSpPr>
          <p:nvPr/>
        </p:nvSpPr>
        <p:spPr bwMode="auto">
          <a:xfrm>
            <a:off x="5334000" y="3581400"/>
            <a:ext cx="3352800" cy="3025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it-IT" altLang="it-IT" sz="1600">
                <a:latin typeface="Arial" panose="020B0604020202020204" pitchFamily="34" charset="0"/>
              </a:rPr>
              <a:t>Lo </a:t>
            </a:r>
            <a:r>
              <a:rPr lang="it-IT" altLang="it-IT" sz="1600" b="1">
                <a:solidFill>
                  <a:srgbClr val="FF3300"/>
                </a:solidFill>
                <a:latin typeface="Arial" panose="020B0604020202020204" pitchFamily="34" charset="0"/>
              </a:rPr>
              <a:t>stesso ottimismo</a:t>
            </a:r>
            <a:r>
              <a:rPr lang="it-IT" altLang="it-IT" sz="1600" b="1">
                <a:latin typeface="Arial" panose="020B0604020202020204" pitchFamily="34" charset="0"/>
              </a:rPr>
              <a:t> </a:t>
            </a:r>
            <a:r>
              <a:rPr lang="it-IT" altLang="it-IT" sz="1600">
                <a:latin typeface="Arial" panose="020B0604020202020204" pitchFamily="34" charset="0"/>
              </a:rPr>
              <a:t>contrassegnava le parole di </a:t>
            </a:r>
            <a:r>
              <a:rPr lang="it-IT" altLang="it-IT" sz="1600" b="1">
                <a:solidFill>
                  <a:srgbClr val="FF3300"/>
                </a:solidFill>
                <a:latin typeface="Arial" panose="020B0604020202020204" pitchFamily="34" charset="0"/>
              </a:rPr>
              <a:t>George W. Bush</a:t>
            </a:r>
            <a:r>
              <a:rPr lang="it-IT" altLang="it-IT" sz="1600" b="1">
                <a:latin typeface="Arial" panose="020B0604020202020204" pitchFamily="34" charset="0"/>
              </a:rPr>
              <a:t> </a:t>
            </a:r>
            <a:r>
              <a:rPr lang="it-IT" altLang="it-IT" sz="1600">
                <a:latin typeface="Arial" panose="020B0604020202020204" pitchFamily="34" charset="0"/>
              </a:rPr>
              <a:t>nel novembre 2007, quando già si cominciava a vociferare di crisi dei subprime: «</a:t>
            </a:r>
            <a:r>
              <a:rPr lang="it-IT" altLang="it-IT" sz="1600" i="1">
                <a:latin typeface="Arial" panose="020B0604020202020204" pitchFamily="34" charset="0"/>
              </a:rPr>
              <a:t>Certo ci sono di fronte a noi dei cambiamenti, ma le gambe della nostra economia sono forti</a:t>
            </a:r>
            <a:r>
              <a:rPr lang="it-IT" altLang="it-IT" sz="1600">
                <a:latin typeface="Arial" panose="020B0604020202020204" pitchFamily="34" charset="0"/>
              </a:rPr>
              <a:t>».</a:t>
            </a:r>
          </a:p>
        </p:txBody>
      </p:sp>
      <p:cxnSp>
        <p:nvCxnSpPr>
          <p:cNvPr id="5127" name="AutoShape 8"/>
          <p:cNvCxnSpPr>
            <a:cxnSpLocks noChangeShapeType="1"/>
            <a:stCxn id="5124" idx="2"/>
            <a:endCxn id="5125" idx="0"/>
          </p:cNvCxnSpPr>
          <p:nvPr/>
        </p:nvCxnSpPr>
        <p:spPr bwMode="auto">
          <a:xfrm rot="5400000">
            <a:off x="2851150" y="2241550"/>
            <a:ext cx="850900" cy="1676400"/>
          </a:xfrm>
          <a:prstGeom prst="bentConnector3">
            <a:avLst>
              <a:gd name="adj1" fmla="val 50000"/>
            </a:avLst>
          </a:prstGeom>
          <a:noFill/>
          <a:ln w="38100">
            <a:solidFill>
              <a:srgbClr val="336699"/>
            </a:solidFill>
            <a:miter lim="800000"/>
            <a:headEnd/>
            <a:tailEnd type="triangle" w="med" len="med"/>
          </a:ln>
          <a:extLst>
            <a:ext uri="{909E8E84-426E-40DD-AFC4-6F175D3DCCD1}">
              <a14:hiddenFill xmlns:a14="http://schemas.microsoft.com/office/drawing/2010/main">
                <a:noFill/>
              </a14:hiddenFill>
            </a:ext>
          </a:extLst>
        </p:spPr>
      </p:cxnSp>
      <p:cxnSp>
        <p:nvCxnSpPr>
          <p:cNvPr id="5128" name="AutoShape 10"/>
          <p:cNvCxnSpPr>
            <a:cxnSpLocks noChangeShapeType="1"/>
            <a:stCxn id="5124" idx="2"/>
            <a:endCxn id="5126" idx="0"/>
          </p:cNvCxnSpPr>
          <p:nvPr/>
        </p:nvCxnSpPr>
        <p:spPr bwMode="auto">
          <a:xfrm rot="16200000" flipH="1">
            <a:off x="5099050" y="1670050"/>
            <a:ext cx="927100" cy="2895600"/>
          </a:xfrm>
          <a:prstGeom prst="bentConnector3">
            <a:avLst>
              <a:gd name="adj1" fmla="val 50000"/>
            </a:avLst>
          </a:prstGeom>
          <a:noFill/>
          <a:ln w="38100">
            <a:solidFill>
              <a:srgbClr val="336699"/>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628775"/>
          </a:xfrm>
          <a:ln w="28575">
            <a:solidFill>
              <a:srgbClr val="FF0000"/>
            </a:solidFill>
            <a:miter lim="800000"/>
            <a:headEnd/>
            <a:tailEnd/>
          </a:ln>
        </p:spPr>
        <p:txBody>
          <a:bodyPr/>
          <a:lstStyle/>
          <a:p>
            <a:pPr eaLnBrk="1" hangingPunct="1"/>
            <a:r>
              <a:rPr lang="it-IT" altLang="it-IT" smtClean="0"/>
              <a:t>Il colosso dai piedi di argilla: </a:t>
            </a:r>
            <a:br>
              <a:rPr lang="it-IT" altLang="it-IT" smtClean="0"/>
            </a:br>
            <a:r>
              <a:rPr lang="it-IT" altLang="it-IT" sz="2800" smtClean="0"/>
              <a:t>la debolezza del sistema finanziario statunitense</a:t>
            </a:r>
          </a:p>
        </p:txBody>
      </p:sp>
      <p:sp>
        <p:nvSpPr>
          <p:cNvPr id="53252" name="AutoShape 4"/>
          <p:cNvSpPr>
            <a:spLocks noChangeArrowheads="1"/>
          </p:cNvSpPr>
          <p:nvPr/>
        </p:nvSpPr>
        <p:spPr bwMode="auto">
          <a:xfrm>
            <a:off x="0" y="1371600"/>
            <a:ext cx="3851275" cy="5486400"/>
          </a:xfrm>
          <a:prstGeom prst="homePlate">
            <a:avLst>
              <a:gd name="adj" fmla="val 10921"/>
            </a:avLst>
          </a:prstGeom>
          <a:solidFill>
            <a:srgbClr val="336600"/>
          </a:solidFill>
          <a:ln w="9525">
            <a:solidFill>
              <a:schemeClr val="tx1"/>
            </a:solidFill>
            <a:miter lim="800000"/>
            <a:headEnd/>
            <a:tailEnd/>
          </a:ln>
        </p:spPr>
        <p:txBody>
          <a:bodyPr anchor="ctr"/>
          <a:lstStyle>
            <a:lvl1pPr marL="358775" indent="-2698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17550" indent="-1793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Char char="•"/>
            </a:pPr>
            <a:r>
              <a:rPr lang="it-IT" altLang="it-IT" sz="2000" b="1">
                <a:solidFill>
                  <a:schemeClr val="bg1"/>
                </a:solidFill>
                <a:latin typeface="Arial" panose="020B0604020202020204" pitchFamily="34" charset="0"/>
              </a:rPr>
              <a:t>Assenza autorità finanziarie capaci di correggere </a:t>
            </a:r>
          </a:p>
          <a:p>
            <a:pPr lvl="1" algn="ctr" eaLnBrk="1" hangingPunct="1">
              <a:lnSpc>
                <a:spcPct val="150000"/>
              </a:lnSpc>
              <a:spcBef>
                <a:spcPct val="0"/>
              </a:spcBef>
              <a:buFontTx/>
              <a:buChar char="•"/>
            </a:pPr>
            <a:r>
              <a:rPr lang="it-IT" altLang="it-IT" sz="2000" b="1">
                <a:solidFill>
                  <a:schemeClr val="bg1"/>
                </a:solidFill>
                <a:latin typeface="Arial" panose="020B0604020202020204" pitchFamily="34" charset="0"/>
              </a:rPr>
              <a:t>distorsioni speculative</a:t>
            </a:r>
          </a:p>
          <a:p>
            <a:pPr lvl="1" algn="ctr" eaLnBrk="1" hangingPunct="1">
              <a:lnSpc>
                <a:spcPct val="150000"/>
              </a:lnSpc>
              <a:spcBef>
                <a:spcPct val="0"/>
              </a:spcBef>
              <a:buFontTx/>
              <a:buChar char="•"/>
            </a:pPr>
            <a:r>
              <a:rPr lang="it-IT" altLang="it-IT" sz="2000" b="1">
                <a:solidFill>
                  <a:schemeClr val="bg1"/>
                </a:solidFill>
                <a:latin typeface="Arial" panose="020B0604020202020204" pitchFamily="34" charset="0"/>
              </a:rPr>
              <a:t>distribuzione </a:t>
            </a:r>
            <a:br>
              <a:rPr lang="it-IT" altLang="it-IT" sz="2000" b="1">
                <a:solidFill>
                  <a:schemeClr val="bg1"/>
                </a:solidFill>
                <a:latin typeface="Arial" panose="020B0604020202020204" pitchFamily="34" charset="0"/>
              </a:rPr>
            </a:br>
            <a:r>
              <a:rPr lang="it-IT" altLang="it-IT" sz="2000" b="1">
                <a:solidFill>
                  <a:schemeClr val="bg1"/>
                </a:solidFill>
                <a:latin typeface="Arial" panose="020B0604020202020204" pitchFamily="34" charset="0"/>
              </a:rPr>
              <a:t>del reddito</a:t>
            </a:r>
          </a:p>
          <a:p>
            <a:pPr eaLnBrk="1" hangingPunct="1">
              <a:lnSpc>
                <a:spcPct val="150000"/>
              </a:lnSpc>
              <a:spcBef>
                <a:spcPct val="0"/>
              </a:spcBef>
              <a:buFontTx/>
              <a:buChar char="•"/>
            </a:pPr>
            <a:r>
              <a:rPr lang="it-IT" altLang="it-IT" sz="2000" b="1">
                <a:solidFill>
                  <a:schemeClr val="bg1"/>
                </a:solidFill>
                <a:latin typeface="Arial" panose="020B0604020202020204" pitchFamily="34" charset="0"/>
              </a:rPr>
              <a:t>“anarchia” degli istituti di credito </a:t>
            </a:r>
          </a:p>
          <a:p>
            <a:pPr lvl="1" algn="ctr" eaLnBrk="1" hangingPunct="1">
              <a:lnSpc>
                <a:spcPct val="150000"/>
              </a:lnSpc>
              <a:spcBef>
                <a:spcPct val="0"/>
              </a:spcBef>
              <a:buFontTx/>
              <a:buChar char="•"/>
            </a:pPr>
            <a:r>
              <a:rPr lang="it-IT" altLang="it-IT" sz="2000" b="1">
                <a:solidFill>
                  <a:schemeClr val="bg1"/>
                </a:solidFill>
                <a:latin typeface="Arial" panose="020B0604020202020204" pitchFamily="34" charset="0"/>
              </a:rPr>
              <a:t>nella concessione </a:t>
            </a:r>
            <a:br>
              <a:rPr lang="it-IT" altLang="it-IT" sz="2000" b="1">
                <a:solidFill>
                  <a:schemeClr val="bg1"/>
                </a:solidFill>
                <a:latin typeface="Arial" panose="020B0604020202020204" pitchFamily="34" charset="0"/>
              </a:rPr>
            </a:br>
            <a:r>
              <a:rPr lang="it-IT" altLang="it-IT" sz="2000" b="1">
                <a:solidFill>
                  <a:schemeClr val="bg1"/>
                </a:solidFill>
                <a:latin typeface="Arial" panose="020B0604020202020204" pitchFamily="34" charset="0"/>
              </a:rPr>
              <a:t>di prestiti </a:t>
            </a:r>
          </a:p>
          <a:p>
            <a:pPr lvl="1" algn="ctr" eaLnBrk="1" hangingPunct="1">
              <a:lnSpc>
                <a:spcPct val="150000"/>
              </a:lnSpc>
              <a:spcBef>
                <a:spcPct val="0"/>
              </a:spcBef>
              <a:buFontTx/>
              <a:buChar char="•"/>
            </a:pPr>
            <a:r>
              <a:rPr lang="it-IT" altLang="it-IT" sz="2000" b="1">
                <a:solidFill>
                  <a:schemeClr val="bg1"/>
                </a:solidFill>
                <a:latin typeface="Arial" panose="020B0604020202020204" pitchFamily="34" charset="0"/>
              </a:rPr>
              <a:t>e negli investimenti</a:t>
            </a:r>
          </a:p>
        </p:txBody>
      </p:sp>
      <p:sp>
        <p:nvSpPr>
          <p:cNvPr id="53253" name="AutoShape 5"/>
          <p:cNvSpPr>
            <a:spLocks noChangeArrowheads="1"/>
          </p:cNvSpPr>
          <p:nvPr/>
        </p:nvSpPr>
        <p:spPr bwMode="auto">
          <a:xfrm flipH="1">
            <a:off x="5364163" y="1371600"/>
            <a:ext cx="3779837" cy="5486400"/>
          </a:xfrm>
          <a:prstGeom prst="homePlate">
            <a:avLst>
              <a:gd name="adj" fmla="val 10838"/>
            </a:avLst>
          </a:prstGeom>
          <a:solidFill>
            <a:srgbClr val="336600"/>
          </a:solidFill>
          <a:ln w="9525">
            <a:solidFill>
              <a:schemeClr val="tx1"/>
            </a:solidFill>
            <a:miter lim="800000"/>
            <a:headEnd/>
            <a:tailEnd/>
          </a:ln>
        </p:spPr>
        <p:txBody>
          <a:bodyPr anchor="ctr"/>
          <a:lstStyle>
            <a:lvl1pPr marL="174625">
              <a:spcBef>
                <a:spcPct val="20000"/>
              </a:spcBef>
              <a:buFont typeface="Arial" panose="020B0604020202020204" pitchFamily="34" charset="0"/>
              <a:buChar char="•"/>
              <a:defRPr sz="3200">
                <a:solidFill>
                  <a:schemeClr val="tx1"/>
                </a:solidFill>
                <a:latin typeface="Calibri" panose="020F0502020204030204" pitchFamily="34" charset="0"/>
              </a:defRPr>
            </a:lvl1pPr>
            <a:lvl2pPr marL="623888" indent="-260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it-IT" altLang="it-IT" sz="2400" b="1">
                <a:solidFill>
                  <a:schemeClr val="bg1"/>
                </a:solidFill>
                <a:latin typeface="Arial" panose="020B0604020202020204" pitchFamily="34" charset="0"/>
              </a:rPr>
              <a:t>Governi repubblicani “iperliberisti”: </a:t>
            </a:r>
          </a:p>
          <a:p>
            <a:pPr lvl="1" algn="ctr" eaLnBrk="1" hangingPunct="1">
              <a:lnSpc>
                <a:spcPct val="150000"/>
              </a:lnSpc>
              <a:spcBef>
                <a:spcPct val="0"/>
              </a:spcBef>
              <a:buFontTx/>
              <a:buChar char="•"/>
            </a:pPr>
            <a:r>
              <a:rPr lang="it-IT" altLang="it-IT" sz="2000" b="1">
                <a:solidFill>
                  <a:schemeClr val="bg1"/>
                </a:solidFill>
                <a:latin typeface="Arial" panose="020B0604020202020204" pitchFamily="34" charset="0"/>
              </a:rPr>
              <a:t>astenersi da ogni intervento in economia</a:t>
            </a:r>
          </a:p>
          <a:p>
            <a:pPr lvl="1" algn="ctr" eaLnBrk="1" hangingPunct="1">
              <a:lnSpc>
                <a:spcPct val="150000"/>
              </a:lnSpc>
              <a:spcBef>
                <a:spcPct val="0"/>
              </a:spcBef>
              <a:buFontTx/>
              <a:buChar char="•"/>
            </a:pPr>
            <a:r>
              <a:rPr lang="it-IT" altLang="it-IT" sz="2000" b="1">
                <a:solidFill>
                  <a:schemeClr val="bg1"/>
                </a:solidFill>
                <a:latin typeface="Arial" panose="020B0604020202020204" pitchFamily="34" charset="0"/>
              </a:rPr>
              <a:t>sostenere ogni tendenza all’espansione</a:t>
            </a:r>
          </a:p>
          <a:p>
            <a:pPr lvl="1" algn="ctr" eaLnBrk="1" hangingPunct="1">
              <a:lnSpc>
                <a:spcPct val="150000"/>
              </a:lnSpc>
              <a:spcBef>
                <a:spcPct val="0"/>
              </a:spcBef>
              <a:buFontTx/>
              <a:buChar char="•"/>
            </a:pPr>
            <a:r>
              <a:rPr lang="it-IT" altLang="it-IT" sz="2000" b="1">
                <a:solidFill>
                  <a:schemeClr val="bg1"/>
                </a:solidFill>
                <a:latin typeface="Arial" panose="020B0604020202020204" pitchFamily="34" charset="0"/>
              </a:rPr>
              <a:t>contrastare ogni controllo e freno</a:t>
            </a:r>
          </a:p>
        </p:txBody>
      </p:sp>
      <p:sp>
        <p:nvSpPr>
          <p:cNvPr id="53254" name="AutoShape 6"/>
          <p:cNvSpPr>
            <a:spLocks noChangeArrowheads="1"/>
          </p:cNvSpPr>
          <p:nvPr/>
        </p:nvSpPr>
        <p:spPr bwMode="auto">
          <a:xfrm>
            <a:off x="3492500" y="1628775"/>
            <a:ext cx="2232025" cy="5229225"/>
          </a:xfrm>
          <a:prstGeom prst="downArrow">
            <a:avLst>
              <a:gd name="adj1" fmla="val 59269"/>
              <a:gd name="adj2" fmla="val 32366"/>
            </a:avLst>
          </a:prstGeom>
          <a:solidFill>
            <a:srgbClr val="FFFF00"/>
          </a:solidFill>
          <a:ln w="76200">
            <a:solidFill>
              <a:srgbClr val="FF0000"/>
            </a:solidFill>
            <a:prstDash val="sysDash"/>
            <a:miter lim="800000"/>
            <a:headEnd/>
            <a:tailEnd/>
          </a:ln>
        </p:spPr>
        <p:txBody>
          <a:bodyPr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b="1">
                <a:solidFill>
                  <a:srgbClr val="FF3300"/>
                </a:solidFill>
                <a:latin typeface="Arial" panose="020B0604020202020204" pitchFamily="34" charset="0"/>
              </a:rPr>
              <a:t>Via libera alla bolla speculativa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3252">
                                            <p:bg/>
                                          </p:spTgt>
                                        </p:tgtEl>
                                        <p:attrNameLst>
                                          <p:attrName>style.visibility</p:attrName>
                                        </p:attrNameLst>
                                      </p:cBhvr>
                                      <p:to>
                                        <p:strVal val="visible"/>
                                      </p:to>
                                    </p:set>
                                    <p:anim calcmode="lin" valueType="num">
                                      <p:cBhvr>
                                        <p:cTn id="7" dur="1000" fill="hold"/>
                                        <p:tgtEl>
                                          <p:spTgt spid="53252">
                                            <p:bg/>
                                          </p:spTgt>
                                        </p:tgtEl>
                                        <p:attrNameLst>
                                          <p:attrName>ppt_x</p:attrName>
                                        </p:attrNameLst>
                                      </p:cBhvr>
                                      <p:tavLst>
                                        <p:tav tm="0">
                                          <p:val>
                                            <p:strVal val="#ppt_x-.2"/>
                                          </p:val>
                                        </p:tav>
                                        <p:tav tm="100000">
                                          <p:val>
                                            <p:strVal val="#ppt_x"/>
                                          </p:val>
                                        </p:tav>
                                      </p:tavLst>
                                    </p:anim>
                                    <p:anim calcmode="lin" valueType="num">
                                      <p:cBhvr>
                                        <p:cTn id="8" dur="1000" fill="hold"/>
                                        <p:tgtEl>
                                          <p:spTgt spid="53252">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3252">
                                            <p:bg/>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3252">
                                            <p:txEl>
                                              <p:pRg st="0" end="0"/>
                                            </p:txEl>
                                          </p:spTgt>
                                        </p:tgtEl>
                                        <p:attrNameLst>
                                          <p:attrName>style.visibility</p:attrName>
                                        </p:attrNameLst>
                                      </p:cBhvr>
                                      <p:to>
                                        <p:strVal val="visible"/>
                                      </p:to>
                                    </p:set>
                                    <p:anim calcmode="lin" valueType="num">
                                      <p:cBhvr>
                                        <p:cTn id="12" dur="1000" fill="hold"/>
                                        <p:tgtEl>
                                          <p:spTgt spid="53252">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5325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325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3252">
                                            <p:txEl>
                                              <p:pRg st="1" end="1"/>
                                            </p:txEl>
                                          </p:spTgt>
                                        </p:tgtEl>
                                        <p:attrNameLst>
                                          <p:attrName>style.visibility</p:attrName>
                                        </p:attrNameLst>
                                      </p:cBhvr>
                                      <p:to>
                                        <p:strVal val="visible"/>
                                      </p:to>
                                    </p:set>
                                    <p:anim calcmode="lin" valueType="num">
                                      <p:cBhvr>
                                        <p:cTn id="19" dur="1000" fill="hold"/>
                                        <p:tgtEl>
                                          <p:spTgt spid="53252">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5325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3252">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3252">
                                            <p:txEl>
                                              <p:pRg st="2" end="2"/>
                                            </p:txEl>
                                          </p:spTgt>
                                        </p:tgtEl>
                                        <p:attrNameLst>
                                          <p:attrName>style.visibility</p:attrName>
                                        </p:attrNameLst>
                                      </p:cBhvr>
                                      <p:to>
                                        <p:strVal val="visible"/>
                                      </p:to>
                                    </p:set>
                                    <p:anim calcmode="lin" valueType="num">
                                      <p:cBhvr>
                                        <p:cTn id="26" dur="1000" fill="hold"/>
                                        <p:tgtEl>
                                          <p:spTgt spid="53252">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5325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3252">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3252">
                                            <p:txEl>
                                              <p:pRg st="3" end="3"/>
                                            </p:txEl>
                                          </p:spTgt>
                                        </p:tgtEl>
                                        <p:attrNameLst>
                                          <p:attrName>style.visibility</p:attrName>
                                        </p:attrNameLst>
                                      </p:cBhvr>
                                      <p:to>
                                        <p:strVal val="visible"/>
                                      </p:to>
                                    </p:set>
                                    <p:anim calcmode="lin" valueType="num">
                                      <p:cBhvr>
                                        <p:cTn id="33" dur="1000" fill="hold"/>
                                        <p:tgtEl>
                                          <p:spTgt spid="53252">
                                            <p:txEl>
                                              <p:pRg st="3" end="3"/>
                                            </p:txEl>
                                          </p:spTgt>
                                        </p:tgtEl>
                                        <p:attrNameLst>
                                          <p:attrName>ppt_x</p:attrName>
                                        </p:attrNameLst>
                                      </p:cBhvr>
                                      <p:tavLst>
                                        <p:tav tm="0">
                                          <p:val>
                                            <p:strVal val="#ppt_x-.2"/>
                                          </p:val>
                                        </p:tav>
                                        <p:tav tm="100000">
                                          <p:val>
                                            <p:strVal val="#ppt_x"/>
                                          </p:val>
                                        </p:tav>
                                      </p:tavLst>
                                    </p:anim>
                                    <p:anim calcmode="lin" valueType="num">
                                      <p:cBhvr>
                                        <p:cTn id="34" dur="1000" fill="hold"/>
                                        <p:tgtEl>
                                          <p:spTgt spid="5325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3252">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53252">
                                            <p:txEl>
                                              <p:pRg st="4" end="4"/>
                                            </p:txEl>
                                          </p:spTgt>
                                        </p:tgtEl>
                                        <p:attrNameLst>
                                          <p:attrName>style.visibility</p:attrName>
                                        </p:attrNameLst>
                                      </p:cBhvr>
                                      <p:to>
                                        <p:strVal val="visible"/>
                                      </p:to>
                                    </p:set>
                                    <p:anim calcmode="lin" valueType="num">
                                      <p:cBhvr>
                                        <p:cTn id="40" dur="1000" fill="hold"/>
                                        <p:tgtEl>
                                          <p:spTgt spid="53252">
                                            <p:txEl>
                                              <p:pRg st="4" end="4"/>
                                            </p:txEl>
                                          </p:spTgt>
                                        </p:tgtEl>
                                        <p:attrNameLst>
                                          <p:attrName>ppt_x</p:attrName>
                                        </p:attrNameLst>
                                      </p:cBhvr>
                                      <p:tavLst>
                                        <p:tav tm="0">
                                          <p:val>
                                            <p:strVal val="#ppt_x-.2"/>
                                          </p:val>
                                        </p:tav>
                                        <p:tav tm="100000">
                                          <p:val>
                                            <p:strVal val="#ppt_x"/>
                                          </p:val>
                                        </p:tav>
                                      </p:tavLst>
                                    </p:anim>
                                    <p:anim calcmode="lin" valueType="num">
                                      <p:cBhvr>
                                        <p:cTn id="41" dur="1000" fill="hold"/>
                                        <p:tgtEl>
                                          <p:spTgt spid="53252">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53252">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53252">
                                            <p:txEl>
                                              <p:pRg st="5" end="5"/>
                                            </p:txEl>
                                          </p:spTgt>
                                        </p:tgtEl>
                                        <p:attrNameLst>
                                          <p:attrName>style.visibility</p:attrName>
                                        </p:attrNameLst>
                                      </p:cBhvr>
                                      <p:to>
                                        <p:strVal val="visible"/>
                                      </p:to>
                                    </p:set>
                                    <p:anim calcmode="lin" valueType="num">
                                      <p:cBhvr>
                                        <p:cTn id="47" dur="1000" fill="hold"/>
                                        <p:tgtEl>
                                          <p:spTgt spid="53252">
                                            <p:txEl>
                                              <p:pRg st="5" end="5"/>
                                            </p:txEl>
                                          </p:spTgt>
                                        </p:tgtEl>
                                        <p:attrNameLst>
                                          <p:attrName>ppt_x</p:attrName>
                                        </p:attrNameLst>
                                      </p:cBhvr>
                                      <p:tavLst>
                                        <p:tav tm="0">
                                          <p:val>
                                            <p:strVal val="#ppt_x-.2"/>
                                          </p:val>
                                        </p:tav>
                                        <p:tav tm="100000">
                                          <p:val>
                                            <p:strVal val="#ppt_x"/>
                                          </p:val>
                                        </p:tav>
                                      </p:tavLst>
                                    </p:anim>
                                    <p:anim calcmode="lin" valueType="num">
                                      <p:cBhvr>
                                        <p:cTn id="48" dur="1000" fill="hold"/>
                                        <p:tgtEl>
                                          <p:spTgt spid="53252">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53252">
                                            <p:txEl>
                                              <p:pRg st="5" end="5"/>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53253">
                                            <p:bg/>
                                          </p:spTgt>
                                        </p:tgtEl>
                                        <p:attrNameLst>
                                          <p:attrName>style.visibility</p:attrName>
                                        </p:attrNameLst>
                                      </p:cBhvr>
                                      <p:to>
                                        <p:strVal val="visible"/>
                                      </p:to>
                                    </p:set>
                                    <p:anim calcmode="lin" valueType="num">
                                      <p:cBhvr>
                                        <p:cTn id="54" dur="1000" fill="hold"/>
                                        <p:tgtEl>
                                          <p:spTgt spid="53253">
                                            <p:bg/>
                                          </p:spTgt>
                                        </p:tgtEl>
                                        <p:attrNameLst>
                                          <p:attrName>ppt_x</p:attrName>
                                        </p:attrNameLst>
                                      </p:cBhvr>
                                      <p:tavLst>
                                        <p:tav tm="0">
                                          <p:val>
                                            <p:strVal val="#ppt_x-.2"/>
                                          </p:val>
                                        </p:tav>
                                        <p:tav tm="100000">
                                          <p:val>
                                            <p:strVal val="#ppt_x"/>
                                          </p:val>
                                        </p:tav>
                                      </p:tavLst>
                                    </p:anim>
                                    <p:anim calcmode="lin" valueType="num">
                                      <p:cBhvr>
                                        <p:cTn id="55" dur="1000" fill="hold"/>
                                        <p:tgtEl>
                                          <p:spTgt spid="53253">
                                            <p:bg/>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53253">
                                            <p:bg/>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53253">
                                            <p:txEl>
                                              <p:pRg st="0" end="0"/>
                                            </p:txEl>
                                          </p:spTgt>
                                        </p:tgtEl>
                                        <p:attrNameLst>
                                          <p:attrName>style.visibility</p:attrName>
                                        </p:attrNameLst>
                                      </p:cBhvr>
                                      <p:to>
                                        <p:strVal val="visible"/>
                                      </p:to>
                                    </p:set>
                                    <p:anim calcmode="lin" valueType="num">
                                      <p:cBhvr>
                                        <p:cTn id="61" dur="1000" fill="hold"/>
                                        <p:tgtEl>
                                          <p:spTgt spid="53253">
                                            <p:txEl>
                                              <p:pRg st="0" end="0"/>
                                            </p:txEl>
                                          </p:spTgt>
                                        </p:tgtEl>
                                        <p:attrNameLst>
                                          <p:attrName>ppt_x</p:attrName>
                                        </p:attrNameLst>
                                      </p:cBhvr>
                                      <p:tavLst>
                                        <p:tav tm="0">
                                          <p:val>
                                            <p:strVal val="#ppt_x-.2"/>
                                          </p:val>
                                        </p:tav>
                                        <p:tav tm="100000">
                                          <p:val>
                                            <p:strVal val="#ppt_x"/>
                                          </p:val>
                                        </p:tav>
                                      </p:tavLst>
                                    </p:anim>
                                    <p:anim calcmode="lin" valueType="num">
                                      <p:cBhvr>
                                        <p:cTn id="62" dur="1000" fill="hold"/>
                                        <p:tgtEl>
                                          <p:spTgt spid="5325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53253">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53253">
                                            <p:txEl>
                                              <p:pRg st="1" end="1"/>
                                            </p:txEl>
                                          </p:spTgt>
                                        </p:tgtEl>
                                        <p:attrNameLst>
                                          <p:attrName>style.visibility</p:attrName>
                                        </p:attrNameLst>
                                      </p:cBhvr>
                                      <p:to>
                                        <p:strVal val="visible"/>
                                      </p:to>
                                    </p:set>
                                    <p:anim calcmode="lin" valueType="num">
                                      <p:cBhvr>
                                        <p:cTn id="68" dur="1000" fill="hold"/>
                                        <p:tgtEl>
                                          <p:spTgt spid="53253">
                                            <p:txEl>
                                              <p:pRg st="1" end="1"/>
                                            </p:txEl>
                                          </p:spTgt>
                                        </p:tgtEl>
                                        <p:attrNameLst>
                                          <p:attrName>ppt_x</p:attrName>
                                        </p:attrNameLst>
                                      </p:cBhvr>
                                      <p:tavLst>
                                        <p:tav tm="0">
                                          <p:val>
                                            <p:strVal val="#ppt_x-.2"/>
                                          </p:val>
                                        </p:tav>
                                        <p:tav tm="100000">
                                          <p:val>
                                            <p:strVal val="#ppt_x"/>
                                          </p:val>
                                        </p:tav>
                                      </p:tavLst>
                                    </p:anim>
                                    <p:anim calcmode="lin" valueType="num">
                                      <p:cBhvr>
                                        <p:cTn id="69" dur="1000" fill="hold"/>
                                        <p:tgtEl>
                                          <p:spTgt spid="5325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70" dur="1000"/>
                                        <p:tgtEl>
                                          <p:spTgt spid="53253">
                                            <p:txEl>
                                              <p:pRg st="1" end="1"/>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9" presetClass="entr" presetSubtype="0" fill="hold" grpId="0" nodeType="clickEffect">
                                  <p:stCondLst>
                                    <p:cond delay="0"/>
                                  </p:stCondLst>
                                  <p:childTnLst>
                                    <p:set>
                                      <p:cBhvr>
                                        <p:cTn id="74" dur="1" fill="hold">
                                          <p:stCondLst>
                                            <p:cond delay="0"/>
                                          </p:stCondLst>
                                        </p:cTn>
                                        <p:tgtEl>
                                          <p:spTgt spid="53253">
                                            <p:txEl>
                                              <p:pRg st="2" end="2"/>
                                            </p:txEl>
                                          </p:spTgt>
                                        </p:tgtEl>
                                        <p:attrNameLst>
                                          <p:attrName>style.visibility</p:attrName>
                                        </p:attrNameLst>
                                      </p:cBhvr>
                                      <p:to>
                                        <p:strVal val="visible"/>
                                      </p:to>
                                    </p:set>
                                    <p:anim calcmode="lin" valueType="num">
                                      <p:cBhvr>
                                        <p:cTn id="75" dur="1000" fill="hold"/>
                                        <p:tgtEl>
                                          <p:spTgt spid="53253">
                                            <p:txEl>
                                              <p:pRg st="2" end="2"/>
                                            </p:txEl>
                                          </p:spTgt>
                                        </p:tgtEl>
                                        <p:attrNameLst>
                                          <p:attrName>ppt_x</p:attrName>
                                        </p:attrNameLst>
                                      </p:cBhvr>
                                      <p:tavLst>
                                        <p:tav tm="0">
                                          <p:val>
                                            <p:strVal val="#ppt_x-.2"/>
                                          </p:val>
                                        </p:tav>
                                        <p:tav tm="100000">
                                          <p:val>
                                            <p:strVal val="#ppt_x"/>
                                          </p:val>
                                        </p:tav>
                                      </p:tavLst>
                                    </p:anim>
                                    <p:anim calcmode="lin" valueType="num">
                                      <p:cBhvr>
                                        <p:cTn id="76" dur="1000" fill="hold"/>
                                        <p:tgtEl>
                                          <p:spTgt spid="5325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77" dur="1000"/>
                                        <p:tgtEl>
                                          <p:spTgt spid="53253">
                                            <p:txEl>
                                              <p:pRg st="2" end="2"/>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9" presetClass="entr" presetSubtype="0" fill="hold" grpId="0" nodeType="clickEffect">
                                  <p:stCondLst>
                                    <p:cond delay="0"/>
                                  </p:stCondLst>
                                  <p:childTnLst>
                                    <p:set>
                                      <p:cBhvr>
                                        <p:cTn id="81" dur="1" fill="hold">
                                          <p:stCondLst>
                                            <p:cond delay="0"/>
                                          </p:stCondLst>
                                        </p:cTn>
                                        <p:tgtEl>
                                          <p:spTgt spid="53253">
                                            <p:txEl>
                                              <p:pRg st="3" end="3"/>
                                            </p:txEl>
                                          </p:spTgt>
                                        </p:tgtEl>
                                        <p:attrNameLst>
                                          <p:attrName>style.visibility</p:attrName>
                                        </p:attrNameLst>
                                      </p:cBhvr>
                                      <p:to>
                                        <p:strVal val="visible"/>
                                      </p:to>
                                    </p:set>
                                    <p:anim calcmode="lin" valueType="num">
                                      <p:cBhvr>
                                        <p:cTn id="82" dur="1000" fill="hold"/>
                                        <p:tgtEl>
                                          <p:spTgt spid="53253">
                                            <p:txEl>
                                              <p:pRg st="3" end="3"/>
                                            </p:txEl>
                                          </p:spTgt>
                                        </p:tgtEl>
                                        <p:attrNameLst>
                                          <p:attrName>ppt_x</p:attrName>
                                        </p:attrNameLst>
                                      </p:cBhvr>
                                      <p:tavLst>
                                        <p:tav tm="0">
                                          <p:val>
                                            <p:strVal val="#ppt_x-.2"/>
                                          </p:val>
                                        </p:tav>
                                        <p:tav tm="100000">
                                          <p:val>
                                            <p:strVal val="#ppt_x"/>
                                          </p:val>
                                        </p:tav>
                                      </p:tavLst>
                                    </p:anim>
                                    <p:anim calcmode="lin" valueType="num">
                                      <p:cBhvr>
                                        <p:cTn id="83" dur="1000" fill="hold"/>
                                        <p:tgtEl>
                                          <p:spTgt spid="5325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84" dur="1000"/>
                                        <p:tgtEl>
                                          <p:spTgt spid="53253">
                                            <p:txEl>
                                              <p:pRg st="3" end="3"/>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53254"/>
                                        </p:tgtEl>
                                        <p:attrNameLst>
                                          <p:attrName>style.visibility</p:attrName>
                                        </p:attrNameLst>
                                      </p:cBhvr>
                                      <p:to>
                                        <p:strVal val="visible"/>
                                      </p:to>
                                    </p:set>
                                    <p:animEffect transition="in" filter="fade">
                                      <p:cBhvr>
                                        <p:cTn id="89" dur="1000"/>
                                        <p:tgtEl>
                                          <p:spTgt spid="53254"/>
                                        </p:tgtEl>
                                      </p:cBhvr>
                                    </p:animEffect>
                                    <p:anim calcmode="lin" valueType="num">
                                      <p:cBhvr>
                                        <p:cTn id="90" dur="1000" fill="hold"/>
                                        <p:tgtEl>
                                          <p:spTgt spid="53254"/>
                                        </p:tgtEl>
                                        <p:attrNameLst>
                                          <p:attrName>ppt_x</p:attrName>
                                        </p:attrNameLst>
                                      </p:cBhvr>
                                      <p:tavLst>
                                        <p:tav tm="0">
                                          <p:val>
                                            <p:strVal val="#ppt_x"/>
                                          </p:val>
                                        </p:tav>
                                        <p:tav tm="100000">
                                          <p:val>
                                            <p:strVal val="#ppt_x"/>
                                          </p:val>
                                        </p:tav>
                                      </p:tavLst>
                                    </p:anim>
                                    <p:anim calcmode="lin" valueType="num">
                                      <p:cBhvr>
                                        <p:cTn id="91"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build="p" bldLvl="2" animBg="1"/>
      <p:bldP spid="53253" grpId="0" build="p" bldLvl="2" animBg="1"/>
      <p:bldP spid="532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0" y="0"/>
            <a:ext cx="9144000" cy="1412875"/>
          </a:xfrm>
        </p:spPr>
        <p:txBody>
          <a:bodyPr/>
          <a:lstStyle/>
          <a:p>
            <a:pPr eaLnBrk="1" hangingPunct="1"/>
            <a:r>
              <a:rPr lang="it-IT" altLang="it-IT" smtClean="0"/>
              <a:t>La bolla speculativa</a:t>
            </a:r>
          </a:p>
        </p:txBody>
      </p:sp>
      <p:sp>
        <p:nvSpPr>
          <p:cNvPr id="20493" name="AutoShape 13"/>
          <p:cNvSpPr>
            <a:spLocks noChangeArrowheads="1"/>
          </p:cNvSpPr>
          <p:nvPr/>
        </p:nvSpPr>
        <p:spPr bwMode="auto">
          <a:xfrm>
            <a:off x="0" y="1412875"/>
            <a:ext cx="4572000" cy="3095625"/>
          </a:xfrm>
          <a:prstGeom prst="homePlate">
            <a:avLst>
              <a:gd name="adj" fmla="val 13949"/>
            </a:avLst>
          </a:prstGeom>
          <a:solidFill>
            <a:schemeClr val="accent1"/>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174625">
              <a:defRPr sz="1600">
                <a:solidFill>
                  <a:schemeClr val="tx1"/>
                </a:solidFill>
                <a:latin typeface="Arial" panose="020B0604020202020204" pitchFamily="34" charset="0"/>
              </a:defRPr>
            </a:lvl1pPr>
            <a:lvl2pPr marL="966788" indent="-342900">
              <a:defRPr sz="1600">
                <a:solidFill>
                  <a:schemeClr val="tx1"/>
                </a:solidFill>
                <a:latin typeface="Arial" panose="020B0604020202020204" pitchFamily="34" charset="0"/>
              </a:defRPr>
            </a:lvl2pPr>
            <a:lvl3pPr marL="1489075" indent="-342900">
              <a:defRPr sz="1600">
                <a:solidFill>
                  <a:schemeClr val="tx1"/>
                </a:solidFill>
                <a:latin typeface="Arial" panose="020B0604020202020204" pitchFamily="34" charset="0"/>
              </a:defRPr>
            </a:lvl3pPr>
            <a:lvl4pPr marL="2011363" indent="-342900">
              <a:defRPr sz="1600">
                <a:solidFill>
                  <a:schemeClr val="tx1"/>
                </a:solidFill>
                <a:latin typeface="Arial" panose="020B0604020202020204" pitchFamily="34" charset="0"/>
              </a:defRPr>
            </a:lvl4pPr>
            <a:lvl5pPr marL="2533650" indent="-342900">
              <a:defRPr sz="1600">
                <a:solidFill>
                  <a:schemeClr val="tx1"/>
                </a:solidFill>
                <a:latin typeface="Arial" panose="020B0604020202020204" pitchFamily="34" charset="0"/>
              </a:defRPr>
            </a:lvl5pPr>
            <a:lvl6pPr marL="2990850" indent="-342900" eaLnBrk="0" fontAlgn="base" hangingPunct="0">
              <a:spcBef>
                <a:spcPct val="0"/>
              </a:spcBef>
              <a:spcAft>
                <a:spcPct val="0"/>
              </a:spcAft>
              <a:defRPr sz="1600">
                <a:solidFill>
                  <a:schemeClr val="tx1"/>
                </a:solidFill>
                <a:latin typeface="Arial" panose="020B0604020202020204" pitchFamily="34" charset="0"/>
              </a:defRPr>
            </a:lvl6pPr>
            <a:lvl7pPr marL="3448050" indent="-342900" eaLnBrk="0" fontAlgn="base" hangingPunct="0">
              <a:spcBef>
                <a:spcPct val="0"/>
              </a:spcBef>
              <a:spcAft>
                <a:spcPct val="0"/>
              </a:spcAft>
              <a:defRPr sz="1600">
                <a:solidFill>
                  <a:schemeClr val="tx1"/>
                </a:solidFill>
                <a:latin typeface="Arial" panose="020B0604020202020204" pitchFamily="34" charset="0"/>
              </a:defRPr>
            </a:lvl7pPr>
            <a:lvl8pPr marL="3905250" indent="-342900" eaLnBrk="0" fontAlgn="base" hangingPunct="0">
              <a:spcBef>
                <a:spcPct val="0"/>
              </a:spcBef>
              <a:spcAft>
                <a:spcPct val="0"/>
              </a:spcAft>
              <a:defRPr sz="1600">
                <a:solidFill>
                  <a:schemeClr val="tx1"/>
                </a:solidFill>
                <a:latin typeface="Arial" panose="020B0604020202020204" pitchFamily="34" charset="0"/>
              </a:defRPr>
            </a:lvl8pPr>
            <a:lvl9pPr marL="4362450" indent="-3429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it-IT" altLang="it-IT" sz="2000"/>
              <a:t>Corsa all’acquisto di azioni investendo:</a:t>
            </a:r>
          </a:p>
          <a:p>
            <a:pPr lvl="1" eaLnBrk="1" hangingPunct="1">
              <a:buFontTx/>
              <a:buChar char="•"/>
            </a:pPr>
            <a:r>
              <a:rPr lang="it-IT" altLang="it-IT" sz="2000"/>
              <a:t>risparmi</a:t>
            </a:r>
          </a:p>
          <a:p>
            <a:pPr lvl="1" eaLnBrk="1" hangingPunct="1">
              <a:buFontTx/>
              <a:buChar char="•"/>
            </a:pPr>
            <a:r>
              <a:rPr lang="it-IT" altLang="it-IT" sz="2000"/>
              <a:t>denaro preso a prestito dalle banche a tassi irrisori</a:t>
            </a:r>
          </a:p>
          <a:p>
            <a:pPr eaLnBrk="1" hangingPunct="1"/>
            <a:r>
              <a:rPr lang="it-IT" altLang="it-IT" sz="2000"/>
              <a:t>Es: operazioni di prestito “a margine” </a:t>
            </a:r>
            <a:r>
              <a:rPr lang="it-IT" altLang="it-IT"/>
              <a:t>(finanziamenti speculativi)</a:t>
            </a:r>
            <a:r>
              <a:rPr lang="it-IT" altLang="it-IT" sz="2000"/>
              <a:t>:</a:t>
            </a:r>
          </a:p>
          <a:p>
            <a:pPr lvl="1" eaLnBrk="1" hangingPunct="1">
              <a:buFontTx/>
              <a:buChar char="•"/>
            </a:pPr>
            <a:r>
              <a:rPr lang="it-IT" altLang="it-IT"/>
              <a:t>1924       2.000.000</a:t>
            </a:r>
          </a:p>
          <a:p>
            <a:pPr lvl="1" eaLnBrk="1" hangingPunct="1">
              <a:buFontTx/>
              <a:buChar char="•"/>
            </a:pPr>
            <a:r>
              <a:rPr lang="it-IT" altLang="it-IT"/>
              <a:t>1928       5.700.00</a:t>
            </a:r>
          </a:p>
        </p:txBody>
      </p:sp>
      <p:pic>
        <p:nvPicPr>
          <p:cNvPr id="20494" name="Picture 14" descr="indice_dawjones_1924-32 copi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0" y="1412875"/>
            <a:ext cx="4572000" cy="3095625"/>
          </a:xfrm>
          <a:noFill/>
          <a:ln>
            <a:solidFill>
              <a:srgbClr val="FFCC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6" name="Picture 16" descr="lastampa_crolloborsa29 c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22788"/>
            <a:ext cx="9144000" cy="2335212"/>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0497" name="Rectangle 17"/>
          <p:cNvSpPr>
            <a:spLocks noChangeArrowheads="1"/>
          </p:cNvSpPr>
          <p:nvPr/>
        </p:nvSpPr>
        <p:spPr bwMode="auto">
          <a:xfrm>
            <a:off x="4572000" y="6524625"/>
            <a:ext cx="4572000" cy="333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200" b="1" i="1">
                <a:latin typeface="Arial" panose="020B0604020202020204" pitchFamily="34" charset="0"/>
                <a:cs typeface="Arial" panose="020B0604020202020204" pitchFamily="34" charset="0"/>
              </a:rPr>
              <a:t>la Stampa</a:t>
            </a:r>
            <a:r>
              <a:rPr lang="it-IT" altLang="it-IT" sz="1200" b="1">
                <a:latin typeface="Arial" panose="020B0604020202020204" pitchFamily="34" charset="0"/>
                <a:cs typeface="Arial" panose="020B0604020202020204" pitchFamily="34" charset="0"/>
              </a:rPr>
              <a:t> 30 ottobre 1929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493">
                                            <p:bg/>
                                          </p:spTgt>
                                        </p:tgtEl>
                                        <p:attrNameLst>
                                          <p:attrName>style.visibility</p:attrName>
                                        </p:attrNameLst>
                                      </p:cBhvr>
                                      <p:to>
                                        <p:strVal val="visible"/>
                                      </p:to>
                                    </p:set>
                                    <p:anim calcmode="lin" valueType="num">
                                      <p:cBhvr>
                                        <p:cTn id="7" dur="1000" fill="hold"/>
                                        <p:tgtEl>
                                          <p:spTgt spid="20493">
                                            <p:bg/>
                                          </p:spTgt>
                                        </p:tgtEl>
                                        <p:attrNameLst>
                                          <p:attrName>ppt_x</p:attrName>
                                        </p:attrNameLst>
                                      </p:cBhvr>
                                      <p:tavLst>
                                        <p:tav tm="0">
                                          <p:val>
                                            <p:strVal val="#ppt_x-.2"/>
                                          </p:val>
                                        </p:tav>
                                        <p:tav tm="100000">
                                          <p:val>
                                            <p:strVal val="#ppt_x"/>
                                          </p:val>
                                        </p:tav>
                                      </p:tavLst>
                                    </p:anim>
                                    <p:anim calcmode="lin" valueType="num">
                                      <p:cBhvr>
                                        <p:cTn id="8" dur="1000" fill="hold"/>
                                        <p:tgtEl>
                                          <p:spTgt spid="20493">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93">
                                            <p:bg/>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493">
                                            <p:txEl>
                                              <p:pRg st="0" end="0"/>
                                            </p:txEl>
                                          </p:spTgt>
                                        </p:tgtEl>
                                        <p:attrNameLst>
                                          <p:attrName>style.visibility</p:attrName>
                                        </p:attrNameLst>
                                      </p:cBhvr>
                                      <p:to>
                                        <p:strVal val="visible"/>
                                      </p:to>
                                    </p:set>
                                    <p:anim calcmode="lin" valueType="num">
                                      <p:cBhvr>
                                        <p:cTn id="12" dur="1000" fill="hold"/>
                                        <p:tgtEl>
                                          <p:spTgt spid="2049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049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49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0493">
                                            <p:txEl>
                                              <p:pRg st="1" end="1"/>
                                            </p:txEl>
                                          </p:spTgt>
                                        </p:tgtEl>
                                        <p:attrNameLst>
                                          <p:attrName>style.visibility</p:attrName>
                                        </p:attrNameLst>
                                      </p:cBhvr>
                                      <p:to>
                                        <p:strVal val="visible"/>
                                      </p:to>
                                    </p:set>
                                    <p:anim calcmode="lin" valueType="num">
                                      <p:cBhvr>
                                        <p:cTn id="19" dur="1000" fill="hold"/>
                                        <p:tgtEl>
                                          <p:spTgt spid="20493">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2049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49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0493">
                                            <p:txEl>
                                              <p:pRg st="2" end="2"/>
                                            </p:txEl>
                                          </p:spTgt>
                                        </p:tgtEl>
                                        <p:attrNameLst>
                                          <p:attrName>style.visibility</p:attrName>
                                        </p:attrNameLst>
                                      </p:cBhvr>
                                      <p:to>
                                        <p:strVal val="visible"/>
                                      </p:to>
                                    </p:set>
                                    <p:anim calcmode="lin" valueType="num">
                                      <p:cBhvr>
                                        <p:cTn id="26" dur="1000" fill="hold"/>
                                        <p:tgtEl>
                                          <p:spTgt spid="20493">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2049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049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20493">
                                            <p:txEl>
                                              <p:pRg st="3" end="3"/>
                                            </p:txEl>
                                          </p:spTgt>
                                        </p:tgtEl>
                                        <p:attrNameLst>
                                          <p:attrName>style.visibility</p:attrName>
                                        </p:attrNameLst>
                                      </p:cBhvr>
                                      <p:to>
                                        <p:strVal val="visible"/>
                                      </p:to>
                                    </p:set>
                                    <p:anim calcmode="lin" valueType="num">
                                      <p:cBhvr>
                                        <p:cTn id="33" dur="1000" fill="hold"/>
                                        <p:tgtEl>
                                          <p:spTgt spid="20493">
                                            <p:txEl>
                                              <p:pRg st="3" end="3"/>
                                            </p:txEl>
                                          </p:spTgt>
                                        </p:tgtEl>
                                        <p:attrNameLst>
                                          <p:attrName>ppt_x</p:attrName>
                                        </p:attrNameLst>
                                      </p:cBhvr>
                                      <p:tavLst>
                                        <p:tav tm="0">
                                          <p:val>
                                            <p:strVal val="#ppt_x-.2"/>
                                          </p:val>
                                        </p:tav>
                                        <p:tav tm="100000">
                                          <p:val>
                                            <p:strVal val="#ppt_x"/>
                                          </p:val>
                                        </p:tav>
                                      </p:tavLst>
                                    </p:anim>
                                    <p:anim calcmode="lin" valueType="num">
                                      <p:cBhvr>
                                        <p:cTn id="34" dur="1000" fill="hold"/>
                                        <p:tgtEl>
                                          <p:spTgt spid="2049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0493">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20493">
                                            <p:txEl>
                                              <p:pRg st="4" end="4"/>
                                            </p:txEl>
                                          </p:spTgt>
                                        </p:tgtEl>
                                        <p:attrNameLst>
                                          <p:attrName>style.visibility</p:attrName>
                                        </p:attrNameLst>
                                      </p:cBhvr>
                                      <p:to>
                                        <p:strVal val="visible"/>
                                      </p:to>
                                    </p:set>
                                    <p:anim calcmode="lin" valueType="num">
                                      <p:cBhvr>
                                        <p:cTn id="40" dur="1000" fill="hold"/>
                                        <p:tgtEl>
                                          <p:spTgt spid="20493">
                                            <p:txEl>
                                              <p:pRg st="4" end="4"/>
                                            </p:txEl>
                                          </p:spTgt>
                                        </p:tgtEl>
                                        <p:attrNameLst>
                                          <p:attrName>ppt_x</p:attrName>
                                        </p:attrNameLst>
                                      </p:cBhvr>
                                      <p:tavLst>
                                        <p:tav tm="0">
                                          <p:val>
                                            <p:strVal val="#ppt_x-.2"/>
                                          </p:val>
                                        </p:tav>
                                        <p:tav tm="100000">
                                          <p:val>
                                            <p:strVal val="#ppt_x"/>
                                          </p:val>
                                        </p:tav>
                                      </p:tavLst>
                                    </p:anim>
                                    <p:anim calcmode="lin" valueType="num">
                                      <p:cBhvr>
                                        <p:cTn id="41" dur="1000" fill="hold"/>
                                        <p:tgtEl>
                                          <p:spTgt spid="2049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0493">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20493">
                                            <p:txEl>
                                              <p:pRg st="5" end="5"/>
                                            </p:txEl>
                                          </p:spTgt>
                                        </p:tgtEl>
                                        <p:attrNameLst>
                                          <p:attrName>style.visibility</p:attrName>
                                        </p:attrNameLst>
                                      </p:cBhvr>
                                      <p:to>
                                        <p:strVal val="visible"/>
                                      </p:to>
                                    </p:set>
                                    <p:anim calcmode="lin" valueType="num">
                                      <p:cBhvr>
                                        <p:cTn id="47" dur="1000" fill="hold"/>
                                        <p:tgtEl>
                                          <p:spTgt spid="20493">
                                            <p:txEl>
                                              <p:pRg st="5" end="5"/>
                                            </p:txEl>
                                          </p:spTgt>
                                        </p:tgtEl>
                                        <p:attrNameLst>
                                          <p:attrName>ppt_x</p:attrName>
                                        </p:attrNameLst>
                                      </p:cBhvr>
                                      <p:tavLst>
                                        <p:tav tm="0">
                                          <p:val>
                                            <p:strVal val="#ppt_x-.2"/>
                                          </p:val>
                                        </p:tav>
                                        <p:tav tm="100000">
                                          <p:val>
                                            <p:strVal val="#ppt_x"/>
                                          </p:val>
                                        </p:tav>
                                      </p:tavLst>
                                    </p:anim>
                                    <p:anim calcmode="lin" valueType="num">
                                      <p:cBhvr>
                                        <p:cTn id="48" dur="1000" fill="hold"/>
                                        <p:tgtEl>
                                          <p:spTgt spid="2049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0493">
                                            <p:txEl>
                                              <p:pRg st="5" end="5"/>
                                            </p:txEl>
                                          </p:spTgt>
                                        </p:tgtEl>
                                      </p:cBhvr>
                                    </p:animEffect>
                                  </p:childTnLst>
                                </p:cTn>
                              </p:par>
                            </p:childTnLst>
                          </p:cTn>
                        </p:par>
                        <p:par>
                          <p:cTn id="50" fill="hold" nodeType="afterGroup">
                            <p:stCondLst>
                              <p:cond delay="1000"/>
                            </p:stCondLst>
                            <p:childTnLst>
                              <p:par>
                                <p:cTn id="51" presetID="23" presetClass="entr" presetSubtype="16" fill="hold" nodeType="afterEffect">
                                  <p:stCondLst>
                                    <p:cond delay="0"/>
                                  </p:stCondLst>
                                  <p:childTnLst>
                                    <p:set>
                                      <p:cBhvr>
                                        <p:cTn id="52" dur="1" fill="hold">
                                          <p:stCondLst>
                                            <p:cond delay="0"/>
                                          </p:stCondLst>
                                        </p:cTn>
                                        <p:tgtEl>
                                          <p:spTgt spid="20494"/>
                                        </p:tgtEl>
                                        <p:attrNameLst>
                                          <p:attrName>style.visibility</p:attrName>
                                        </p:attrNameLst>
                                      </p:cBhvr>
                                      <p:to>
                                        <p:strVal val="visible"/>
                                      </p:to>
                                    </p:set>
                                    <p:anim calcmode="lin" valueType="num">
                                      <p:cBhvr>
                                        <p:cTn id="53" dur="500" fill="hold"/>
                                        <p:tgtEl>
                                          <p:spTgt spid="20494"/>
                                        </p:tgtEl>
                                        <p:attrNameLst>
                                          <p:attrName>ppt_w</p:attrName>
                                        </p:attrNameLst>
                                      </p:cBhvr>
                                      <p:tavLst>
                                        <p:tav tm="0">
                                          <p:val>
                                            <p:fltVal val="0"/>
                                          </p:val>
                                        </p:tav>
                                        <p:tav tm="100000">
                                          <p:val>
                                            <p:strVal val="#ppt_w"/>
                                          </p:val>
                                        </p:tav>
                                      </p:tavLst>
                                    </p:anim>
                                    <p:anim calcmode="lin" valueType="num">
                                      <p:cBhvr>
                                        <p:cTn id="54" dur="500" fill="hold"/>
                                        <p:tgtEl>
                                          <p:spTgt spid="20494"/>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20496"/>
                                        </p:tgtEl>
                                        <p:attrNameLst>
                                          <p:attrName>style.visibility</p:attrName>
                                        </p:attrNameLst>
                                      </p:cBhvr>
                                      <p:to>
                                        <p:strVal val="visible"/>
                                      </p:to>
                                    </p:set>
                                    <p:anim calcmode="lin" valueType="num">
                                      <p:cBhvr>
                                        <p:cTn id="59" dur="500" fill="hold"/>
                                        <p:tgtEl>
                                          <p:spTgt spid="20496"/>
                                        </p:tgtEl>
                                        <p:attrNameLst>
                                          <p:attrName>ppt_w</p:attrName>
                                        </p:attrNameLst>
                                      </p:cBhvr>
                                      <p:tavLst>
                                        <p:tav tm="0">
                                          <p:val>
                                            <p:fltVal val="0"/>
                                          </p:val>
                                        </p:tav>
                                        <p:tav tm="100000">
                                          <p:val>
                                            <p:strVal val="#ppt_w"/>
                                          </p:val>
                                        </p:tav>
                                      </p:tavLst>
                                    </p:anim>
                                    <p:anim calcmode="lin" valueType="num">
                                      <p:cBhvr>
                                        <p:cTn id="60" dur="500" fill="hold"/>
                                        <p:tgtEl>
                                          <p:spTgt spid="2049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500"/>
                            </p:stCondLst>
                            <p:childTnLst>
                              <p:par>
                                <p:cTn id="62" presetID="27" presetClass="entr" presetSubtype="0" fill="hold" grpId="0" nodeType="afterEffect">
                                  <p:stCondLst>
                                    <p:cond delay="0"/>
                                  </p:stCondLst>
                                  <p:iterate type="lt">
                                    <p:tmPct val="50000"/>
                                  </p:iterate>
                                  <p:childTnLst>
                                    <p:set>
                                      <p:cBhvr>
                                        <p:cTn id="63" dur="1" fill="hold">
                                          <p:stCondLst>
                                            <p:cond delay="0"/>
                                          </p:stCondLst>
                                        </p:cTn>
                                        <p:tgtEl>
                                          <p:spTgt spid="20497"/>
                                        </p:tgtEl>
                                        <p:attrNameLst>
                                          <p:attrName>style.visibility</p:attrName>
                                        </p:attrNameLst>
                                      </p:cBhvr>
                                      <p:to>
                                        <p:strVal val="visible"/>
                                      </p:to>
                                    </p:set>
                                    <p:anim calcmode="discrete" valueType="clr">
                                      <p:cBhvr override="childStyle">
                                        <p:cTn id="64" dur="80"/>
                                        <p:tgtEl>
                                          <p:spTgt spid="20497"/>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20497"/>
                                        </p:tgtEl>
                                        <p:attrNameLst>
                                          <p:attrName>fillcolor</p:attrName>
                                        </p:attrNameLst>
                                      </p:cBhvr>
                                      <p:tavLst>
                                        <p:tav tm="0">
                                          <p:val>
                                            <p:clrVal>
                                              <a:schemeClr val="accent2"/>
                                            </p:clrVal>
                                          </p:val>
                                        </p:tav>
                                        <p:tav tm="50000">
                                          <p:val>
                                            <p:clrVal>
                                              <a:schemeClr val="hlink"/>
                                            </p:clrVal>
                                          </p:val>
                                        </p:tav>
                                      </p:tavLst>
                                    </p:anim>
                                    <p:set>
                                      <p:cBhvr>
                                        <p:cTn id="66" dur="80"/>
                                        <p:tgtEl>
                                          <p:spTgt spid="204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build="p" bldLvl="2" animBg="1"/>
      <p:bldP spid="2049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0" y="0"/>
            <a:ext cx="3276600" cy="1417638"/>
          </a:xfrm>
        </p:spPr>
        <p:txBody>
          <a:bodyPr/>
          <a:lstStyle/>
          <a:p>
            <a:pPr eaLnBrk="1" hangingPunct="1"/>
            <a:r>
              <a:rPr lang="it-IT" altLang="it-IT" sz="2800" smtClean="0"/>
              <a:t>Le conseguenze economiche </a:t>
            </a:r>
            <a:br>
              <a:rPr lang="it-IT" altLang="it-IT" sz="2800" smtClean="0"/>
            </a:br>
            <a:r>
              <a:rPr lang="it-IT" altLang="it-IT" sz="2800" smtClean="0"/>
              <a:t>e sociali</a:t>
            </a:r>
          </a:p>
        </p:txBody>
      </p:sp>
      <p:pic>
        <p:nvPicPr>
          <p:cNvPr id="43011" name="Picture 10" descr="crisi29_grafico"/>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03575" y="0"/>
            <a:ext cx="5940425" cy="3986213"/>
          </a:xfrm>
          <a:noFill/>
          <a:ln>
            <a:solidFill>
              <a:srgbClr val="FFCC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9" name="Picture 13" descr="indice_borsa_1925-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10025"/>
            <a:ext cx="3851275" cy="28479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9470" name="Picture 14" descr="fallimenti_banche_1929_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2875"/>
            <a:ext cx="3132138" cy="25558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9471" name="Picture 15" descr="produzione_salari_prezzi1929_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4005263"/>
            <a:ext cx="2371725" cy="2852737"/>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9472" name="Picture 16" descr="disoccupati_1929_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4005263"/>
            <a:ext cx="2771775" cy="2852737"/>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9474" name="Rectangle 18"/>
          <p:cNvSpPr>
            <a:spLocks noChangeArrowheads="1"/>
          </p:cNvSpPr>
          <p:nvPr/>
        </p:nvSpPr>
        <p:spPr bwMode="auto">
          <a:xfrm>
            <a:off x="5364163" y="0"/>
            <a:ext cx="2160587" cy="1700213"/>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19475" name="Rectangle 19"/>
          <p:cNvSpPr>
            <a:spLocks noChangeArrowheads="1"/>
          </p:cNvSpPr>
          <p:nvPr/>
        </p:nvSpPr>
        <p:spPr bwMode="auto">
          <a:xfrm>
            <a:off x="7451725" y="836613"/>
            <a:ext cx="1692275" cy="1296987"/>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19476" name="Rectangle 20"/>
          <p:cNvSpPr>
            <a:spLocks noChangeArrowheads="1"/>
          </p:cNvSpPr>
          <p:nvPr/>
        </p:nvSpPr>
        <p:spPr bwMode="auto">
          <a:xfrm>
            <a:off x="7451725" y="2349500"/>
            <a:ext cx="1692275" cy="1296988"/>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19477" name="Rectangle 21"/>
          <p:cNvSpPr>
            <a:spLocks noChangeArrowheads="1"/>
          </p:cNvSpPr>
          <p:nvPr/>
        </p:nvSpPr>
        <p:spPr bwMode="auto">
          <a:xfrm>
            <a:off x="5508625" y="2636838"/>
            <a:ext cx="1692275" cy="1296987"/>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474"/>
                                        </p:tgtEl>
                                        <p:attrNameLst>
                                          <p:attrName>style.visibility</p:attrName>
                                        </p:attrNameLst>
                                      </p:cBhvr>
                                      <p:to>
                                        <p:strVal val="visible"/>
                                      </p:to>
                                    </p:set>
                                    <p:anim calcmode="lin" valueType="num">
                                      <p:cBhvr>
                                        <p:cTn id="7" dur="1000" fill="hold"/>
                                        <p:tgtEl>
                                          <p:spTgt spid="19474"/>
                                        </p:tgtEl>
                                        <p:attrNameLst>
                                          <p:attrName>ppt_w</p:attrName>
                                        </p:attrNameLst>
                                      </p:cBhvr>
                                      <p:tavLst>
                                        <p:tav tm="0">
                                          <p:val>
                                            <p:strVal val="#ppt_w*0.70"/>
                                          </p:val>
                                        </p:tav>
                                        <p:tav tm="100000">
                                          <p:val>
                                            <p:strVal val="#ppt_w"/>
                                          </p:val>
                                        </p:tav>
                                      </p:tavLst>
                                    </p:anim>
                                    <p:anim calcmode="lin" valueType="num">
                                      <p:cBhvr>
                                        <p:cTn id="8" dur="1000" fill="hold"/>
                                        <p:tgtEl>
                                          <p:spTgt spid="19474"/>
                                        </p:tgtEl>
                                        <p:attrNameLst>
                                          <p:attrName>ppt_h</p:attrName>
                                        </p:attrNameLst>
                                      </p:cBhvr>
                                      <p:tavLst>
                                        <p:tav tm="0">
                                          <p:val>
                                            <p:strVal val="#ppt_h"/>
                                          </p:val>
                                        </p:tav>
                                        <p:tav tm="100000">
                                          <p:val>
                                            <p:strVal val="#ppt_h"/>
                                          </p:val>
                                        </p:tav>
                                      </p:tavLst>
                                    </p:anim>
                                    <p:animEffect transition="in" filter="fade">
                                      <p:cBhvr>
                                        <p:cTn id="9" dur="1000"/>
                                        <p:tgtEl>
                                          <p:spTgt spid="19474"/>
                                        </p:tgtEl>
                                      </p:cBhvr>
                                    </p:animEffect>
                                  </p:childTnLst>
                                </p:cTn>
                              </p:par>
                            </p:childTnLst>
                          </p:cTn>
                        </p:par>
                        <p:par>
                          <p:cTn id="10" fill="hold" nodeType="afterGroup">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9469"/>
                                        </p:tgtEl>
                                        <p:attrNameLst>
                                          <p:attrName>style.visibility</p:attrName>
                                        </p:attrNameLst>
                                      </p:cBhvr>
                                      <p:to>
                                        <p:strVal val="visible"/>
                                      </p:to>
                                    </p:set>
                                    <p:anim calcmode="lin" valueType="num">
                                      <p:cBhvr>
                                        <p:cTn id="13" dur="500" fill="hold"/>
                                        <p:tgtEl>
                                          <p:spTgt spid="19469"/>
                                        </p:tgtEl>
                                        <p:attrNameLst>
                                          <p:attrName>ppt_w</p:attrName>
                                        </p:attrNameLst>
                                      </p:cBhvr>
                                      <p:tavLst>
                                        <p:tav tm="0">
                                          <p:val>
                                            <p:fltVal val="0"/>
                                          </p:val>
                                        </p:tav>
                                        <p:tav tm="100000">
                                          <p:val>
                                            <p:strVal val="#ppt_w"/>
                                          </p:val>
                                        </p:tav>
                                      </p:tavLst>
                                    </p:anim>
                                    <p:anim calcmode="lin" valueType="num">
                                      <p:cBhvr>
                                        <p:cTn id="14" dur="500" fill="hold"/>
                                        <p:tgtEl>
                                          <p:spTgt spid="1946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9475"/>
                                        </p:tgtEl>
                                        <p:attrNameLst>
                                          <p:attrName>style.visibility</p:attrName>
                                        </p:attrNameLst>
                                      </p:cBhvr>
                                      <p:to>
                                        <p:strVal val="visible"/>
                                      </p:to>
                                    </p:set>
                                    <p:anim calcmode="lin" valueType="num">
                                      <p:cBhvr>
                                        <p:cTn id="19" dur="1000" fill="hold"/>
                                        <p:tgtEl>
                                          <p:spTgt spid="19475"/>
                                        </p:tgtEl>
                                        <p:attrNameLst>
                                          <p:attrName>ppt_w</p:attrName>
                                        </p:attrNameLst>
                                      </p:cBhvr>
                                      <p:tavLst>
                                        <p:tav tm="0">
                                          <p:val>
                                            <p:strVal val="#ppt_w*0.70"/>
                                          </p:val>
                                        </p:tav>
                                        <p:tav tm="100000">
                                          <p:val>
                                            <p:strVal val="#ppt_w"/>
                                          </p:val>
                                        </p:tav>
                                      </p:tavLst>
                                    </p:anim>
                                    <p:anim calcmode="lin" valueType="num">
                                      <p:cBhvr>
                                        <p:cTn id="20" dur="1000" fill="hold"/>
                                        <p:tgtEl>
                                          <p:spTgt spid="19475"/>
                                        </p:tgtEl>
                                        <p:attrNameLst>
                                          <p:attrName>ppt_h</p:attrName>
                                        </p:attrNameLst>
                                      </p:cBhvr>
                                      <p:tavLst>
                                        <p:tav tm="0">
                                          <p:val>
                                            <p:strVal val="#ppt_h"/>
                                          </p:val>
                                        </p:tav>
                                        <p:tav tm="100000">
                                          <p:val>
                                            <p:strVal val="#ppt_h"/>
                                          </p:val>
                                        </p:tav>
                                      </p:tavLst>
                                    </p:anim>
                                    <p:animEffect transition="in" filter="fade">
                                      <p:cBhvr>
                                        <p:cTn id="21" dur="1000"/>
                                        <p:tgtEl>
                                          <p:spTgt spid="19475"/>
                                        </p:tgtEl>
                                      </p:cBhvr>
                                    </p:animEffect>
                                  </p:childTnLst>
                                </p:cTn>
                              </p:par>
                              <p:par>
                                <p:cTn id="22" presetID="3" presetClass="exit" presetSubtype="10" fill="hold" grpId="1" nodeType="withEffect">
                                  <p:stCondLst>
                                    <p:cond delay="0"/>
                                  </p:stCondLst>
                                  <p:childTnLst>
                                    <p:animEffect transition="out" filter="blinds(horizontal)">
                                      <p:cBhvr>
                                        <p:cTn id="23" dur="500"/>
                                        <p:tgtEl>
                                          <p:spTgt spid="19474"/>
                                        </p:tgtEl>
                                      </p:cBhvr>
                                    </p:animEffect>
                                    <p:set>
                                      <p:cBhvr>
                                        <p:cTn id="24" dur="1" fill="hold">
                                          <p:stCondLst>
                                            <p:cond delay="499"/>
                                          </p:stCondLst>
                                        </p:cTn>
                                        <p:tgtEl>
                                          <p:spTgt spid="19474"/>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9469"/>
                                        </p:tgtEl>
                                      </p:cBhvr>
                                    </p:animEffect>
                                    <p:set>
                                      <p:cBhvr>
                                        <p:cTn id="27" dur="1" fill="hold">
                                          <p:stCondLst>
                                            <p:cond delay="499"/>
                                          </p:stCondLst>
                                        </p:cTn>
                                        <p:tgtEl>
                                          <p:spTgt spid="19469"/>
                                        </p:tgtEl>
                                        <p:attrNameLst>
                                          <p:attrName>style.visibility</p:attrName>
                                        </p:attrNameLst>
                                      </p:cBhvr>
                                      <p:to>
                                        <p:strVal val="hidden"/>
                                      </p:to>
                                    </p:set>
                                  </p:childTnLst>
                                </p:cTn>
                              </p:par>
                            </p:childTnLst>
                          </p:cTn>
                        </p:par>
                        <p:par>
                          <p:cTn id="28" fill="hold" nodeType="afterGroup">
                            <p:stCondLst>
                              <p:cond delay="1000"/>
                            </p:stCondLst>
                            <p:childTnLst>
                              <p:par>
                                <p:cTn id="29" presetID="23" presetClass="entr" presetSubtype="16" fill="hold" nodeType="afterEffect">
                                  <p:stCondLst>
                                    <p:cond delay="0"/>
                                  </p:stCondLst>
                                  <p:childTnLst>
                                    <p:set>
                                      <p:cBhvr>
                                        <p:cTn id="30" dur="1" fill="hold">
                                          <p:stCondLst>
                                            <p:cond delay="0"/>
                                          </p:stCondLst>
                                        </p:cTn>
                                        <p:tgtEl>
                                          <p:spTgt spid="19470"/>
                                        </p:tgtEl>
                                        <p:attrNameLst>
                                          <p:attrName>style.visibility</p:attrName>
                                        </p:attrNameLst>
                                      </p:cBhvr>
                                      <p:to>
                                        <p:strVal val="visible"/>
                                      </p:to>
                                    </p:set>
                                    <p:anim calcmode="lin" valueType="num">
                                      <p:cBhvr>
                                        <p:cTn id="31" dur="500" fill="hold"/>
                                        <p:tgtEl>
                                          <p:spTgt spid="19470"/>
                                        </p:tgtEl>
                                        <p:attrNameLst>
                                          <p:attrName>ppt_w</p:attrName>
                                        </p:attrNameLst>
                                      </p:cBhvr>
                                      <p:tavLst>
                                        <p:tav tm="0">
                                          <p:val>
                                            <p:fltVal val="0"/>
                                          </p:val>
                                        </p:tav>
                                        <p:tav tm="100000">
                                          <p:val>
                                            <p:strVal val="#ppt_w"/>
                                          </p:val>
                                        </p:tav>
                                      </p:tavLst>
                                    </p:anim>
                                    <p:anim calcmode="lin" valueType="num">
                                      <p:cBhvr>
                                        <p:cTn id="32" dur="500" fill="hold"/>
                                        <p:tgtEl>
                                          <p:spTgt spid="19470"/>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9476"/>
                                        </p:tgtEl>
                                        <p:attrNameLst>
                                          <p:attrName>style.visibility</p:attrName>
                                        </p:attrNameLst>
                                      </p:cBhvr>
                                      <p:to>
                                        <p:strVal val="visible"/>
                                      </p:to>
                                    </p:set>
                                    <p:anim calcmode="lin" valueType="num">
                                      <p:cBhvr>
                                        <p:cTn id="37" dur="1000" fill="hold"/>
                                        <p:tgtEl>
                                          <p:spTgt spid="19476"/>
                                        </p:tgtEl>
                                        <p:attrNameLst>
                                          <p:attrName>ppt_w</p:attrName>
                                        </p:attrNameLst>
                                      </p:cBhvr>
                                      <p:tavLst>
                                        <p:tav tm="0">
                                          <p:val>
                                            <p:strVal val="#ppt_w*0.70"/>
                                          </p:val>
                                        </p:tav>
                                        <p:tav tm="100000">
                                          <p:val>
                                            <p:strVal val="#ppt_w"/>
                                          </p:val>
                                        </p:tav>
                                      </p:tavLst>
                                    </p:anim>
                                    <p:anim calcmode="lin" valueType="num">
                                      <p:cBhvr>
                                        <p:cTn id="38" dur="1000" fill="hold"/>
                                        <p:tgtEl>
                                          <p:spTgt spid="19476"/>
                                        </p:tgtEl>
                                        <p:attrNameLst>
                                          <p:attrName>ppt_h</p:attrName>
                                        </p:attrNameLst>
                                      </p:cBhvr>
                                      <p:tavLst>
                                        <p:tav tm="0">
                                          <p:val>
                                            <p:strVal val="#ppt_h"/>
                                          </p:val>
                                        </p:tav>
                                        <p:tav tm="100000">
                                          <p:val>
                                            <p:strVal val="#ppt_h"/>
                                          </p:val>
                                        </p:tav>
                                      </p:tavLst>
                                    </p:anim>
                                    <p:animEffect transition="in" filter="fade">
                                      <p:cBhvr>
                                        <p:cTn id="39" dur="1000"/>
                                        <p:tgtEl>
                                          <p:spTgt spid="19476"/>
                                        </p:tgtEl>
                                      </p:cBhvr>
                                    </p:animEffect>
                                  </p:childTnLst>
                                </p:cTn>
                              </p:par>
                              <p:par>
                                <p:cTn id="40" presetID="3" presetClass="exit" presetSubtype="10" fill="hold" nodeType="withEffect">
                                  <p:stCondLst>
                                    <p:cond delay="0"/>
                                  </p:stCondLst>
                                  <p:childTnLst>
                                    <p:animEffect transition="out" filter="blinds(horizontal)">
                                      <p:cBhvr>
                                        <p:cTn id="41" dur="500"/>
                                        <p:tgtEl>
                                          <p:spTgt spid="19470"/>
                                        </p:tgtEl>
                                      </p:cBhvr>
                                    </p:animEffect>
                                    <p:set>
                                      <p:cBhvr>
                                        <p:cTn id="42" dur="1" fill="hold">
                                          <p:stCondLst>
                                            <p:cond delay="499"/>
                                          </p:stCondLst>
                                        </p:cTn>
                                        <p:tgtEl>
                                          <p:spTgt spid="19470"/>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19475"/>
                                        </p:tgtEl>
                                      </p:cBhvr>
                                    </p:animEffect>
                                    <p:set>
                                      <p:cBhvr>
                                        <p:cTn id="45" dur="1" fill="hold">
                                          <p:stCondLst>
                                            <p:cond delay="499"/>
                                          </p:stCondLst>
                                        </p:cTn>
                                        <p:tgtEl>
                                          <p:spTgt spid="19475"/>
                                        </p:tgtEl>
                                        <p:attrNameLst>
                                          <p:attrName>style.visibility</p:attrName>
                                        </p:attrNameLst>
                                      </p:cBhvr>
                                      <p:to>
                                        <p:strVal val="hidden"/>
                                      </p:to>
                                    </p:set>
                                  </p:childTnLst>
                                </p:cTn>
                              </p:par>
                            </p:childTnLst>
                          </p:cTn>
                        </p:par>
                        <p:par>
                          <p:cTn id="46" fill="hold" nodeType="afterGroup">
                            <p:stCondLst>
                              <p:cond delay="1000"/>
                            </p:stCondLst>
                            <p:childTnLst>
                              <p:par>
                                <p:cTn id="47" presetID="23" presetClass="entr" presetSubtype="16" fill="hold" nodeType="afterEffect">
                                  <p:stCondLst>
                                    <p:cond delay="0"/>
                                  </p:stCondLst>
                                  <p:childTnLst>
                                    <p:set>
                                      <p:cBhvr>
                                        <p:cTn id="48" dur="1" fill="hold">
                                          <p:stCondLst>
                                            <p:cond delay="0"/>
                                          </p:stCondLst>
                                        </p:cTn>
                                        <p:tgtEl>
                                          <p:spTgt spid="19471"/>
                                        </p:tgtEl>
                                        <p:attrNameLst>
                                          <p:attrName>style.visibility</p:attrName>
                                        </p:attrNameLst>
                                      </p:cBhvr>
                                      <p:to>
                                        <p:strVal val="visible"/>
                                      </p:to>
                                    </p:set>
                                    <p:anim calcmode="lin" valueType="num">
                                      <p:cBhvr>
                                        <p:cTn id="49" dur="500" fill="hold"/>
                                        <p:tgtEl>
                                          <p:spTgt spid="19471"/>
                                        </p:tgtEl>
                                        <p:attrNameLst>
                                          <p:attrName>ppt_w</p:attrName>
                                        </p:attrNameLst>
                                      </p:cBhvr>
                                      <p:tavLst>
                                        <p:tav tm="0">
                                          <p:val>
                                            <p:fltVal val="0"/>
                                          </p:val>
                                        </p:tav>
                                        <p:tav tm="100000">
                                          <p:val>
                                            <p:strVal val="#ppt_w"/>
                                          </p:val>
                                        </p:tav>
                                      </p:tavLst>
                                    </p:anim>
                                    <p:anim calcmode="lin" valueType="num">
                                      <p:cBhvr>
                                        <p:cTn id="50" dur="500" fill="hold"/>
                                        <p:tgtEl>
                                          <p:spTgt spid="1947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9477"/>
                                        </p:tgtEl>
                                        <p:attrNameLst>
                                          <p:attrName>style.visibility</p:attrName>
                                        </p:attrNameLst>
                                      </p:cBhvr>
                                      <p:to>
                                        <p:strVal val="visible"/>
                                      </p:to>
                                    </p:set>
                                    <p:anim calcmode="lin" valueType="num">
                                      <p:cBhvr>
                                        <p:cTn id="55" dur="1000" fill="hold"/>
                                        <p:tgtEl>
                                          <p:spTgt spid="19477"/>
                                        </p:tgtEl>
                                        <p:attrNameLst>
                                          <p:attrName>ppt_w</p:attrName>
                                        </p:attrNameLst>
                                      </p:cBhvr>
                                      <p:tavLst>
                                        <p:tav tm="0">
                                          <p:val>
                                            <p:strVal val="#ppt_w*0.70"/>
                                          </p:val>
                                        </p:tav>
                                        <p:tav tm="100000">
                                          <p:val>
                                            <p:strVal val="#ppt_w"/>
                                          </p:val>
                                        </p:tav>
                                      </p:tavLst>
                                    </p:anim>
                                    <p:anim calcmode="lin" valueType="num">
                                      <p:cBhvr>
                                        <p:cTn id="56" dur="1000" fill="hold"/>
                                        <p:tgtEl>
                                          <p:spTgt spid="19477"/>
                                        </p:tgtEl>
                                        <p:attrNameLst>
                                          <p:attrName>ppt_h</p:attrName>
                                        </p:attrNameLst>
                                      </p:cBhvr>
                                      <p:tavLst>
                                        <p:tav tm="0">
                                          <p:val>
                                            <p:strVal val="#ppt_h"/>
                                          </p:val>
                                        </p:tav>
                                        <p:tav tm="100000">
                                          <p:val>
                                            <p:strVal val="#ppt_h"/>
                                          </p:val>
                                        </p:tav>
                                      </p:tavLst>
                                    </p:anim>
                                    <p:animEffect transition="in" filter="fade">
                                      <p:cBhvr>
                                        <p:cTn id="57" dur="1000"/>
                                        <p:tgtEl>
                                          <p:spTgt spid="19477"/>
                                        </p:tgtEl>
                                      </p:cBhvr>
                                    </p:animEffect>
                                  </p:childTnLst>
                                </p:cTn>
                              </p:par>
                              <p:par>
                                <p:cTn id="58" presetID="3" presetClass="exit" presetSubtype="10" fill="hold" grpId="1" nodeType="withEffect">
                                  <p:stCondLst>
                                    <p:cond delay="0"/>
                                  </p:stCondLst>
                                  <p:childTnLst>
                                    <p:animEffect transition="out" filter="blinds(horizontal)">
                                      <p:cBhvr>
                                        <p:cTn id="59" dur="500"/>
                                        <p:tgtEl>
                                          <p:spTgt spid="19476"/>
                                        </p:tgtEl>
                                      </p:cBhvr>
                                    </p:animEffect>
                                    <p:set>
                                      <p:cBhvr>
                                        <p:cTn id="60" dur="1" fill="hold">
                                          <p:stCondLst>
                                            <p:cond delay="499"/>
                                          </p:stCondLst>
                                        </p:cTn>
                                        <p:tgtEl>
                                          <p:spTgt spid="19476"/>
                                        </p:tgtEl>
                                        <p:attrNameLst>
                                          <p:attrName>style.visibility</p:attrName>
                                        </p:attrNameLst>
                                      </p:cBhvr>
                                      <p:to>
                                        <p:strVal val="hidden"/>
                                      </p:to>
                                    </p:set>
                                  </p:childTnLst>
                                </p:cTn>
                              </p:par>
                              <p:par>
                                <p:cTn id="61" presetID="3" presetClass="exit" presetSubtype="10" fill="hold" nodeType="withEffect">
                                  <p:stCondLst>
                                    <p:cond delay="0"/>
                                  </p:stCondLst>
                                  <p:childTnLst>
                                    <p:animEffect transition="out" filter="blinds(horizontal)">
                                      <p:cBhvr>
                                        <p:cTn id="62" dur="500"/>
                                        <p:tgtEl>
                                          <p:spTgt spid="19471"/>
                                        </p:tgtEl>
                                      </p:cBhvr>
                                    </p:animEffect>
                                    <p:set>
                                      <p:cBhvr>
                                        <p:cTn id="63" dur="1" fill="hold">
                                          <p:stCondLst>
                                            <p:cond delay="499"/>
                                          </p:stCondLst>
                                        </p:cTn>
                                        <p:tgtEl>
                                          <p:spTgt spid="19471"/>
                                        </p:tgtEl>
                                        <p:attrNameLst>
                                          <p:attrName>style.visibility</p:attrName>
                                        </p:attrNameLst>
                                      </p:cBhvr>
                                      <p:to>
                                        <p:strVal val="hidden"/>
                                      </p:to>
                                    </p:set>
                                  </p:childTnLst>
                                </p:cTn>
                              </p:par>
                            </p:childTnLst>
                          </p:cTn>
                        </p:par>
                        <p:par>
                          <p:cTn id="64" fill="hold" nodeType="afterGroup">
                            <p:stCondLst>
                              <p:cond delay="1000"/>
                            </p:stCondLst>
                            <p:childTnLst>
                              <p:par>
                                <p:cTn id="65" presetID="23" presetClass="entr" presetSubtype="16" fill="hold" nodeType="afterEffect">
                                  <p:stCondLst>
                                    <p:cond delay="0"/>
                                  </p:stCondLst>
                                  <p:childTnLst>
                                    <p:set>
                                      <p:cBhvr>
                                        <p:cTn id="66" dur="1" fill="hold">
                                          <p:stCondLst>
                                            <p:cond delay="0"/>
                                          </p:stCondLst>
                                        </p:cTn>
                                        <p:tgtEl>
                                          <p:spTgt spid="19472"/>
                                        </p:tgtEl>
                                        <p:attrNameLst>
                                          <p:attrName>style.visibility</p:attrName>
                                        </p:attrNameLst>
                                      </p:cBhvr>
                                      <p:to>
                                        <p:strVal val="visible"/>
                                      </p:to>
                                    </p:set>
                                    <p:anim calcmode="lin" valueType="num">
                                      <p:cBhvr>
                                        <p:cTn id="67" dur="500" fill="hold"/>
                                        <p:tgtEl>
                                          <p:spTgt spid="19472"/>
                                        </p:tgtEl>
                                        <p:attrNameLst>
                                          <p:attrName>ppt_w</p:attrName>
                                        </p:attrNameLst>
                                      </p:cBhvr>
                                      <p:tavLst>
                                        <p:tav tm="0">
                                          <p:val>
                                            <p:fltVal val="0"/>
                                          </p:val>
                                        </p:tav>
                                        <p:tav tm="100000">
                                          <p:val>
                                            <p:strVal val="#ppt_w"/>
                                          </p:val>
                                        </p:tav>
                                      </p:tavLst>
                                    </p:anim>
                                    <p:anim calcmode="lin" valueType="num">
                                      <p:cBhvr>
                                        <p:cTn id="68" dur="500" fill="hold"/>
                                        <p:tgtEl>
                                          <p:spTgt spid="19472"/>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xit" presetSubtype="10" fill="hold" grpId="1" nodeType="clickEffect">
                                  <p:stCondLst>
                                    <p:cond delay="0"/>
                                  </p:stCondLst>
                                  <p:childTnLst>
                                    <p:animEffect transition="out" filter="blinds(horizontal)">
                                      <p:cBhvr>
                                        <p:cTn id="72" dur="500"/>
                                        <p:tgtEl>
                                          <p:spTgt spid="19477"/>
                                        </p:tgtEl>
                                      </p:cBhvr>
                                    </p:animEffect>
                                    <p:set>
                                      <p:cBhvr>
                                        <p:cTn id="73" dur="1" fill="hold">
                                          <p:stCondLst>
                                            <p:cond delay="499"/>
                                          </p:stCondLst>
                                        </p:cTn>
                                        <p:tgtEl>
                                          <p:spTgt spid="19477"/>
                                        </p:tgtEl>
                                        <p:attrNameLst>
                                          <p:attrName>style.visibility</p:attrName>
                                        </p:attrNameLst>
                                      </p:cBhvr>
                                      <p:to>
                                        <p:strVal val="hidden"/>
                                      </p:to>
                                    </p:set>
                                  </p:childTnLst>
                                </p:cTn>
                              </p:par>
                              <p:par>
                                <p:cTn id="74" presetID="3" presetClass="entr" presetSubtype="10" fill="hold" nodeType="withEffect">
                                  <p:stCondLst>
                                    <p:cond delay="0"/>
                                  </p:stCondLst>
                                  <p:childTnLst>
                                    <p:set>
                                      <p:cBhvr>
                                        <p:cTn id="75" dur="1" fill="hold">
                                          <p:stCondLst>
                                            <p:cond delay="0"/>
                                          </p:stCondLst>
                                        </p:cTn>
                                        <p:tgtEl>
                                          <p:spTgt spid="19470"/>
                                        </p:tgtEl>
                                        <p:attrNameLst>
                                          <p:attrName>style.visibility</p:attrName>
                                        </p:attrNameLst>
                                      </p:cBhvr>
                                      <p:to>
                                        <p:strVal val="visible"/>
                                      </p:to>
                                    </p:set>
                                    <p:animEffect transition="in" filter="blinds(horizontal)">
                                      <p:cBhvr>
                                        <p:cTn id="76" dur="500"/>
                                        <p:tgtEl>
                                          <p:spTgt spid="19470"/>
                                        </p:tgtEl>
                                      </p:cBhvr>
                                    </p:animEffect>
                                  </p:childTnLst>
                                </p:cTn>
                              </p:par>
                              <p:par>
                                <p:cTn id="77" presetID="3" presetClass="entr" presetSubtype="10" fill="hold" nodeType="withEffect">
                                  <p:stCondLst>
                                    <p:cond delay="0"/>
                                  </p:stCondLst>
                                  <p:childTnLst>
                                    <p:set>
                                      <p:cBhvr>
                                        <p:cTn id="78" dur="1" fill="hold">
                                          <p:stCondLst>
                                            <p:cond delay="0"/>
                                          </p:stCondLst>
                                        </p:cTn>
                                        <p:tgtEl>
                                          <p:spTgt spid="19469"/>
                                        </p:tgtEl>
                                        <p:attrNameLst>
                                          <p:attrName>style.visibility</p:attrName>
                                        </p:attrNameLst>
                                      </p:cBhvr>
                                      <p:to>
                                        <p:strVal val="visible"/>
                                      </p:to>
                                    </p:set>
                                    <p:animEffect transition="in" filter="blinds(horizontal)">
                                      <p:cBhvr>
                                        <p:cTn id="79" dur="500"/>
                                        <p:tgtEl>
                                          <p:spTgt spid="19469"/>
                                        </p:tgtEl>
                                      </p:cBhvr>
                                    </p:animEffect>
                                  </p:childTnLst>
                                </p:cTn>
                              </p:par>
                              <p:par>
                                <p:cTn id="80" presetID="3" presetClass="entr" presetSubtype="10" fill="hold" nodeType="withEffect">
                                  <p:stCondLst>
                                    <p:cond delay="0"/>
                                  </p:stCondLst>
                                  <p:childTnLst>
                                    <p:set>
                                      <p:cBhvr>
                                        <p:cTn id="81" dur="1" fill="hold">
                                          <p:stCondLst>
                                            <p:cond delay="0"/>
                                          </p:stCondLst>
                                        </p:cTn>
                                        <p:tgtEl>
                                          <p:spTgt spid="19471"/>
                                        </p:tgtEl>
                                        <p:attrNameLst>
                                          <p:attrName>style.visibility</p:attrName>
                                        </p:attrNameLst>
                                      </p:cBhvr>
                                      <p:to>
                                        <p:strVal val="visible"/>
                                      </p:to>
                                    </p:set>
                                    <p:animEffect transition="in" filter="blinds(horizontal)">
                                      <p:cBhvr>
                                        <p:cTn id="82" dur="500"/>
                                        <p:tgtEl>
                                          <p:spTgt spid="19471"/>
                                        </p:tgtEl>
                                      </p:cBhvr>
                                    </p:animEffect>
                                  </p:childTnLst>
                                </p:cTn>
                              </p:par>
                              <p:par>
                                <p:cTn id="83" presetID="3" presetClass="entr" presetSubtype="10" fill="hold" nodeType="withEffect">
                                  <p:stCondLst>
                                    <p:cond delay="0"/>
                                  </p:stCondLst>
                                  <p:childTnLst>
                                    <p:set>
                                      <p:cBhvr>
                                        <p:cTn id="84" dur="1" fill="hold">
                                          <p:stCondLst>
                                            <p:cond delay="0"/>
                                          </p:stCondLst>
                                        </p:cTn>
                                        <p:tgtEl>
                                          <p:spTgt spid="19472"/>
                                        </p:tgtEl>
                                        <p:attrNameLst>
                                          <p:attrName>style.visibility</p:attrName>
                                        </p:attrNameLst>
                                      </p:cBhvr>
                                      <p:to>
                                        <p:strVal val="visible"/>
                                      </p:to>
                                    </p:set>
                                    <p:animEffect transition="in" filter="blinds(horizontal)">
                                      <p:cBhvr>
                                        <p:cTn id="85" dur="500"/>
                                        <p:tgtEl>
                                          <p:spTgt spid="19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4" grpId="0" animBg="1"/>
      <p:bldP spid="19474" grpId="1" animBg="1"/>
      <p:bldP spid="19475" grpId="0" animBg="1"/>
      <p:bldP spid="19475" grpId="1" animBg="1"/>
      <p:bldP spid="19476" grpId="0" animBg="1"/>
      <p:bldP spid="19476" grpId="1" animBg="1"/>
      <p:bldP spid="19477" grpId="0" animBg="1"/>
      <p:bldP spid="1947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numero diapositiva 3"/>
          <p:cNvSpPr>
            <a:spLocks noGrp="1"/>
          </p:cNvSpPr>
          <p:nvPr>
            <p:ph type="sldNum" sz="quarter" idx="12"/>
          </p:nvPr>
        </p:nvSpPr>
        <p:spPr bwMode="auto">
          <a:xfrm>
            <a:off x="6553200" y="65690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5064333-D867-48BE-A005-0B1872681372}" type="slidenum">
              <a:rPr lang="it-IT" altLang="it-IT" sz="1200">
                <a:solidFill>
                  <a:srgbClr val="898989"/>
                </a:solidFill>
                <a:latin typeface="Arial" panose="020B0604020202020204" pitchFamily="34" charset="0"/>
              </a:rPr>
              <a:pPr>
                <a:spcBef>
                  <a:spcPct val="0"/>
                </a:spcBef>
                <a:buFontTx/>
                <a:buNone/>
              </a:pPr>
              <a:t>33</a:t>
            </a:fld>
            <a:endParaRPr lang="it-IT" altLang="it-IT" sz="1200">
              <a:solidFill>
                <a:srgbClr val="898989"/>
              </a:solidFill>
              <a:latin typeface="Arial" panose="020B0604020202020204" pitchFamily="34" charset="0"/>
            </a:endParaRPr>
          </a:p>
        </p:txBody>
      </p:sp>
      <p:sp>
        <p:nvSpPr>
          <p:cNvPr id="45059" name="Rectangle 4"/>
          <p:cNvSpPr>
            <a:spLocks noChangeArrowheads="1"/>
          </p:cNvSpPr>
          <p:nvPr/>
        </p:nvSpPr>
        <p:spPr bwMode="auto">
          <a:xfrm>
            <a:off x="0" y="914400"/>
            <a:ext cx="9144000" cy="1501775"/>
          </a:xfrm>
          <a:prstGeom prst="rect">
            <a:avLst/>
          </a:prstGeom>
          <a:solidFill>
            <a:schemeClr val="bg1"/>
          </a:solidFill>
          <a:ln w="38100">
            <a:solidFill>
              <a:schemeClr val="bg1"/>
            </a:solidFill>
            <a:miter lim="800000"/>
            <a:headEnd/>
            <a:tailEnd/>
          </a:ln>
        </p:spPr>
        <p:txBody>
          <a:bodyPr>
            <a:spAutoFit/>
          </a:bodyPr>
          <a:lstStyle>
            <a:lvl1pPr marL="723900" indent="-723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3668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7748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21828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5908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419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Tra le grandi potenze economiche, la </a:t>
            </a:r>
            <a:r>
              <a:rPr lang="it-IT" altLang="it-IT" sz="1600" b="1">
                <a:solidFill>
                  <a:srgbClr val="FF3300"/>
                </a:solidFill>
                <a:latin typeface="Arial" panose="020B0604020202020204" pitchFamily="34" charset="0"/>
              </a:rPr>
              <a:t>Germania </a:t>
            </a:r>
            <a:r>
              <a:rPr lang="it-IT" altLang="it-IT" sz="1600">
                <a:latin typeface="Arial" panose="020B0604020202020204" pitchFamily="34" charset="0"/>
              </a:rPr>
              <a:t>fu la prima ad essere contagiata quando dagli Stati Uniti furono ritirati i capitali che finanziavano buona parte dell’economia</a:t>
            </a:r>
          </a:p>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Tedesca (piano Dawes e Piano Young), ancora “convalescente” dopo la fine della Grande guerra e le pesantissime condizioni di pace imposte a Versailles (pace di Versailles). </a:t>
            </a:r>
          </a:p>
        </p:txBody>
      </p:sp>
      <p:sp>
        <p:nvSpPr>
          <p:cNvPr id="45060" name="Oval 5"/>
          <p:cNvSpPr>
            <a:spLocks noChangeArrowheads="1"/>
          </p:cNvSpPr>
          <p:nvPr/>
        </p:nvSpPr>
        <p:spPr bwMode="auto">
          <a:xfrm>
            <a:off x="1143000" y="76200"/>
            <a:ext cx="5867400" cy="685800"/>
          </a:xfrm>
          <a:prstGeom prst="ellipse">
            <a:avLst/>
          </a:prstGeom>
          <a:solidFill>
            <a:srgbClr val="336600"/>
          </a:solidFill>
          <a:ln w="9525">
            <a:solidFill>
              <a:srgbClr val="FF33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2000" b="1">
                <a:solidFill>
                  <a:srgbClr val="FF3300"/>
                </a:solidFill>
                <a:latin typeface="Arial" panose="020B0604020202020204" pitchFamily="34" charset="0"/>
              </a:rPr>
              <a:t>La diffusione nel resto del mondo</a:t>
            </a:r>
          </a:p>
          <a:p>
            <a:pPr algn="ctr" eaLnBrk="1" hangingPunct="1">
              <a:spcBef>
                <a:spcPct val="0"/>
              </a:spcBef>
              <a:buFontTx/>
              <a:buNone/>
            </a:pPr>
            <a:endParaRPr lang="it-IT" altLang="it-IT" sz="2000">
              <a:latin typeface="Arial" panose="020B0604020202020204" pitchFamily="34" charset="0"/>
            </a:endParaRPr>
          </a:p>
        </p:txBody>
      </p:sp>
      <p:sp>
        <p:nvSpPr>
          <p:cNvPr id="45061" name="Rectangle 6"/>
          <p:cNvSpPr>
            <a:spLocks noChangeArrowheads="1"/>
          </p:cNvSpPr>
          <p:nvPr/>
        </p:nvSpPr>
        <p:spPr bwMode="auto">
          <a:xfrm>
            <a:off x="381000" y="2917825"/>
            <a:ext cx="8382000" cy="1501775"/>
          </a:xfrm>
          <a:prstGeom prst="rect">
            <a:avLst/>
          </a:prstGeom>
          <a:solidFill>
            <a:schemeClr val="bg1"/>
          </a:solidFill>
          <a:ln w="38100">
            <a:solidFill>
              <a:schemeClr val="bg1"/>
            </a:solidFill>
            <a:miter lim="800000"/>
            <a:headEnd/>
            <a:tailEnd/>
          </a:ln>
        </p:spPr>
        <p:txBody>
          <a:bodyPr>
            <a:spAutoFit/>
          </a:bodyPr>
          <a:lstStyle>
            <a:lvl1pPr marL="622300" indent="-622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0874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954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9034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311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768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225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683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140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Poi fu la volta dell’</a:t>
            </a:r>
            <a:r>
              <a:rPr lang="it-IT" altLang="it-IT" sz="1600" b="1">
                <a:solidFill>
                  <a:srgbClr val="FF3300"/>
                </a:solidFill>
                <a:latin typeface="Arial" panose="020B0604020202020204" pitchFamily="34" charset="0"/>
              </a:rPr>
              <a:t>Inghilterra</a:t>
            </a:r>
            <a:r>
              <a:rPr lang="it-IT" altLang="it-IT" sz="1600" b="1">
                <a:latin typeface="Arial" panose="020B0604020202020204" pitchFamily="34" charset="0"/>
              </a:rPr>
              <a:t> </a:t>
            </a:r>
            <a:r>
              <a:rPr lang="it-IT" altLang="it-IT" sz="1600">
                <a:latin typeface="Arial" panose="020B0604020202020204" pitchFamily="34" charset="0"/>
              </a:rPr>
              <a:t>che fu costretta non solo ad abbandonare la convertibilità della sterlina in oro e a lasciare fluttuare liberamente la propria valuta, che si svalutò immediatamente, ma anche a rinunciare a quel libero scambio in cui tanto aveva creduto per introdurre pesanti dazi protezionistici.</a:t>
            </a:r>
          </a:p>
        </p:txBody>
      </p:sp>
      <p:sp>
        <p:nvSpPr>
          <p:cNvPr id="45062" name="Rectangle 7"/>
          <p:cNvSpPr>
            <a:spLocks noChangeArrowheads="1"/>
          </p:cNvSpPr>
          <p:nvPr/>
        </p:nvSpPr>
        <p:spPr bwMode="auto">
          <a:xfrm>
            <a:off x="304800" y="4632325"/>
            <a:ext cx="8763000" cy="2187575"/>
          </a:xfrm>
          <a:prstGeom prst="rect">
            <a:avLst/>
          </a:prstGeom>
          <a:solidFill>
            <a:schemeClr val="bg1"/>
          </a:solidFill>
          <a:ln w="38100">
            <a:solidFill>
              <a:schemeClr val="bg1"/>
            </a:solidFill>
            <a:miter lim="800000"/>
            <a:headEnd/>
            <a:tailEnd/>
          </a:ln>
        </p:spPr>
        <p:txBody>
          <a:bodyP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0874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954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9034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311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768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225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683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140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La crisi economica più grave della storia moderna coinvolse successivamente anche i paesi dell’</a:t>
            </a:r>
            <a:r>
              <a:rPr lang="it-IT" altLang="it-IT" sz="1600" b="1">
                <a:latin typeface="Arial" panose="020B0604020202020204" pitchFamily="34" charset="0"/>
              </a:rPr>
              <a:t>Europa occidentale e centrale </a:t>
            </a:r>
            <a:r>
              <a:rPr lang="it-IT" altLang="it-IT" sz="1600">
                <a:latin typeface="Arial" panose="020B0604020202020204" pitchFamily="34" charset="0"/>
              </a:rPr>
              <a:t>più legati all’economia degli Stati Uniti e i</a:t>
            </a:r>
          </a:p>
          <a:p>
            <a:pPr algn="just" eaLnBrk="1" hangingPunct="1">
              <a:lnSpc>
                <a:spcPct val="140000"/>
              </a:lnSpc>
              <a:spcBef>
                <a:spcPct val="0"/>
              </a:spcBef>
              <a:buFontTx/>
              <a:buNone/>
            </a:pPr>
            <a:r>
              <a:rPr lang="it-IT" altLang="it-IT" sz="1600">
                <a:latin typeface="Arial" panose="020B0604020202020204" pitchFamily="34" charset="0"/>
              </a:rPr>
              <a:t>	paesi esportatori di materie prime industriali e di prodotti dell’agricoltura che subirono il crollo dei prezzi sui mercati internazionali. Tra questi possiamo ricordare l’India,</a:t>
            </a:r>
          </a:p>
          <a:p>
            <a:pPr algn="just" eaLnBrk="1" hangingPunct="1">
              <a:lnSpc>
                <a:spcPct val="140000"/>
              </a:lnSpc>
              <a:spcBef>
                <a:spcPct val="0"/>
              </a:spcBef>
              <a:buFontTx/>
              <a:buNone/>
            </a:pPr>
            <a:r>
              <a:rPr lang="it-IT" altLang="it-IT" sz="1600">
                <a:latin typeface="Arial" panose="020B0604020202020204" pitchFamily="34" charset="0"/>
              </a:rPr>
              <a:t>	l’Argentina, il Brasile, l’Australia. In pochi anni, pressoché tutto il capitalismo mondiale era stato colpito.</a:t>
            </a:r>
          </a:p>
        </p:txBody>
      </p:sp>
      <p:sp>
        <p:nvSpPr>
          <p:cNvPr id="45063" name="Oval 8"/>
          <p:cNvSpPr>
            <a:spLocks noChangeArrowheads="1"/>
          </p:cNvSpPr>
          <p:nvPr/>
        </p:nvSpPr>
        <p:spPr bwMode="auto">
          <a:xfrm>
            <a:off x="-152400" y="9144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45064" name="AutoShape 9"/>
          <p:cNvSpPr>
            <a:spLocks noChangeArrowheads="1"/>
          </p:cNvSpPr>
          <p:nvPr/>
        </p:nvSpPr>
        <p:spPr bwMode="auto">
          <a:xfrm>
            <a:off x="152400" y="9144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45065" name="Oval 10"/>
          <p:cNvSpPr>
            <a:spLocks noChangeArrowheads="1"/>
          </p:cNvSpPr>
          <p:nvPr/>
        </p:nvSpPr>
        <p:spPr bwMode="auto">
          <a:xfrm>
            <a:off x="0" y="2841625"/>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45066" name="AutoShape 11"/>
          <p:cNvSpPr>
            <a:spLocks noChangeArrowheads="1"/>
          </p:cNvSpPr>
          <p:nvPr/>
        </p:nvSpPr>
        <p:spPr bwMode="auto">
          <a:xfrm>
            <a:off x="304800" y="2841625"/>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45067" name="Oval 12"/>
          <p:cNvSpPr>
            <a:spLocks noChangeArrowheads="1"/>
          </p:cNvSpPr>
          <p:nvPr/>
        </p:nvSpPr>
        <p:spPr bwMode="auto">
          <a:xfrm>
            <a:off x="-76200" y="4556125"/>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45068" name="AutoShape 13"/>
          <p:cNvSpPr>
            <a:spLocks noChangeArrowheads="1"/>
          </p:cNvSpPr>
          <p:nvPr/>
        </p:nvSpPr>
        <p:spPr bwMode="auto">
          <a:xfrm>
            <a:off x="152400" y="4556125"/>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B533392-38D5-4F9C-884E-6F11BEC4CDA1}" type="slidenum">
              <a:rPr lang="it-IT" altLang="it-IT" sz="1200">
                <a:solidFill>
                  <a:srgbClr val="898989"/>
                </a:solidFill>
                <a:latin typeface="Arial" panose="020B0604020202020204" pitchFamily="34" charset="0"/>
              </a:rPr>
              <a:pPr>
                <a:spcBef>
                  <a:spcPct val="0"/>
                </a:spcBef>
                <a:buFontTx/>
                <a:buNone/>
              </a:pPr>
              <a:t>34</a:t>
            </a:fld>
            <a:endParaRPr lang="it-IT" altLang="it-IT" sz="1200">
              <a:solidFill>
                <a:srgbClr val="898989"/>
              </a:solidFill>
              <a:latin typeface="Arial" panose="020B0604020202020204" pitchFamily="34" charset="0"/>
            </a:endParaRPr>
          </a:p>
        </p:txBody>
      </p:sp>
      <p:sp>
        <p:nvSpPr>
          <p:cNvPr id="46083" name="Oval 5"/>
          <p:cNvSpPr>
            <a:spLocks noChangeArrowheads="1"/>
          </p:cNvSpPr>
          <p:nvPr/>
        </p:nvSpPr>
        <p:spPr bwMode="auto">
          <a:xfrm>
            <a:off x="990600" y="0"/>
            <a:ext cx="5867400" cy="685800"/>
          </a:xfrm>
          <a:prstGeom prst="ellipse">
            <a:avLst/>
          </a:prstGeom>
          <a:solidFill>
            <a:srgbClr val="336600"/>
          </a:solidFill>
          <a:ln w="9525">
            <a:solidFill>
              <a:srgbClr val="FF33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2000" b="1">
                <a:solidFill>
                  <a:srgbClr val="FF3300"/>
                </a:solidFill>
                <a:latin typeface="Arial" panose="020B0604020202020204" pitchFamily="34" charset="0"/>
              </a:rPr>
              <a:t>La natura della crisi</a:t>
            </a:r>
          </a:p>
          <a:p>
            <a:pPr algn="ctr" eaLnBrk="1" hangingPunct="1">
              <a:spcBef>
                <a:spcPct val="0"/>
              </a:spcBef>
              <a:buFontTx/>
              <a:buNone/>
            </a:pPr>
            <a:endParaRPr lang="it-IT" altLang="it-IT" sz="2000">
              <a:latin typeface="Arial" panose="020B0604020202020204" pitchFamily="34" charset="0"/>
            </a:endParaRPr>
          </a:p>
        </p:txBody>
      </p:sp>
      <p:sp>
        <p:nvSpPr>
          <p:cNvPr id="46084" name="Rectangle 4"/>
          <p:cNvSpPr>
            <a:spLocks noChangeArrowheads="1"/>
          </p:cNvSpPr>
          <p:nvPr/>
        </p:nvSpPr>
        <p:spPr bwMode="auto">
          <a:xfrm>
            <a:off x="152400" y="4260850"/>
            <a:ext cx="8839200" cy="2292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la </a:t>
            </a:r>
            <a:r>
              <a:rPr lang="it-IT" altLang="it-IT" sz="1600" b="1">
                <a:solidFill>
                  <a:schemeClr val="hlink"/>
                </a:solidFill>
                <a:latin typeface="Arial" panose="020B0604020202020204" pitchFamily="34" charset="0"/>
              </a:rPr>
              <a:t>produzione di beni di consumo non durevoli</a:t>
            </a:r>
            <a:r>
              <a:rPr lang="it-IT" altLang="it-IT" sz="1600">
                <a:latin typeface="Arial" panose="020B0604020202020204" pitchFamily="34" charset="0"/>
              </a:rPr>
              <a:t> (alimentari e vestiario), nell’acquisto dei quali veniva spesa una gran parte dei salari, </a:t>
            </a:r>
            <a:r>
              <a:rPr lang="it-IT" altLang="it-IT" sz="1600" b="1">
                <a:solidFill>
                  <a:schemeClr val="hlink"/>
                </a:solidFill>
                <a:latin typeface="Arial" panose="020B0604020202020204" pitchFamily="34" charset="0"/>
              </a:rPr>
              <a:t>cresceva con valore intorno al 3%;</a:t>
            </a:r>
            <a:r>
              <a:rPr lang="it-IT" altLang="it-IT" sz="1600">
                <a:latin typeface="Arial" panose="020B0604020202020204" pitchFamily="34" charset="0"/>
              </a:rPr>
              <a:t> </a:t>
            </a:r>
          </a:p>
          <a:p>
            <a:pPr algn="just" eaLnBrk="1" hangingPunct="1">
              <a:lnSpc>
                <a:spcPct val="15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al contrario, </a:t>
            </a:r>
            <a:r>
              <a:rPr lang="it-IT" altLang="it-IT" sz="1600" b="1">
                <a:solidFill>
                  <a:schemeClr val="hlink"/>
                </a:solidFill>
                <a:latin typeface="Arial" panose="020B0604020202020204" pitchFamily="34" charset="0"/>
              </a:rPr>
              <a:t>la produzione dei beni di consumo durevoli</a:t>
            </a:r>
            <a:r>
              <a:rPr lang="it-IT" altLang="it-IT" sz="1600">
                <a:latin typeface="Arial" panose="020B0604020202020204" pitchFamily="34" charset="0"/>
              </a:rPr>
              <a:t> (mobili, abitazioni, automobili), acquistati per lo più dai certi abbienti </a:t>
            </a:r>
            <a:r>
              <a:rPr lang="it-IT" altLang="it-IT" sz="1600" b="1">
                <a:solidFill>
                  <a:schemeClr val="hlink"/>
                </a:solidFill>
                <a:latin typeface="Arial" panose="020B0604020202020204" pitchFamily="34" charset="0"/>
              </a:rPr>
              <a:t>cresceva del 6%</a:t>
            </a:r>
            <a:r>
              <a:rPr lang="it-IT" altLang="it-IT" sz="1600">
                <a:latin typeface="Arial" panose="020B0604020202020204" pitchFamily="34" charset="0"/>
              </a:rPr>
              <a:t> l’anno </a:t>
            </a:r>
          </a:p>
          <a:p>
            <a:pPr algn="just" eaLnBrk="1" hangingPunct="1">
              <a:lnSpc>
                <a:spcPct val="15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quella dei </a:t>
            </a:r>
            <a:r>
              <a:rPr lang="it-IT" altLang="it-IT" sz="1600" b="1">
                <a:solidFill>
                  <a:schemeClr val="hlink"/>
                </a:solidFill>
                <a:latin typeface="Arial" panose="020B0604020202020204" pitchFamily="34" charset="0"/>
              </a:rPr>
              <a:t>beni strumentali</a:t>
            </a:r>
            <a:r>
              <a:rPr lang="it-IT" altLang="it-IT" sz="1600">
                <a:latin typeface="Arial" panose="020B0604020202020204" pitchFamily="34" charset="0"/>
              </a:rPr>
              <a:t> (macchine e impianti) acquistati in gran parte dalle industrie stesse </a:t>
            </a:r>
            <a:r>
              <a:rPr lang="it-IT" altLang="it-IT" sz="1600" b="1">
                <a:solidFill>
                  <a:schemeClr val="hlink"/>
                </a:solidFill>
                <a:latin typeface="Arial" panose="020B0604020202020204" pitchFamily="34" charset="0"/>
              </a:rPr>
              <a:t>del 6,5%.</a:t>
            </a:r>
            <a:r>
              <a:rPr lang="it-IT" altLang="it-IT" sz="1600">
                <a:latin typeface="Arial" panose="020B0604020202020204" pitchFamily="34" charset="0"/>
              </a:rPr>
              <a:t>            </a:t>
            </a:r>
            <a:endParaRPr lang="it-IT" altLang="it-IT" sz="1600">
              <a:solidFill>
                <a:srgbClr val="FF3300"/>
              </a:solidFill>
              <a:latin typeface="Arial" panose="020B0604020202020204" pitchFamily="34" charset="0"/>
            </a:endParaRPr>
          </a:p>
        </p:txBody>
      </p:sp>
      <p:sp>
        <p:nvSpPr>
          <p:cNvPr id="46085" name="Rectangle 7"/>
          <p:cNvSpPr>
            <a:spLocks noChangeArrowheads="1"/>
          </p:cNvSpPr>
          <p:nvPr/>
        </p:nvSpPr>
        <p:spPr bwMode="auto">
          <a:xfrm>
            <a:off x="152400" y="2279650"/>
            <a:ext cx="8382000" cy="1044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La produzione americana si era man mano orientata in modo da </a:t>
            </a:r>
            <a:r>
              <a:rPr lang="it-IT" altLang="it-IT" sz="1600" b="1">
                <a:solidFill>
                  <a:schemeClr val="hlink"/>
                </a:solidFill>
                <a:latin typeface="Arial" panose="020B0604020202020204" pitchFamily="34" charset="0"/>
              </a:rPr>
              <a:t>soddisfare la domanda solvibile</a:t>
            </a:r>
            <a:r>
              <a:rPr lang="it-IT" altLang="it-IT" sz="1600">
                <a:latin typeface="Arial" panose="020B0604020202020204" pitchFamily="34" charset="0"/>
              </a:rPr>
              <a:t>, quella domanda cioè per la quale erano disponibili capitali da spendere. </a:t>
            </a:r>
          </a:p>
        </p:txBody>
      </p:sp>
      <p:sp>
        <p:nvSpPr>
          <p:cNvPr id="46086" name="Rectangle 8"/>
          <p:cNvSpPr>
            <a:spLocks noChangeArrowheads="1"/>
          </p:cNvSpPr>
          <p:nvPr/>
        </p:nvSpPr>
        <p:spPr bwMode="auto">
          <a:xfrm>
            <a:off x="3505200" y="3276600"/>
            <a:ext cx="1752600" cy="419100"/>
          </a:xfrm>
          <a:prstGeom prst="rect">
            <a:avLst/>
          </a:prstGeom>
          <a:solidFill>
            <a:schemeClr val="bg1"/>
          </a:solidFill>
          <a:ln w="9525">
            <a:solidFill>
              <a:srgbClr val="FF33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600" b="1">
                <a:solidFill>
                  <a:schemeClr val="hlink"/>
                </a:solidFill>
                <a:latin typeface="Arial" panose="020B0604020202020204" pitchFamily="34" charset="0"/>
              </a:rPr>
              <a:t>ne seguiva che</a:t>
            </a:r>
            <a:r>
              <a:rPr lang="it-IT" altLang="it-IT" sz="1600">
                <a:latin typeface="Arial" panose="020B0604020202020204" pitchFamily="34" charset="0"/>
              </a:rPr>
              <a:t> </a:t>
            </a:r>
          </a:p>
        </p:txBody>
      </p:sp>
      <p:sp>
        <p:nvSpPr>
          <p:cNvPr id="46087" name="Rectangle 6"/>
          <p:cNvSpPr>
            <a:spLocks noChangeArrowheads="1"/>
          </p:cNvSpPr>
          <p:nvPr/>
        </p:nvSpPr>
        <p:spPr bwMode="auto">
          <a:xfrm>
            <a:off x="76200" y="838200"/>
            <a:ext cx="3200400" cy="736600"/>
          </a:xfrm>
          <a:prstGeom prst="rect">
            <a:avLst/>
          </a:prstGeom>
          <a:solidFill>
            <a:schemeClr val="bg1"/>
          </a:solidFill>
          <a:ln w="9525">
            <a:solidFill>
              <a:srgbClr val="3366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it-IT" altLang="it-IT" sz="1600">
                <a:latin typeface="Arial" panose="020B0604020202020204" pitchFamily="34" charset="0"/>
              </a:rPr>
              <a:t>La natura di questa grande crisi è doppia:</a:t>
            </a:r>
            <a:endParaRPr lang="it-IT" altLang="it-IT" sz="1600">
              <a:solidFill>
                <a:srgbClr val="FF3300"/>
              </a:solidFill>
              <a:latin typeface="Arial" panose="020B0604020202020204" pitchFamily="34" charset="0"/>
            </a:endParaRPr>
          </a:p>
        </p:txBody>
      </p:sp>
      <p:sp>
        <p:nvSpPr>
          <p:cNvPr id="46088" name="Rectangle 6"/>
          <p:cNvSpPr>
            <a:spLocks noChangeArrowheads="1"/>
          </p:cNvSpPr>
          <p:nvPr/>
        </p:nvSpPr>
        <p:spPr bwMode="auto">
          <a:xfrm>
            <a:off x="1066800" y="1212850"/>
            <a:ext cx="2895600"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tabLst>
                <a:tab pos="266700" algn="l"/>
              </a:tabLst>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tabLst>
                <a:tab pos="266700" algn="l"/>
              </a:tabLst>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tabLst>
                <a:tab pos="266700" algn="l"/>
              </a:tabLst>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tabLst>
                <a:tab pos="2667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667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667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667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667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66700" algn="l"/>
              </a:tabLst>
              <a:defRPr sz="2000">
                <a:solidFill>
                  <a:schemeClr val="tx1"/>
                </a:solidFill>
                <a:latin typeface="Calibri" panose="020F0502020204030204" pitchFamily="34" charset="0"/>
              </a:defRPr>
            </a:lvl9pPr>
          </a:lstStyle>
          <a:p>
            <a:pPr algn="just" eaLnBrk="1" hangingPunct="1">
              <a:lnSpc>
                <a:spcPct val="130000"/>
              </a:lnSpc>
              <a:spcBef>
                <a:spcPct val="0"/>
              </a:spcBef>
              <a:buSzPct val="150000"/>
              <a:buFont typeface="Wingdings" panose="05000000000000000000" pitchFamily="2" charset="2"/>
              <a:buChar char="q"/>
            </a:pPr>
            <a:r>
              <a:rPr lang="it-IT" altLang="it-IT" sz="1600" b="1">
                <a:solidFill>
                  <a:srgbClr val="FF3300"/>
                </a:solidFill>
                <a:latin typeface="Arial" panose="020B0604020202020204" pitchFamily="34" charset="0"/>
              </a:rPr>
              <a:t>monetaria</a:t>
            </a:r>
          </a:p>
          <a:p>
            <a:pPr algn="just" eaLnBrk="1" hangingPunct="1">
              <a:lnSpc>
                <a:spcPct val="130000"/>
              </a:lnSpc>
              <a:spcBef>
                <a:spcPct val="0"/>
              </a:spcBef>
              <a:buSzPct val="150000"/>
              <a:buFont typeface="Wingdings" panose="05000000000000000000" pitchFamily="2" charset="2"/>
              <a:buChar char="q"/>
            </a:pPr>
            <a:r>
              <a:rPr lang="it-IT" altLang="it-IT" sz="1600" b="1">
                <a:solidFill>
                  <a:srgbClr val="FF3300"/>
                </a:solidFill>
                <a:latin typeface="Arial" panose="020B0604020202020204" pitchFamily="34" charset="0"/>
              </a:rPr>
              <a:t> e di sovrapproduzione</a:t>
            </a:r>
            <a:r>
              <a:rPr lang="it-IT" altLang="it-IT" sz="1600">
                <a:latin typeface="Arial" panose="020B0604020202020204" pitchFamily="34" charset="0"/>
              </a:rPr>
              <a:t>. </a:t>
            </a:r>
          </a:p>
        </p:txBody>
      </p:sp>
      <p:sp>
        <p:nvSpPr>
          <p:cNvPr id="46089" name="Rectangle 6"/>
          <p:cNvSpPr>
            <a:spLocks noChangeArrowheads="1"/>
          </p:cNvSpPr>
          <p:nvPr/>
        </p:nvSpPr>
        <p:spPr bwMode="auto">
          <a:xfrm>
            <a:off x="4648200" y="762000"/>
            <a:ext cx="4343400" cy="136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it-IT" altLang="it-IT" sz="1600">
                <a:latin typeface="Arial" panose="020B0604020202020204" pitchFamily="34" charset="0"/>
              </a:rPr>
              <a:t>Per poterla analizzare bisogna fare riferimento da un lato alla </a:t>
            </a:r>
            <a:r>
              <a:rPr lang="it-IT" altLang="it-IT" sz="1600" b="1">
                <a:solidFill>
                  <a:schemeClr val="hlink"/>
                </a:solidFill>
                <a:latin typeface="Arial" panose="020B0604020202020204" pitchFamily="34" charset="0"/>
              </a:rPr>
              <a:t>particolare natura della produzione americana</a:t>
            </a:r>
            <a:r>
              <a:rPr lang="it-IT" altLang="it-IT" sz="1600">
                <a:latin typeface="Arial" panose="020B0604020202020204" pitchFamily="34" charset="0"/>
              </a:rPr>
              <a:t> e dall’altro </a:t>
            </a:r>
            <a:r>
              <a:rPr lang="it-IT" altLang="it-IT" sz="1600" b="1">
                <a:solidFill>
                  <a:schemeClr val="hlink"/>
                </a:solidFill>
                <a:latin typeface="Arial" panose="020B0604020202020204" pitchFamily="34" charset="0"/>
              </a:rPr>
              <a:t>alla instabilità monetaria europea.</a:t>
            </a:r>
          </a:p>
        </p:txBody>
      </p:sp>
      <p:cxnSp>
        <p:nvCxnSpPr>
          <p:cNvPr id="46090" name="AutoShape 9"/>
          <p:cNvCxnSpPr>
            <a:cxnSpLocks noChangeShapeType="1"/>
            <a:stCxn id="46088" idx="3"/>
            <a:endCxn id="46089" idx="1"/>
          </p:cNvCxnSpPr>
          <p:nvPr/>
        </p:nvCxnSpPr>
        <p:spPr bwMode="auto">
          <a:xfrm flipV="1">
            <a:off x="3962400" y="1443038"/>
            <a:ext cx="685800" cy="133350"/>
          </a:xfrm>
          <a:prstGeom prst="bentConnector3">
            <a:avLst>
              <a:gd name="adj1" fmla="val 50000"/>
            </a:avLst>
          </a:prstGeom>
          <a:noFill/>
          <a:ln w="76200">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46091" name="AutoShape 9"/>
          <p:cNvCxnSpPr>
            <a:cxnSpLocks noChangeShapeType="1"/>
            <a:stCxn id="46086" idx="2"/>
            <a:endCxn id="46084" idx="0"/>
          </p:cNvCxnSpPr>
          <p:nvPr/>
        </p:nvCxnSpPr>
        <p:spPr bwMode="auto">
          <a:xfrm rot="16200000" flipH="1">
            <a:off x="4194175" y="3883025"/>
            <a:ext cx="565150" cy="190500"/>
          </a:xfrm>
          <a:prstGeom prst="bentConnector3">
            <a:avLst>
              <a:gd name="adj1" fmla="val 50000"/>
            </a:avLst>
          </a:prstGeom>
          <a:noFill/>
          <a:ln w="76200">
            <a:solidFill>
              <a:srgbClr val="FF33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8991600" cy="559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9"/>
          <p:cNvSpPr>
            <a:spLocks noChangeArrowheads="1"/>
          </p:cNvSpPr>
          <p:nvPr/>
        </p:nvSpPr>
        <p:spPr bwMode="auto">
          <a:xfrm>
            <a:off x="152400" y="152400"/>
            <a:ext cx="8763000" cy="1044575"/>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600">
                <a:solidFill>
                  <a:schemeClr val="bg1"/>
                </a:solidFill>
                <a:latin typeface="Arial" panose="020B0604020202020204" pitchFamily="34" charset="0"/>
              </a:rPr>
              <a:t>Era questa una situazione in cui, una </a:t>
            </a:r>
          </a:p>
          <a:p>
            <a:pPr algn="ctr" eaLnBrk="1" hangingPunct="1">
              <a:lnSpc>
                <a:spcPct val="130000"/>
              </a:lnSpc>
              <a:spcBef>
                <a:spcPct val="0"/>
              </a:spcBef>
              <a:buFontTx/>
              <a:buNone/>
            </a:pPr>
            <a:r>
              <a:rPr lang="it-IT" altLang="it-IT" sz="1600" b="1">
                <a:solidFill>
                  <a:srgbClr val="FF3300"/>
                </a:solidFill>
                <a:latin typeface="Arial" panose="020B0604020202020204" pitchFamily="34" charset="0"/>
              </a:rPr>
              <a:t>eventuale flessione della domanda di beni di consumo durevoli o di beni strumentali avrebbe avuto, come in effetti ebbe, conseguenze gravissime</a:t>
            </a:r>
            <a:r>
              <a:rPr lang="it-IT" altLang="it-IT" sz="1600">
                <a:solidFill>
                  <a:srgbClr val="FF3300"/>
                </a:solidFill>
                <a:latin typeface="Arial" panose="020B0604020202020204" pitchFamily="34" charset="0"/>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sz="quarter"/>
          </p:nvPr>
        </p:nvSpPr>
        <p:spPr>
          <a:xfrm>
            <a:off x="0" y="0"/>
            <a:ext cx="9144000" cy="836613"/>
          </a:xfrm>
        </p:spPr>
        <p:txBody>
          <a:bodyPr/>
          <a:lstStyle/>
          <a:p>
            <a:pPr algn="r" eaLnBrk="1" hangingPunct="1"/>
            <a:r>
              <a:rPr lang="it-IT" altLang="it-IT" sz="3600" smtClean="0"/>
              <a:t>I segni della </a:t>
            </a:r>
            <a:r>
              <a:rPr lang="it-IT" altLang="it-IT" sz="3600" smtClean="0">
                <a:solidFill>
                  <a:srgbClr val="FF3300"/>
                </a:solidFill>
              </a:rPr>
              <a:t>debolezza dell’Europa</a:t>
            </a:r>
          </a:p>
        </p:txBody>
      </p:sp>
      <p:graphicFrame>
        <p:nvGraphicFramePr>
          <p:cNvPr id="2" name="Object 1031"/>
          <p:cNvGraphicFramePr>
            <a:graphicFrameLocks noGrp="1" noChangeAspect="1"/>
          </p:cNvGraphicFramePr>
          <p:nvPr>
            <p:ph sz="quarter" idx="2"/>
          </p:nvPr>
        </p:nvGraphicFramePr>
        <p:xfrm>
          <a:off x="50800" y="4235450"/>
          <a:ext cx="3678238" cy="2571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230" name="Group 1222"/>
          <p:cNvGraphicFramePr>
            <a:graphicFrameLocks noGrp="1"/>
          </p:cNvGraphicFramePr>
          <p:nvPr>
            <p:ph sz="quarter" idx="3"/>
          </p:nvPr>
        </p:nvGraphicFramePr>
        <p:xfrm>
          <a:off x="0" y="908050"/>
          <a:ext cx="3779838" cy="3194050"/>
        </p:xfrm>
        <a:graphic>
          <a:graphicData uri="http://schemas.openxmlformats.org/drawingml/2006/table">
            <a:tbl>
              <a:tblPr/>
              <a:tblGrid>
                <a:gridCol w="2389188"/>
                <a:gridCol w="1390650"/>
              </a:tblGrid>
              <a:tr h="847304">
                <a:tc gridSpan="2">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Debito degli stati dell’Intesa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verso USA nel 1919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(in migliaia di dollari)</a:t>
                      </a:r>
                    </a:p>
                  </a:txBody>
                  <a:tcPr marT="45707" marB="4570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it-IT"/>
                    </a:p>
                  </a:txBody>
                  <a:tcPr/>
                </a:tc>
              </a:tr>
              <a:tr h="335249">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Gran Bretagna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3.696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35249">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Francia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1.970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35249">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Russia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188</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35249">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Italia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1.031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35249">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Belgio</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35249">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Altri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35249">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Totale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7.078</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r>
            </a:tbl>
          </a:graphicData>
        </a:graphic>
      </p:graphicFrame>
      <p:graphicFrame>
        <p:nvGraphicFramePr>
          <p:cNvPr id="44235" name="Group 1227"/>
          <p:cNvGraphicFramePr>
            <a:graphicFrameLocks noGrp="1"/>
          </p:cNvGraphicFramePr>
          <p:nvPr>
            <p:ph sz="quarter" idx="1"/>
          </p:nvPr>
        </p:nvGraphicFramePr>
        <p:xfrm>
          <a:off x="6443663" y="908050"/>
          <a:ext cx="2700337" cy="3408363"/>
        </p:xfrm>
        <a:graphic>
          <a:graphicData uri="http://schemas.openxmlformats.org/drawingml/2006/table">
            <a:tbl>
              <a:tblPr/>
              <a:tblGrid>
                <a:gridCol w="820737"/>
                <a:gridCol w="1879600"/>
              </a:tblGrid>
              <a:tr h="360363">
                <a:tc gridSpan="2">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altLang="it-IT"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svalutazione del marco</a:t>
                      </a:r>
                      <a:endParaRPr kumimoji="0" lang="it-IT" altLang="it-IT"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hMerge="1">
                  <a:txBody>
                    <a:bodyPr/>
                    <a:lstStyle/>
                    <a:p>
                      <a:endParaRPr lang="it-IT"/>
                    </a:p>
                  </a:txBody>
                  <a:tcPr/>
                </a:tc>
              </a:tr>
              <a:tr h="179388">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1919</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80975">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1920</a:t>
                      </a:r>
                      <a:endParaRPr kumimoji="0" lang="it-IT" altLang="it-IT"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244</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79388">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1921</a:t>
                      </a:r>
                      <a:endParaRPr kumimoji="0" lang="it-IT" altLang="it-IT"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65</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80975">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1922</a:t>
                      </a:r>
                      <a:endParaRPr kumimoji="0" lang="it-IT" altLang="it-IT"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2420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80975">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giu-23</a:t>
                      </a:r>
                      <a:endParaRPr kumimoji="0" lang="it-IT" altLang="it-IT"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100000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79388">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lug-23</a:t>
                      </a:r>
                      <a:endParaRPr kumimoji="0" lang="it-IT" altLang="it-IT"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350000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80975">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ago-23</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4600000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80975">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set-23</a:t>
                      </a:r>
                      <a:endParaRPr kumimoji="0" lang="it-IT" altLang="it-IT"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100000000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79388">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ott-23</a:t>
                      </a:r>
                      <a:endParaRPr kumimoji="0" lang="it-IT" altLang="it-IT"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25000000000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r h="180975">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nov-23</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4200000000000</a:t>
                      </a:r>
                      <a:endParaRPr kumimoji="0" lang="it-IT" altLang="it-IT"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9525" cap="flat" cmpd="sng" algn="ctr">
                      <a:solidFill>
                        <a:srgbClr val="FFCC00"/>
                      </a:solidFill>
                      <a:prstDash val="solid"/>
                      <a:round/>
                      <a:headEnd type="none" w="med" len="med"/>
                      <a:tailEnd type="none" w="med" len="med"/>
                    </a:lnL>
                    <a:lnR w="9525" cap="flat" cmpd="sng" algn="ctr">
                      <a:solidFill>
                        <a:srgbClr val="FFCC00"/>
                      </a:solidFill>
                      <a:prstDash val="solid"/>
                      <a:round/>
                      <a:headEnd type="none" w="med" len="med"/>
                      <a:tailEnd type="none" w="med" len="med"/>
                    </a:lnR>
                    <a:lnT w="9525" cap="flat" cmpd="sng" algn="ctr">
                      <a:solidFill>
                        <a:srgbClr val="FFCC00"/>
                      </a:solidFill>
                      <a:prstDash val="solid"/>
                      <a:round/>
                      <a:headEnd type="none" w="med" len="med"/>
                      <a:tailEnd type="none" w="med" len="med"/>
                    </a:lnT>
                    <a:lnB w="9525" cap="flat" cmpd="sng" algn="ctr">
                      <a:solidFill>
                        <a:srgbClr val="FFCC00"/>
                      </a:solidFill>
                      <a:prstDash val="solid"/>
                      <a:round/>
                      <a:headEnd type="none" w="med" len="med"/>
                      <a:tailEnd type="none" w="med" len="med"/>
                    </a:lnB>
                    <a:lnTlToBr>
                      <a:noFill/>
                    </a:lnTlToBr>
                    <a:lnBlToTr>
                      <a:noFill/>
                    </a:lnBlToTr>
                    <a:solidFill>
                      <a:schemeClr val="accent2"/>
                    </a:solidFill>
                  </a:tcPr>
                </a:tc>
              </a:tr>
            </a:tbl>
          </a:graphicData>
        </a:graphic>
      </p:graphicFrame>
      <p:sp>
        <p:nvSpPr>
          <p:cNvPr id="44236" name="AutoShape 1228"/>
          <p:cNvSpPr>
            <a:spLocks noChangeArrowheads="1"/>
          </p:cNvSpPr>
          <p:nvPr/>
        </p:nvSpPr>
        <p:spPr bwMode="auto">
          <a:xfrm>
            <a:off x="4140200" y="2708275"/>
            <a:ext cx="2303463" cy="1585913"/>
          </a:xfrm>
          <a:prstGeom prst="homePlate">
            <a:avLst>
              <a:gd name="adj" fmla="val 15210"/>
            </a:avLst>
          </a:prstGeom>
          <a:solidFill>
            <a:srgbClr val="FFFF00"/>
          </a:solidFill>
          <a:ln w="9525">
            <a:solidFill>
              <a:schemeClr val="tx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a:latin typeface="Arial" panose="020B0604020202020204" pitchFamily="34" charset="0"/>
              </a:rPr>
              <a:t>Debolezza e dipendenza dell’economia tedesca: </a:t>
            </a:r>
            <a:br>
              <a:rPr lang="it-IT" altLang="it-IT" sz="1600">
                <a:latin typeface="Arial" panose="020B0604020202020204" pitchFamily="34" charset="0"/>
              </a:rPr>
            </a:br>
            <a:r>
              <a:rPr lang="it-IT" altLang="it-IT" sz="1600">
                <a:latin typeface="Arial" panose="020B0604020202020204" pitchFamily="34" charset="0"/>
              </a:rPr>
              <a:t>la crisi del 1923</a:t>
            </a:r>
          </a:p>
        </p:txBody>
      </p:sp>
      <p:sp>
        <p:nvSpPr>
          <p:cNvPr id="44237" name="AutoShape 1229"/>
          <p:cNvSpPr>
            <a:spLocks noChangeArrowheads="1"/>
          </p:cNvSpPr>
          <p:nvPr/>
        </p:nvSpPr>
        <p:spPr bwMode="auto">
          <a:xfrm flipH="1">
            <a:off x="3779838" y="908050"/>
            <a:ext cx="2376487" cy="1658938"/>
          </a:xfrm>
          <a:prstGeom prst="homePlate">
            <a:avLst>
              <a:gd name="adj" fmla="val 15002"/>
            </a:avLst>
          </a:prstGeom>
          <a:solidFill>
            <a:srgbClr val="92D050"/>
          </a:solidFill>
          <a:ln w="9525">
            <a:solidFill>
              <a:schemeClr val="tx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a:latin typeface="Arial" panose="020B0604020202020204" pitchFamily="34" charset="0"/>
              </a:rPr>
              <a:t>Dipendenza degli stati che hanno vinto la guerra dall’economia americana</a:t>
            </a:r>
          </a:p>
        </p:txBody>
      </p:sp>
      <p:sp>
        <p:nvSpPr>
          <p:cNvPr id="44238" name="AutoShape 1230"/>
          <p:cNvSpPr>
            <a:spLocks noChangeArrowheads="1"/>
          </p:cNvSpPr>
          <p:nvPr/>
        </p:nvSpPr>
        <p:spPr bwMode="auto">
          <a:xfrm flipH="1">
            <a:off x="3779838" y="4437063"/>
            <a:ext cx="5364162" cy="2420937"/>
          </a:xfrm>
          <a:prstGeom prst="homePlate">
            <a:avLst>
              <a:gd name="adj" fmla="val 5509"/>
            </a:avLst>
          </a:prstGeom>
          <a:solidFill>
            <a:schemeClr val="bg2">
              <a:lumMod val="50000"/>
            </a:schemeClr>
          </a:solidFill>
          <a:ln w="9525">
            <a:solidFill>
              <a:schemeClr val="tx1"/>
            </a:solidFill>
            <a:miter lim="800000"/>
            <a:headEnd/>
            <a:tailEnd/>
          </a:ln>
          <a:effec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it-IT" altLang="it-IT" sz="2400" dirty="0" smtClean="0">
                <a:latin typeface="Arial" charset="0"/>
              </a:rPr>
              <a:t>Riduzione del peso relativo </a:t>
            </a:r>
          </a:p>
          <a:p>
            <a:pPr algn="ctr" eaLnBrk="1" hangingPunct="1">
              <a:spcBef>
                <a:spcPct val="0"/>
              </a:spcBef>
              <a:buFontTx/>
              <a:buNone/>
              <a:defRPr/>
            </a:pPr>
            <a:r>
              <a:rPr lang="it-IT" altLang="it-IT" sz="2400" dirty="0" smtClean="0">
                <a:latin typeface="Arial" charset="0"/>
              </a:rPr>
              <a:t>dell’economia europea </a:t>
            </a:r>
          </a:p>
          <a:p>
            <a:pPr algn="ctr" eaLnBrk="1" hangingPunct="1">
              <a:spcBef>
                <a:spcPct val="0"/>
              </a:spcBef>
              <a:buFontTx/>
              <a:buNone/>
              <a:defRPr/>
            </a:pPr>
            <a:r>
              <a:rPr lang="it-IT" altLang="it-IT" sz="2400" dirty="0" smtClean="0">
                <a:latin typeface="Arial" charset="0"/>
              </a:rPr>
              <a:t>a livello mondiale</a:t>
            </a:r>
          </a:p>
        </p:txBody>
      </p:sp>
      <p:sp>
        <p:nvSpPr>
          <p:cNvPr id="48200" name="Rectangle 6"/>
          <p:cNvSpPr>
            <a:spLocks noChangeArrowheads="1"/>
          </p:cNvSpPr>
          <p:nvPr/>
        </p:nvSpPr>
        <p:spPr bwMode="auto">
          <a:xfrm>
            <a:off x="28575" y="28575"/>
            <a:ext cx="4876800" cy="777875"/>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b="1">
                <a:solidFill>
                  <a:srgbClr val="FF3300"/>
                </a:solidFill>
                <a:latin typeface="Arial" panose="020B0604020202020204" pitchFamily="34" charset="0"/>
              </a:rPr>
              <a:t>Ma perché la domanda europea a un certo punto si abbassò?</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237"/>
                                        </p:tgtEl>
                                        <p:attrNameLst>
                                          <p:attrName>style.visibility</p:attrName>
                                        </p:attrNameLst>
                                      </p:cBhvr>
                                      <p:to>
                                        <p:strVal val="visible"/>
                                      </p:to>
                                    </p:set>
                                    <p:anim calcmode="lin" valueType="num">
                                      <p:cBhvr>
                                        <p:cTn id="7" dur="1000" fill="hold"/>
                                        <p:tgtEl>
                                          <p:spTgt spid="44237"/>
                                        </p:tgtEl>
                                        <p:attrNameLst>
                                          <p:attrName>ppt_w</p:attrName>
                                        </p:attrNameLst>
                                      </p:cBhvr>
                                      <p:tavLst>
                                        <p:tav tm="0">
                                          <p:val>
                                            <p:strVal val="#ppt_w*0.70"/>
                                          </p:val>
                                        </p:tav>
                                        <p:tav tm="100000">
                                          <p:val>
                                            <p:strVal val="#ppt_w"/>
                                          </p:val>
                                        </p:tav>
                                      </p:tavLst>
                                    </p:anim>
                                    <p:anim calcmode="lin" valueType="num">
                                      <p:cBhvr>
                                        <p:cTn id="8" dur="1000" fill="hold"/>
                                        <p:tgtEl>
                                          <p:spTgt spid="44237"/>
                                        </p:tgtEl>
                                        <p:attrNameLst>
                                          <p:attrName>ppt_h</p:attrName>
                                        </p:attrNameLst>
                                      </p:cBhvr>
                                      <p:tavLst>
                                        <p:tav tm="0">
                                          <p:val>
                                            <p:strVal val="#ppt_h"/>
                                          </p:val>
                                        </p:tav>
                                        <p:tav tm="100000">
                                          <p:val>
                                            <p:strVal val="#ppt_h"/>
                                          </p:val>
                                        </p:tav>
                                      </p:tavLst>
                                    </p:anim>
                                    <p:animEffect transition="in" filter="fade">
                                      <p:cBhvr>
                                        <p:cTn id="9" dur="1000"/>
                                        <p:tgtEl>
                                          <p:spTgt spid="44237"/>
                                        </p:tgtEl>
                                      </p:cBhvr>
                                    </p:animEffect>
                                  </p:childTnLst>
                                </p:cTn>
                              </p:par>
                            </p:childTnLst>
                          </p:cTn>
                        </p:par>
                        <p:par>
                          <p:cTn id="10" fill="hold" nodeType="afterGroup">
                            <p:stCondLst>
                              <p:cond delay="1000"/>
                            </p:stCondLst>
                            <p:childTnLst>
                              <p:par>
                                <p:cTn id="11" presetID="3" presetClass="entr" presetSubtype="10" fill="hold" nodeType="afterEffect">
                                  <p:stCondLst>
                                    <p:cond delay="0"/>
                                  </p:stCondLst>
                                  <p:childTnLst>
                                    <p:set>
                                      <p:cBhvr>
                                        <p:cTn id="12" dur="1" fill="hold">
                                          <p:stCondLst>
                                            <p:cond delay="0"/>
                                          </p:stCondLst>
                                        </p:cTn>
                                        <p:tgtEl>
                                          <p:spTgt spid="44230"/>
                                        </p:tgtEl>
                                        <p:attrNameLst>
                                          <p:attrName>style.visibility</p:attrName>
                                        </p:attrNameLst>
                                      </p:cBhvr>
                                      <p:to>
                                        <p:strVal val="visible"/>
                                      </p:to>
                                    </p:set>
                                    <p:animEffect transition="in" filter="blinds(horizontal)">
                                      <p:cBhvr>
                                        <p:cTn id="13" dur="500"/>
                                        <p:tgtEl>
                                          <p:spTgt spid="44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44238"/>
                                        </p:tgtEl>
                                        <p:attrNameLst>
                                          <p:attrName>style.visibility</p:attrName>
                                        </p:attrNameLst>
                                      </p:cBhvr>
                                      <p:to>
                                        <p:strVal val="visible"/>
                                      </p:to>
                                    </p:set>
                                    <p:anim calcmode="lin" valueType="num">
                                      <p:cBhvr>
                                        <p:cTn id="18" dur="1000" fill="hold"/>
                                        <p:tgtEl>
                                          <p:spTgt spid="44238"/>
                                        </p:tgtEl>
                                        <p:attrNameLst>
                                          <p:attrName>ppt_w</p:attrName>
                                        </p:attrNameLst>
                                      </p:cBhvr>
                                      <p:tavLst>
                                        <p:tav tm="0">
                                          <p:val>
                                            <p:strVal val="#ppt_w*0.70"/>
                                          </p:val>
                                        </p:tav>
                                        <p:tav tm="100000">
                                          <p:val>
                                            <p:strVal val="#ppt_w"/>
                                          </p:val>
                                        </p:tav>
                                      </p:tavLst>
                                    </p:anim>
                                    <p:anim calcmode="lin" valueType="num">
                                      <p:cBhvr>
                                        <p:cTn id="19" dur="1000" fill="hold"/>
                                        <p:tgtEl>
                                          <p:spTgt spid="44238"/>
                                        </p:tgtEl>
                                        <p:attrNameLst>
                                          <p:attrName>ppt_h</p:attrName>
                                        </p:attrNameLst>
                                      </p:cBhvr>
                                      <p:tavLst>
                                        <p:tav tm="0">
                                          <p:val>
                                            <p:strVal val="#ppt_h"/>
                                          </p:val>
                                        </p:tav>
                                        <p:tav tm="100000">
                                          <p:val>
                                            <p:strVal val="#ppt_h"/>
                                          </p:val>
                                        </p:tav>
                                      </p:tavLst>
                                    </p:anim>
                                    <p:animEffect transition="in" filter="fade">
                                      <p:cBhvr>
                                        <p:cTn id="20" dur="1000"/>
                                        <p:tgtEl>
                                          <p:spTgt spid="44238"/>
                                        </p:tgtEl>
                                      </p:cBhvr>
                                    </p:animEffect>
                                  </p:childTnLst>
                                </p:cTn>
                              </p:par>
                            </p:childTnLst>
                          </p:cTn>
                        </p:par>
                        <p:par>
                          <p:cTn id="21" fill="hold" nodeType="afterGroup">
                            <p:stCondLst>
                              <p:cond delay="1000"/>
                            </p:stCondLst>
                            <p:childTnLst>
                              <p:par>
                                <p:cTn id="22" presetID="2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44236"/>
                                        </p:tgtEl>
                                        <p:attrNameLst>
                                          <p:attrName>style.visibility</p:attrName>
                                        </p:attrNameLst>
                                      </p:cBhvr>
                                      <p:to>
                                        <p:strVal val="visible"/>
                                      </p:to>
                                    </p:set>
                                    <p:anim calcmode="lin" valueType="num">
                                      <p:cBhvr>
                                        <p:cTn id="30" dur="1000" fill="hold"/>
                                        <p:tgtEl>
                                          <p:spTgt spid="44236"/>
                                        </p:tgtEl>
                                        <p:attrNameLst>
                                          <p:attrName>ppt_w</p:attrName>
                                        </p:attrNameLst>
                                      </p:cBhvr>
                                      <p:tavLst>
                                        <p:tav tm="0">
                                          <p:val>
                                            <p:strVal val="#ppt_w*0.70"/>
                                          </p:val>
                                        </p:tav>
                                        <p:tav tm="100000">
                                          <p:val>
                                            <p:strVal val="#ppt_w"/>
                                          </p:val>
                                        </p:tav>
                                      </p:tavLst>
                                    </p:anim>
                                    <p:anim calcmode="lin" valueType="num">
                                      <p:cBhvr>
                                        <p:cTn id="31" dur="1000" fill="hold"/>
                                        <p:tgtEl>
                                          <p:spTgt spid="44236"/>
                                        </p:tgtEl>
                                        <p:attrNameLst>
                                          <p:attrName>ppt_h</p:attrName>
                                        </p:attrNameLst>
                                      </p:cBhvr>
                                      <p:tavLst>
                                        <p:tav tm="0">
                                          <p:val>
                                            <p:strVal val="#ppt_h"/>
                                          </p:val>
                                        </p:tav>
                                        <p:tav tm="100000">
                                          <p:val>
                                            <p:strVal val="#ppt_h"/>
                                          </p:val>
                                        </p:tav>
                                      </p:tavLst>
                                    </p:anim>
                                    <p:animEffect transition="in" filter="fade">
                                      <p:cBhvr>
                                        <p:cTn id="32" dur="1000"/>
                                        <p:tgtEl>
                                          <p:spTgt spid="44236"/>
                                        </p:tgtEl>
                                      </p:cBhvr>
                                    </p:animEffect>
                                  </p:childTnLst>
                                </p:cTn>
                              </p:par>
                            </p:childTnLst>
                          </p:cTn>
                        </p:par>
                        <p:par>
                          <p:cTn id="33" fill="hold" nodeType="afterGroup">
                            <p:stCondLst>
                              <p:cond delay="1000"/>
                            </p:stCondLst>
                            <p:childTnLst>
                              <p:par>
                                <p:cTn id="34" presetID="3" presetClass="entr" presetSubtype="10" fill="hold" nodeType="afterEffect">
                                  <p:stCondLst>
                                    <p:cond delay="0"/>
                                  </p:stCondLst>
                                  <p:childTnLst>
                                    <p:set>
                                      <p:cBhvr>
                                        <p:cTn id="35" dur="1" fill="hold">
                                          <p:stCondLst>
                                            <p:cond delay="0"/>
                                          </p:stCondLst>
                                        </p:cTn>
                                        <p:tgtEl>
                                          <p:spTgt spid="44235"/>
                                        </p:tgtEl>
                                        <p:attrNameLst>
                                          <p:attrName>style.visibility</p:attrName>
                                        </p:attrNameLst>
                                      </p:cBhvr>
                                      <p:to>
                                        <p:strVal val="visible"/>
                                      </p:to>
                                    </p:set>
                                    <p:animEffect transition="in" filter="blinds(horizontal)">
                                      <p:cBhvr>
                                        <p:cTn id="36" dur="500"/>
                                        <p:tgtEl>
                                          <p:spTgt spid="44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4236" grpId="0" animBg="1"/>
      <p:bldP spid="44237" grpId="0" animBg="1"/>
      <p:bldP spid="442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754FE3-7B35-4F2E-9F2D-D34B6D0DD022}" type="slidenum">
              <a:rPr lang="it-IT" altLang="it-IT" sz="1200">
                <a:solidFill>
                  <a:srgbClr val="898989"/>
                </a:solidFill>
                <a:latin typeface="Arial" panose="020B0604020202020204" pitchFamily="34" charset="0"/>
              </a:rPr>
              <a:pPr>
                <a:spcBef>
                  <a:spcPct val="0"/>
                </a:spcBef>
                <a:buFontTx/>
                <a:buNone/>
              </a:pPr>
              <a:t>37</a:t>
            </a:fld>
            <a:endParaRPr lang="it-IT" altLang="it-IT" sz="1200">
              <a:solidFill>
                <a:srgbClr val="898989"/>
              </a:solidFill>
              <a:latin typeface="Arial" panose="020B0604020202020204" pitchFamily="34" charset="0"/>
            </a:endParaRPr>
          </a:p>
        </p:txBody>
      </p:sp>
      <p:sp>
        <p:nvSpPr>
          <p:cNvPr id="50179" name="Rectangle 4"/>
          <p:cNvSpPr>
            <a:spLocks noChangeArrowheads="1"/>
          </p:cNvSpPr>
          <p:nvPr/>
        </p:nvSpPr>
        <p:spPr bwMode="auto">
          <a:xfrm>
            <a:off x="609600" y="1089025"/>
            <a:ext cx="8229600" cy="180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Nel dopoguerra, negli stati europei, si assistette ad </a:t>
            </a:r>
            <a:r>
              <a:rPr lang="it-IT" altLang="it-IT" sz="1600" b="1">
                <a:solidFill>
                  <a:srgbClr val="FF3300"/>
                </a:solidFill>
                <a:latin typeface="Arial" panose="020B0604020202020204" pitchFamily="34" charset="0"/>
              </a:rPr>
              <a:t>una forte inflazione</a:t>
            </a:r>
            <a:r>
              <a:rPr lang="it-IT" altLang="it-IT" sz="1600">
                <a:latin typeface="Arial" panose="020B0604020202020204" pitchFamily="34" charset="0"/>
              </a:rPr>
              <a:t>, tale da mettere in crisi il sistema monetario che fino alla vigilia dello scoppio della guerra aveva goduto di una buona stabilità grazie al sistema del gold standard, un sistema che legava il potere d’acquisto delle monete all’andamento del prezzo dell’oro.	</a:t>
            </a:r>
          </a:p>
        </p:txBody>
      </p:sp>
      <p:sp>
        <p:nvSpPr>
          <p:cNvPr id="50180" name="Rectangle 6"/>
          <p:cNvSpPr>
            <a:spLocks noChangeArrowheads="1"/>
          </p:cNvSpPr>
          <p:nvPr/>
        </p:nvSpPr>
        <p:spPr bwMode="auto">
          <a:xfrm>
            <a:off x="2133600" y="152400"/>
            <a:ext cx="4876800" cy="777875"/>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b="1">
                <a:solidFill>
                  <a:srgbClr val="FF3300"/>
                </a:solidFill>
                <a:latin typeface="Arial" panose="020B0604020202020204" pitchFamily="34" charset="0"/>
              </a:rPr>
              <a:t>Ma perché la domanda europea a un certo punto si abbassò?</a:t>
            </a:r>
          </a:p>
        </p:txBody>
      </p:sp>
      <p:sp>
        <p:nvSpPr>
          <p:cNvPr id="50181" name="Rectangle 7"/>
          <p:cNvSpPr>
            <a:spLocks noChangeArrowheads="1"/>
          </p:cNvSpPr>
          <p:nvPr/>
        </p:nvSpPr>
        <p:spPr bwMode="auto">
          <a:xfrm>
            <a:off x="533400" y="5276850"/>
            <a:ext cx="8229600" cy="1120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Per cercare di far fronte al deprezzamento delle proprie monete soprattutto nei confronti del dollaro, frenando la emorragia monetaria, </a:t>
            </a:r>
            <a:r>
              <a:rPr lang="it-IT" altLang="it-IT" sz="1600" b="1">
                <a:solidFill>
                  <a:srgbClr val="FF3300"/>
                </a:solidFill>
                <a:latin typeface="Arial" panose="020B0604020202020204" pitchFamily="34" charset="0"/>
              </a:rPr>
              <a:t>i governi a partire dal 1924 adottarono una politica deflazionistica</a:t>
            </a:r>
            <a:r>
              <a:rPr lang="it-IT" altLang="it-IT" sz="1600">
                <a:solidFill>
                  <a:srgbClr val="FF3300"/>
                </a:solidFill>
                <a:latin typeface="Arial" panose="020B0604020202020204" pitchFamily="34" charset="0"/>
              </a:rPr>
              <a:t>. </a:t>
            </a:r>
          </a:p>
        </p:txBody>
      </p:sp>
      <p:sp>
        <p:nvSpPr>
          <p:cNvPr id="50182" name="Rectangle 8"/>
          <p:cNvSpPr>
            <a:spLocks noChangeArrowheads="1"/>
          </p:cNvSpPr>
          <p:nvPr/>
        </p:nvSpPr>
        <p:spPr bwMode="auto">
          <a:xfrm>
            <a:off x="533400" y="3124200"/>
            <a:ext cx="8229600" cy="180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La </a:t>
            </a:r>
            <a:r>
              <a:rPr lang="it-IT" altLang="it-IT" sz="1600" b="1">
                <a:solidFill>
                  <a:srgbClr val="FF3300"/>
                </a:solidFill>
                <a:latin typeface="Arial" panose="020B0604020202020204" pitchFamily="34" charset="0"/>
              </a:rPr>
              <a:t>forte inflazione</a:t>
            </a:r>
            <a:r>
              <a:rPr lang="it-IT" altLang="it-IT" sz="1600">
                <a:latin typeface="Arial" panose="020B0604020202020204" pitchFamily="34" charset="0"/>
              </a:rPr>
              <a:t> soprattutto nei paesi vinti o creati con i trattati di pace, come l’Austria, </a:t>
            </a:r>
            <a:r>
              <a:rPr lang="it-IT" altLang="it-IT" sz="1600" b="1">
                <a:solidFill>
                  <a:srgbClr val="FF3300"/>
                </a:solidFill>
                <a:latin typeface="Arial" panose="020B0604020202020204" pitchFamily="34" charset="0"/>
              </a:rPr>
              <a:t>modificò i modi di vita dei ceti con redditi fissi</a:t>
            </a:r>
            <a:r>
              <a:rPr lang="it-IT" altLang="it-IT" sz="1600">
                <a:latin typeface="Arial" panose="020B0604020202020204" pitchFamily="34" charset="0"/>
              </a:rPr>
              <a:t>, come pensionati, piccoli  risparmiatori che avevano investito nei titoli statali, e salariati. Questi ceti, che rappresentavano la maggior parte della popolazione, </a:t>
            </a:r>
            <a:r>
              <a:rPr lang="it-IT" altLang="it-IT" sz="1600" b="1">
                <a:solidFill>
                  <a:srgbClr val="FF3300"/>
                </a:solidFill>
                <a:latin typeface="Arial" panose="020B0604020202020204" pitchFamily="34" charset="0"/>
              </a:rPr>
              <a:t>non riuscivano più a tenere il passo con il caro vita.</a:t>
            </a:r>
            <a:endParaRPr lang="it-IT" altLang="it-IT" sz="1600">
              <a:solidFill>
                <a:srgbClr val="FF3300"/>
              </a:solidFill>
              <a:latin typeface="Arial" panose="020B0604020202020204" pitchFamily="34" charset="0"/>
            </a:endParaRPr>
          </a:p>
        </p:txBody>
      </p:sp>
      <p:sp>
        <p:nvSpPr>
          <p:cNvPr id="50183" name="Oval 10"/>
          <p:cNvSpPr>
            <a:spLocks noChangeArrowheads="1"/>
          </p:cNvSpPr>
          <p:nvPr/>
        </p:nvSpPr>
        <p:spPr bwMode="auto">
          <a:xfrm>
            <a:off x="0" y="31242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0184" name="AutoShape 11"/>
          <p:cNvSpPr>
            <a:spLocks noChangeArrowheads="1"/>
          </p:cNvSpPr>
          <p:nvPr/>
        </p:nvSpPr>
        <p:spPr bwMode="auto">
          <a:xfrm>
            <a:off x="304800" y="31242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0185" name="Oval 14"/>
          <p:cNvSpPr>
            <a:spLocks noChangeArrowheads="1"/>
          </p:cNvSpPr>
          <p:nvPr/>
        </p:nvSpPr>
        <p:spPr bwMode="auto">
          <a:xfrm>
            <a:off x="0" y="10668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0186" name="AutoShape 15"/>
          <p:cNvSpPr>
            <a:spLocks noChangeArrowheads="1"/>
          </p:cNvSpPr>
          <p:nvPr/>
        </p:nvSpPr>
        <p:spPr bwMode="auto">
          <a:xfrm>
            <a:off x="304800" y="10668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0187" name="Oval 16"/>
          <p:cNvSpPr>
            <a:spLocks noChangeArrowheads="1"/>
          </p:cNvSpPr>
          <p:nvPr/>
        </p:nvSpPr>
        <p:spPr bwMode="auto">
          <a:xfrm>
            <a:off x="0" y="52578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0188" name="AutoShape 17"/>
          <p:cNvSpPr>
            <a:spLocks noChangeArrowheads="1"/>
          </p:cNvSpPr>
          <p:nvPr/>
        </p:nvSpPr>
        <p:spPr bwMode="auto">
          <a:xfrm>
            <a:off x="304800" y="52578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21EC00-BE6C-47E2-92D5-1F41F4525564}" type="slidenum">
              <a:rPr lang="it-IT" altLang="it-IT" sz="1200">
                <a:solidFill>
                  <a:srgbClr val="898989"/>
                </a:solidFill>
                <a:latin typeface="Arial" panose="020B0604020202020204" pitchFamily="34" charset="0"/>
              </a:rPr>
              <a:pPr>
                <a:spcBef>
                  <a:spcPct val="0"/>
                </a:spcBef>
                <a:buFontTx/>
                <a:buNone/>
              </a:pPr>
              <a:t>38</a:t>
            </a:fld>
            <a:endParaRPr lang="it-IT" altLang="it-IT" sz="1200">
              <a:solidFill>
                <a:srgbClr val="898989"/>
              </a:solidFill>
              <a:latin typeface="Arial" panose="020B0604020202020204" pitchFamily="34" charset="0"/>
            </a:endParaRPr>
          </a:p>
        </p:txBody>
      </p:sp>
      <p:sp>
        <p:nvSpPr>
          <p:cNvPr id="51203" name="Rectangle 16"/>
          <p:cNvSpPr>
            <a:spLocks noChangeArrowheads="1"/>
          </p:cNvSpPr>
          <p:nvPr/>
        </p:nvSpPr>
        <p:spPr bwMode="auto">
          <a:xfrm>
            <a:off x="685800" y="1600200"/>
            <a:ext cx="8150225" cy="180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44500"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096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176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256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36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0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Tale politica, nel giro di pochi anni, riportò l’inflazione sotto controllo, </a:t>
            </a:r>
            <a:r>
              <a:rPr lang="it-IT" altLang="it-IT" sz="1600" b="1">
                <a:solidFill>
                  <a:srgbClr val="FF3300"/>
                </a:solidFill>
                <a:latin typeface="Arial" panose="020B0604020202020204" pitchFamily="34" charset="0"/>
              </a:rPr>
              <a:t>ma i costi sociali furono gravissimi</a:t>
            </a:r>
            <a:r>
              <a:rPr lang="it-IT" altLang="it-IT" sz="1600">
                <a:latin typeface="Arial" panose="020B0604020202020204" pitchFamily="34" charset="0"/>
              </a:rPr>
              <a:t>, in quanto il rallentamento della produzione provocò un aumento della disoccupazione.</a:t>
            </a:r>
          </a:p>
          <a:p>
            <a:pPr algn="just" eaLnBrk="1" hangingPunct="1">
              <a:lnSpc>
                <a:spcPct val="140000"/>
              </a:lnSpc>
              <a:spcBef>
                <a:spcPct val="0"/>
              </a:spcBef>
              <a:buFontTx/>
              <a:buNone/>
            </a:pPr>
            <a:r>
              <a:rPr lang="it-IT" altLang="it-IT" sz="1600">
                <a:latin typeface="Arial" panose="020B0604020202020204" pitchFamily="34" charset="0"/>
              </a:rPr>
              <a:t>	La instabilità monetaria aveva, inoltre, indotto i governi ad attuare </a:t>
            </a:r>
            <a:r>
              <a:rPr lang="it-IT" altLang="it-IT" sz="1600" b="1">
                <a:solidFill>
                  <a:srgbClr val="FF3300"/>
                </a:solidFill>
                <a:latin typeface="Arial" panose="020B0604020202020204" pitchFamily="34" charset="0"/>
              </a:rPr>
              <a:t>meccanismi protezionistici</a:t>
            </a:r>
            <a:r>
              <a:rPr lang="it-IT" altLang="it-IT" sz="1600">
                <a:latin typeface="Arial" panose="020B0604020202020204" pitchFamily="34" charset="0"/>
              </a:rPr>
              <a:t> con conseguente </a:t>
            </a:r>
            <a:r>
              <a:rPr lang="it-IT" altLang="it-IT" sz="1600" b="1">
                <a:solidFill>
                  <a:srgbClr val="FF3300"/>
                </a:solidFill>
                <a:latin typeface="Arial" panose="020B0604020202020204" pitchFamily="34" charset="0"/>
              </a:rPr>
              <a:t>contrazione del mercato internazionale</a:t>
            </a:r>
            <a:r>
              <a:rPr lang="it-IT" altLang="it-IT" sz="1600">
                <a:latin typeface="Arial" panose="020B0604020202020204" pitchFamily="34" charset="0"/>
              </a:rPr>
              <a:t>.</a:t>
            </a:r>
          </a:p>
        </p:txBody>
      </p:sp>
      <p:sp>
        <p:nvSpPr>
          <p:cNvPr id="51204" name="Rectangle 4"/>
          <p:cNvSpPr>
            <a:spLocks noChangeArrowheads="1"/>
          </p:cNvSpPr>
          <p:nvPr/>
        </p:nvSpPr>
        <p:spPr bwMode="auto">
          <a:xfrm>
            <a:off x="533400" y="4629150"/>
            <a:ext cx="8150225" cy="2149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La situazione generale, insomma, </a:t>
            </a:r>
            <a:r>
              <a:rPr lang="it-IT" altLang="it-IT" sz="1600" b="1">
                <a:solidFill>
                  <a:srgbClr val="FF3300"/>
                </a:solidFill>
                <a:latin typeface="Arial" panose="020B0604020202020204" pitchFamily="34" charset="0"/>
              </a:rPr>
              <a:t>rendeva il sistema economico troppo vulnerabile ad un evento critico</a:t>
            </a:r>
            <a:r>
              <a:rPr lang="it-IT" altLang="it-IT" sz="1600">
                <a:latin typeface="Arial" panose="020B0604020202020204" pitchFamily="34" charset="0"/>
              </a:rPr>
              <a:t>. </a:t>
            </a:r>
          </a:p>
          <a:p>
            <a:pPr algn="ctr" eaLnBrk="1" hangingPunct="1">
              <a:lnSpc>
                <a:spcPct val="140000"/>
              </a:lnSpc>
              <a:spcBef>
                <a:spcPct val="0"/>
              </a:spcBef>
              <a:buClr>
                <a:srgbClr val="FF3300"/>
              </a:buClr>
              <a:buSzPct val="25000"/>
              <a:buFontTx/>
              <a:buChar char="•"/>
            </a:pPr>
            <a:r>
              <a:rPr lang="it-IT" altLang="it-IT" sz="1600" b="1">
                <a:solidFill>
                  <a:srgbClr val="FF3300"/>
                </a:solidFill>
                <a:latin typeface="Arial" panose="020B0604020202020204" pitchFamily="34" charset="0"/>
              </a:rPr>
              <a:t>La crisi del 29 stravolse quel fragile sistema capitalistico</a:t>
            </a:r>
            <a:r>
              <a:rPr lang="it-IT" altLang="it-IT" sz="1600">
                <a:latin typeface="Arial" panose="020B0604020202020204" pitchFamily="34" charset="0"/>
              </a:rPr>
              <a:t>.</a:t>
            </a:r>
          </a:p>
          <a:p>
            <a:pPr algn="just" eaLnBrk="1" hangingPunct="1">
              <a:lnSpc>
                <a:spcPct val="140000"/>
              </a:lnSpc>
              <a:spcBef>
                <a:spcPct val="0"/>
              </a:spcBef>
              <a:buFontTx/>
              <a:buNone/>
            </a:pPr>
            <a:r>
              <a:rPr lang="it-IT" altLang="it-IT" sz="1600">
                <a:latin typeface="Arial" panose="020B0604020202020204" pitchFamily="34" charset="0"/>
              </a:rPr>
              <a:t>Il rallentamento della produzione, che già prima del 29 si era avuto in Germania e anche in altri paesi, e l’accumulazione di grandi scorte di merci invendute negli Stati Uniti, erano dei segni premonitori. </a:t>
            </a:r>
          </a:p>
        </p:txBody>
      </p:sp>
      <p:sp>
        <p:nvSpPr>
          <p:cNvPr id="51205" name="Rectangle 15"/>
          <p:cNvSpPr>
            <a:spLocks noChangeArrowheads="1"/>
          </p:cNvSpPr>
          <p:nvPr/>
        </p:nvSpPr>
        <p:spPr bwMode="auto">
          <a:xfrm>
            <a:off x="536575" y="209550"/>
            <a:ext cx="8150225" cy="1162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44500"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096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176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256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36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0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Si cercò di </a:t>
            </a:r>
            <a:r>
              <a:rPr lang="it-IT" altLang="it-IT" sz="1600" b="1">
                <a:solidFill>
                  <a:srgbClr val="FF3300"/>
                </a:solidFill>
                <a:latin typeface="Arial" panose="020B0604020202020204" pitchFamily="34" charset="0"/>
              </a:rPr>
              <a:t>ridurre in maniera consistente la</a:t>
            </a:r>
            <a:r>
              <a:rPr lang="it-IT" altLang="it-IT" sz="1800" b="1">
                <a:solidFill>
                  <a:srgbClr val="FF3300"/>
                </a:solidFill>
                <a:latin typeface="Arial" panose="020B0604020202020204" pitchFamily="34" charset="0"/>
              </a:rPr>
              <a:t> </a:t>
            </a:r>
            <a:r>
              <a:rPr lang="it-IT" altLang="it-IT" sz="1600" b="1">
                <a:solidFill>
                  <a:srgbClr val="FF3300"/>
                </a:solidFill>
                <a:latin typeface="Arial" panose="020B0604020202020204" pitchFamily="34" charset="0"/>
              </a:rPr>
              <a:t>massa monetaria in circolazione</a:t>
            </a:r>
            <a:r>
              <a:rPr lang="it-IT" altLang="it-IT" sz="1600">
                <a:latin typeface="Arial" panose="020B0604020202020204" pitchFamily="34" charset="0"/>
              </a:rPr>
              <a:t>: venne aumentato il tasso di sconto e inasprito il prelievo fiscale, vennero ridotti gli investimenti e tagliate le spese pubbliche.</a:t>
            </a:r>
          </a:p>
        </p:txBody>
      </p:sp>
      <p:sp>
        <p:nvSpPr>
          <p:cNvPr id="51206" name="Oval 5"/>
          <p:cNvSpPr>
            <a:spLocks noChangeArrowheads="1"/>
          </p:cNvSpPr>
          <p:nvPr/>
        </p:nvSpPr>
        <p:spPr bwMode="auto">
          <a:xfrm>
            <a:off x="0" y="2286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1207" name="AutoShape 6"/>
          <p:cNvSpPr>
            <a:spLocks noChangeArrowheads="1"/>
          </p:cNvSpPr>
          <p:nvPr/>
        </p:nvSpPr>
        <p:spPr bwMode="auto">
          <a:xfrm>
            <a:off x="304800" y="2286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1208" name="Oval 7"/>
          <p:cNvSpPr>
            <a:spLocks noChangeArrowheads="1"/>
          </p:cNvSpPr>
          <p:nvPr/>
        </p:nvSpPr>
        <p:spPr bwMode="auto">
          <a:xfrm>
            <a:off x="0" y="15240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1209" name="AutoShape 8"/>
          <p:cNvSpPr>
            <a:spLocks noChangeArrowheads="1"/>
          </p:cNvSpPr>
          <p:nvPr/>
        </p:nvSpPr>
        <p:spPr bwMode="auto">
          <a:xfrm>
            <a:off x="304800" y="15240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1210" name="Oval 13"/>
          <p:cNvSpPr>
            <a:spLocks noChangeArrowheads="1"/>
          </p:cNvSpPr>
          <p:nvPr/>
        </p:nvSpPr>
        <p:spPr bwMode="auto">
          <a:xfrm rot="5400000">
            <a:off x="3771900" y="3543300"/>
            <a:ext cx="1219200" cy="838200"/>
          </a:xfrm>
          <a:prstGeom prst="ellipse">
            <a:avLst/>
          </a:prstGeom>
          <a:solidFill>
            <a:schemeClr val="hlink"/>
          </a:solidFill>
          <a:ln w="38100">
            <a:solidFill>
              <a:schemeClr val="bg1"/>
            </a:solidFill>
            <a:round/>
            <a:headEnd/>
            <a:tailEnd/>
          </a:ln>
        </p:spPr>
        <p:txBody>
          <a:bodyPr rot="10800000"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1211" name="AutoShape 13"/>
          <p:cNvSpPr>
            <a:spLocks noChangeArrowheads="1"/>
          </p:cNvSpPr>
          <p:nvPr/>
        </p:nvSpPr>
        <p:spPr bwMode="auto">
          <a:xfrm rot="5400000">
            <a:off x="3657600" y="3886200"/>
            <a:ext cx="1447800" cy="533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25D158-0F99-4489-B2D4-038B16066CDA}" type="slidenum">
              <a:rPr lang="it-IT" altLang="it-IT" sz="1200">
                <a:solidFill>
                  <a:srgbClr val="898989"/>
                </a:solidFill>
                <a:latin typeface="Arial" panose="020B0604020202020204" pitchFamily="34" charset="0"/>
              </a:rPr>
              <a:pPr>
                <a:spcBef>
                  <a:spcPct val="0"/>
                </a:spcBef>
                <a:buFontTx/>
                <a:buNone/>
              </a:pPr>
              <a:t>39</a:t>
            </a:fld>
            <a:endParaRPr lang="it-IT" altLang="it-IT" sz="1200">
              <a:solidFill>
                <a:srgbClr val="898989"/>
              </a:solidFill>
              <a:latin typeface="Arial" panose="020B0604020202020204" pitchFamily="34" charset="0"/>
            </a:endParaRPr>
          </a:p>
        </p:txBody>
      </p:sp>
      <p:sp>
        <p:nvSpPr>
          <p:cNvPr id="52227" name="Rectangle 4"/>
          <p:cNvSpPr>
            <a:spLocks noChangeArrowheads="1"/>
          </p:cNvSpPr>
          <p:nvPr/>
        </p:nvSpPr>
        <p:spPr bwMode="auto">
          <a:xfrm>
            <a:off x="457200" y="360363"/>
            <a:ext cx="8054975" cy="307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44500"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00000"/>
              <a:buFont typeface="Wingdings 3" panose="05040102010807070707" pitchFamily="18" charset="2"/>
              <a:buChar char="Æ"/>
            </a:pP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La produzione industriale</a:t>
            </a:r>
            <a:r>
              <a:rPr lang="it-IT" altLang="it-IT" sz="1800" b="1">
                <a:solidFill>
                  <a:srgbClr val="FF3300"/>
                </a:solidFill>
                <a:latin typeface="Arial" panose="020B0604020202020204" pitchFamily="34" charset="0"/>
              </a:rPr>
              <a:t> </a:t>
            </a:r>
            <a:r>
              <a:rPr lang="it-IT" altLang="it-IT" sz="1600" b="1">
                <a:solidFill>
                  <a:srgbClr val="FF3300"/>
                </a:solidFill>
                <a:latin typeface="Arial" panose="020B0604020202020204" pitchFamily="34" charset="0"/>
              </a:rPr>
              <a:t>mondiale</a:t>
            </a:r>
            <a:r>
              <a:rPr lang="it-IT" altLang="it-IT" sz="1600">
                <a:latin typeface="Arial" panose="020B0604020202020204" pitchFamily="34" charset="0"/>
              </a:rPr>
              <a:t>, nel momento più acuto della crisi toccato nel 1932, </a:t>
            </a:r>
            <a:r>
              <a:rPr lang="it-IT" altLang="it-IT" sz="1600" b="1">
                <a:solidFill>
                  <a:srgbClr val="FF3300"/>
                </a:solidFill>
                <a:latin typeface="Arial" panose="020B0604020202020204" pitchFamily="34" charset="0"/>
              </a:rPr>
              <a:t>si ridusse del 40%.</a:t>
            </a:r>
          </a:p>
          <a:p>
            <a:pPr algn="just" eaLnBrk="1" hangingPunct="1">
              <a:lnSpc>
                <a:spcPct val="150000"/>
              </a:lnSpc>
              <a:spcBef>
                <a:spcPct val="0"/>
              </a:spcBef>
              <a:buClr>
                <a:srgbClr val="FF3300"/>
              </a:buClr>
              <a:buSzPct val="200000"/>
              <a:buFont typeface="Wingdings 3" panose="05040102010807070707" pitchFamily="18" charset="2"/>
              <a:buChar char="Æ"/>
            </a:pP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La contrazione del mercato internazionale</a:t>
            </a:r>
            <a:r>
              <a:rPr lang="it-IT" altLang="it-IT" sz="1600">
                <a:latin typeface="Arial" panose="020B0604020202020204" pitchFamily="34" charset="0"/>
              </a:rPr>
              <a:t> venne accentuata, il suo volume </a:t>
            </a:r>
            <a:r>
              <a:rPr lang="it-IT" altLang="it-IT" sz="1600" b="1">
                <a:solidFill>
                  <a:srgbClr val="FF3300"/>
                </a:solidFill>
                <a:latin typeface="Arial" panose="020B0604020202020204" pitchFamily="34" charset="0"/>
              </a:rPr>
              <a:t>si ridusse del 25%,</a:t>
            </a:r>
            <a:r>
              <a:rPr lang="it-IT" altLang="it-IT" sz="1600">
                <a:latin typeface="Arial" panose="020B0604020202020204" pitchFamily="34" charset="0"/>
              </a:rPr>
              <a:t> con conseguenze terrificanti sui prezzi dei prodotti agricoli  e delle materie prime.</a:t>
            </a:r>
          </a:p>
          <a:p>
            <a:pPr algn="just" eaLnBrk="1" hangingPunct="1">
              <a:lnSpc>
                <a:spcPct val="150000"/>
              </a:lnSpc>
              <a:spcBef>
                <a:spcPct val="0"/>
              </a:spcBef>
              <a:buClr>
                <a:srgbClr val="FF3300"/>
              </a:buClr>
              <a:buSzPct val="200000"/>
              <a:buFont typeface="Wingdings 3" panose="05040102010807070707" pitchFamily="18" charset="2"/>
              <a:buChar char="Æ"/>
            </a:pP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I paesi più provati</a:t>
            </a:r>
            <a:r>
              <a:rPr lang="it-IT" altLang="it-IT" sz="1600">
                <a:latin typeface="Arial" panose="020B0604020202020204" pitchFamily="34" charset="0"/>
              </a:rPr>
              <a:t> furono i paesi dell’Asia, dell’Africa e dell’America latina legati alla produzione agricola. In Brasile, addirittura, le grandi scorte di caffè invenduto cominciarono ad essere utilizzate come combustibile per le locomotive. </a:t>
            </a:r>
          </a:p>
        </p:txBody>
      </p:sp>
      <p:sp>
        <p:nvSpPr>
          <p:cNvPr id="52228" name="Rectangle 5"/>
          <p:cNvSpPr>
            <a:spLocks noChangeArrowheads="1"/>
          </p:cNvSpPr>
          <p:nvPr/>
        </p:nvSpPr>
        <p:spPr bwMode="auto">
          <a:xfrm>
            <a:off x="533400" y="4495800"/>
            <a:ext cx="8229600" cy="1463675"/>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Font typeface="Wingdings 3" panose="05040102010807070707" pitchFamily="18" charset="2"/>
              <a:buNone/>
            </a:pPr>
            <a:r>
              <a:rPr lang="it-IT" altLang="it-IT" sz="1600">
                <a:solidFill>
                  <a:schemeClr val="bg1"/>
                </a:solidFill>
                <a:latin typeface="Arial" panose="020B0604020202020204" pitchFamily="34" charset="0"/>
              </a:rPr>
              <a:t>Proprio a questo punto emerse</a:t>
            </a: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uno degli aspetti più assurdi delle crisi di sovrapproduzione</a:t>
            </a:r>
            <a:r>
              <a:rPr lang="it-IT" altLang="it-IT" sz="1600">
                <a:latin typeface="Arial" panose="020B0604020202020204" pitchFamily="34" charset="0"/>
              </a:rPr>
              <a:t> </a:t>
            </a:r>
            <a:r>
              <a:rPr lang="it-IT" altLang="it-IT" sz="1600">
                <a:solidFill>
                  <a:schemeClr val="bg1"/>
                </a:solidFill>
                <a:latin typeface="Arial" panose="020B0604020202020204" pitchFamily="34" charset="0"/>
              </a:rPr>
              <a:t>e dei meccanismi di libero mercato: mentre venivano distrutte grandi quantità di prodotti agricoli, nel tentativo da parte dei produttori di far risalire il prezzo, vi erano sacche di popolazione che cominciavano a soffrire la fame.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8FF819-F79D-4431-A556-95E68ACDE082}" type="slidenum">
              <a:rPr lang="it-IT" altLang="it-IT" sz="1200">
                <a:solidFill>
                  <a:srgbClr val="898989"/>
                </a:solidFill>
                <a:latin typeface="Arial" panose="020B0604020202020204" pitchFamily="34" charset="0"/>
              </a:rPr>
              <a:pPr>
                <a:spcBef>
                  <a:spcPct val="0"/>
                </a:spcBef>
                <a:buFontTx/>
                <a:buNone/>
              </a:pPr>
              <a:t>4</a:t>
            </a:fld>
            <a:endParaRPr lang="it-IT" altLang="it-IT" sz="1200">
              <a:solidFill>
                <a:srgbClr val="898989"/>
              </a:solidFill>
              <a:latin typeface="Arial" panose="020B0604020202020204" pitchFamily="34" charset="0"/>
            </a:endParaRPr>
          </a:p>
        </p:txBody>
      </p:sp>
      <p:sp>
        <p:nvSpPr>
          <p:cNvPr id="6147" name="CasellaDiTesto 2"/>
          <p:cNvSpPr txBox="1">
            <a:spLocks noChangeArrowheads="1"/>
          </p:cNvSpPr>
          <p:nvPr/>
        </p:nvSpPr>
        <p:spPr bwMode="auto">
          <a:xfrm>
            <a:off x="228600" y="2971800"/>
            <a:ext cx="8153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200000"/>
              </a:lnSpc>
              <a:spcBef>
                <a:spcPct val="0"/>
              </a:spcBef>
              <a:buFontTx/>
              <a:buNone/>
            </a:pPr>
            <a:r>
              <a:rPr lang="it-IT" altLang="it-IT" sz="2000">
                <a:latin typeface="Arial" panose="020B0604020202020204" pitchFamily="34" charset="0"/>
              </a:rPr>
              <a:t>«Non si può pensare che tutto ciò sia successo solo per accidente della storia o per un normale cambio di ciclo economico. Se siamo arrivati a questo punto è perché abbiamo vissuto un'era di profonda irresponsabilità»</a:t>
            </a:r>
            <a:endParaRPr lang="it-IT" altLang="it-IT" sz="1600">
              <a:latin typeface="Arial" panose="020B0604020202020204" pitchFamily="34" charset="0"/>
            </a:endParaRPr>
          </a:p>
          <a:p>
            <a:pPr algn="ctr" eaLnBrk="1" hangingPunct="1">
              <a:spcBef>
                <a:spcPct val="0"/>
              </a:spcBef>
              <a:buFontTx/>
              <a:buNone/>
            </a:pPr>
            <a:endParaRPr lang="it-IT" altLang="it-IT" sz="1600">
              <a:latin typeface="Arial" panose="020B0604020202020204" pitchFamily="34" charset="0"/>
            </a:endParaRPr>
          </a:p>
        </p:txBody>
      </p:sp>
      <p:sp>
        <p:nvSpPr>
          <p:cNvPr id="4" name="Ovale 3"/>
          <p:cNvSpPr/>
          <p:nvPr/>
        </p:nvSpPr>
        <p:spPr>
          <a:xfrm>
            <a:off x="2133600" y="762000"/>
            <a:ext cx="3886200" cy="838200"/>
          </a:xfrm>
          <a:prstGeom prst="ellipse">
            <a:avLst/>
          </a:prstGeom>
          <a:solidFill>
            <a:srgbClr val="33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altLang="it-IT" sz="2000" b="1" i="1" dirty="0">
                <a:latin typeface="Arial" panose="020B0604020202020204" pitchFamily="34" charset="0"/>
                <a:cs typeface="Arial" panose="020B0604020202020204" pitchFamily="34" charset="0"/>
              </a:rPr>
              <a:t>Barack Obama</a:t>
            </a:r>
            <a:endParaRPr lang="it-IT" sz="2000" b="1" i="1" dirty="0">
              <a:latin typeface="Arial" panose="020B0604020202020204" pitchFamily="34" charset="0"/>
              <a:cs typeface="Arial" panose="020B0604020202020204" pitchFamily="34" charset="0"/>
            </a:endParaRPr>
          </a:p>
        </p:txBody>
      </p:sp>
      <p:cxnSp>
        <p:nvCxnSpPr>
          <p:cNvPr id="6149" name="AutoShape 8"/>
          <p:cNvCxnSpPr>
            <a:cxnSpLocks noChangeShapeType="1"/>
            <a:stCxn id="4" idx="4"/>
            <a:endCxn id="6147" idx="0"/>
          </p:cNvCxnSpPr>
          <p:nvPr/>
        </p:nvCxnSpPr>
        <p:spPr bwMode="auto">
          <a:xfrm rot="16200000" flipH="1">
            <a:off x="3505200" y="2171700"/>
            <a:ext cx="1371600" cy="228600"/>
          </a:xfrm>
          <a:prstGeom prst="bentConnector3">
            <a:avLst>
              <a:gd name="adj1" fmla="val 50000"/>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44000" cy="1557338"/>
          </a:xfrm>
        </p:spPr>
        <p:txBody>
          <a:bodyPr/>
          <a:lstStyle/>
          <a:p>
            <a:pPr eaLnBrk="1" hangingPunct="1"/>
            <a:r>
              <a:rPr lang="it-IT" altLang="it-IT" sz="3200" smtClean="0"/>
              <a:t>Contrazione involutiva </a:t>
            </a:r>
            <a:br>
              <a:rPr lang="it-IT" altLang="it-IT" sz="3200" smtClean="0"/>
            </a:br>
            <a:r>
              <a:rPr lang="it-IT" altLang="it-IT" sz="3200" smtClean="0"/>
              <a:t>del commercio mondiale</a:t>
            </a:r>
          </a:p>
        </p:txBody>
      </p:sp>
      <p:sp>
        <p:nvSpPr>
          <p:cNvPr id="26627" name="Rectangle 3"/>
          <p:cNvSpPr>
            <a:spLocks noGrp="1" noChangeArrowheads="1"/>
          </p:cNvSpPr>
          <p:nvPr>
            <p:ph type="body" sz="half" idx="2"/>
          </p:nvPr>
        </p:nvSpPr>
        <p:spPr>
          <a:xfrm>
            <a:off x="0" y="1412875"/>
            <a:ext cx="3419475" cy="5445125"/>
          </a:xfrm>
          <a:solidFill>
            <a:schemeClr val="accent6"/>
          </a:solidFill>
          <a:ln>
            <a:solidFill>
              <a:srgbClr val="FFCC00"/>
            </a:solidFill>
            <a:miter lim="800000"/>
            <a:headEnd/>
            <a:tailEnd/>
          </a:ln>
        </p:spPr>
        <p:txBody>
          <a:bodyPr/>
          <a:lstStyle/>
          <a:p>
            <a:pPr eaLnBrk="1" hangingPunct="1">
              <a:buFont typeface="Arial" charset="0"/>
              <a:buChar char="•"/>
              <a:defRPr/>
            </a:pPr>
            <a:r>
              <a:rPr lang="it-IT" altLang="it-IT" sz="2800" dirty="0" smtClean="0"/>
              <a:t>andamento mese per mese </a:t>
            </a:r>
          </a:p>
          <a:p>
            <a:pPr eaLnBrk="1" hangingPunct="1">
              <a:buFont typeface="Arial" charset="0"/>
              <a:buChar char="•"/>
              <a:defRPr/>
            </a:pPr>
            <a:r>
              <a:rPr lang="it-IT" altLang="it-IT" sz="2800" dirty="0" smtClean="0"/>
              <a:t>del volume delle importazione in 65 nazioni espresse in miliardi di dollari</a:t>
            </a:r>
          </a:p>
          <a:p>
            <a:pPr eaLnBrk="1" hangingPunct="1">
              <a:buFont typeface="Arial" charset="0"/>
              <a:buChar char="•"/>
              <a:defRPr/>
            </a:pPr>
            <a:r>
              <a:rPr lang="it-IT" altLang="it-IT" sz="2800" dirty="0" smtClean="0"/>
              <a:t>negli anni della crisi </a:t>
            </a:r>
          </a:p>
        </p:txBody>
      </p:sp>
      <p:pic>
        <p:nvPicPr>
          <p:cNvPr id="53252" name="Picture 10" descr="spirale_negativa_importazioni1929_33_inmilionididollari"/>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419475" y="1412875"/>
            <a:ext cx="5724525" cy="5416550"/>
          </a:xfrm>
          <a:noFill/>
          <a:ln>
            <a:solidFill>
              <a:srgbClr val="FFCC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6641" name="Group 17"/>
          <p:cNvGrpSpPr>
            <a:grpSpLocks/>
          </p:cNvGrpSpPr>
          <p:nvPr/>
        </p:nvGrpSpPr>
        <p:grpSpPr bwMode="auto">
          <a:xfrm>
            <a:off x="3048000" y="3933825"/>
            <a:ext cx="3108325" cy="574675"/>
            <a:chOff x="1920" y="2478"/>
            <a:chExt cx="1958" cy="362"/>
          </a:xfrm>
        </p:grpSpPr>
        <p:sp>
          <p:nvSpPr>
            <p:cNvPr id="53259" name="Rectangle 11"/>
            <p:cNvSpPr>
              <a:spLocks noChangeArrowheads="1"/>
            </p:cNvSpPr>
            <p:nvPr/>
          </p:nvSpPr>
          <p:spPr bwMode="auto">
            <a:xfrm>
              <a:off x="2608" y="2478"/>
              <a:ext cx="1270" cy="362"/>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53260" name="Line 12"/>
            <p:cNvSpPr>
              <a:spLocks noChangeShapeType="1"/>
            </p:cNvSpPr>
            <p:nvPr/>
          </p:nvSpPr>
          <p:spPr bwMode="auto">
            <a:xfrm flipH="1" flipV="1">
              <a:off x="1920" y="2478"/>
              <a:ext cx="688" cy="362"/>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6637" name="Line 13"/>
          <p:cNvSpPr>
            <a:spLocks noChangeShapeType="1"/>
          </p:cNvSpPr>
          <p:nvPr/>
        </p:nvSpPr>
        <p:spPr bwMode="auto">
          <a:xfrm>
            <a:off x="2055813" y="2103438"/>
            <a:ext cx="2897187" cy="301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26640" name="Group 16"/>
          <p:cNvGrpSpPr>
            <a:grpSpLocks/>
          </p:cNvGrpSpPr>
          <p:nvPr/>
        </p:nvGrpSpPr>
        <p:grpSpPr bwMode="auto">
          <a:xfrm>
            <a:off x="3352800" y="2133600"/>
            <a:ext cx="3163888" cy="2374900"/>
            <a:chOff x="2112" y="1344"/>
            <a:chExt cx="1993" cy="1496"/>
          </a:xfrm>
        </p:grpSpPr>
        <p:sp>
          <p:nvSpPr>
            <p:cNvPr id="53257" name="Rectangle 14"/>
            <p:cNvSpPr>
              <a:spLocks noChangeArrowheads="1"/>
            </p:cNvSpPr>
            <p:nvPr/>
          </p:nvSpPr>
          <p:spPr bwMode="auto">
            <a:xfrm>
              <a:off x="3515" y="1344"/>
              <a:ext cx="590" cy="1088"/>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53258" name="Line 15"/>
            <p:cNvSpPr>
              <a:spLocks noChangeShapeType="1"/>
            </p:cNvSpPr>
            <p:nvPr/>
          </p:nvSpPr>
          <p:spPr bwMode="auto">
            <a:xfrm flipH="1">
              <a:off x="2112" y="2387"/>
              <a:ext cx="1403" cy="453"/>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6648" name="Oval 24"/>
          <p:cNvSpPr>
            <a:spLocks noChangeArrowheads="1"/>
          </p:cNvSpPr>
          <p:nvPr/>
        </p:nvSpPr>
        <p:spPr bwMode="auto">
          <a:xfrm>
            <a:off x="4500563" y="4076700"/>
            <a:ext cx="215900" cy="215900"/>
          </a:xfrm>
          <a:prstGeom prst="ellipse">
            <a:avLst/>
          </a:prstGeom>
          <a:solidFill>
            <a:srgbClr val="009900"/>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27">
                                            <p:bg/>
                                          </p:spTgt>
                                        </p:tgtEl>
                                        <p:attrNameLst>
                                          <p:attrName>style.visibility</p:attrName>
                                        </p:attrNameLst>
                                      </p:cBhvr>
                                      <p:to>
                                        <p:strVal val="visible"/>
                                      </p:to>
                                    </p:set>
                                    <p:anim calcmode="discrete" valueType="clr">
                                      <p:cBhvr override="childStyle">
                                        <p:cTn id="7" dur="80"/>
                                        <p:tgtEl>
                                          <p:spTgt spid="26627">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27">
                                            <p:bg/>
                                          </p:spTgt>
                                        </p:tgtEl>
                                        <p:attrNameLst>
                                          <p:attrName>fillcolor</p:attrName>
                                        </p:attrNameLst>
                                      </p:cBhvr>
                                      <p:tavLst>
                                        <p:tav tm="0">
                                          <p:val>
                                            <p:clrVal>
                                              <a:schemeClr val="accent2"/>
                                            </p:clrVal>
                                          </p:val>
                                        </p:tav>
                                        <p:tav tm="50000">
                                          <p:val>
                                            <p:clrVal>
                                              <a:schemeClr val="hlink"/>
                                            </p:clrVal>
                                          </p:val>
                                        </p:tav>
                                      </p:tavLst>
                                    </p:anim>
                                    <p:set>
                                      <p:cBhvr>
                                        <p:cTn id="9" dur="80"/>
                                        <p:tgtEl>
                                          <p:spTgt spid="26627">
                                            <p:bg/>
                                          </p:spTgt>
                                        </p:tgtEl>
                                        <p:attrNameLst>
                                          <p:attrName>fill.type</p:attrName>
                                        </p:attrNameLst>
                                      </p:cBhvr>
                                      <p:to>
                                        <p:strVal val="solid"/>
                                      </p:to>
                                    </p:set>
                                  </p:childTnLst>
                                </p:cTn>
                              </p:par>
                            </p:childTnLst>
                          </p:cTn>
                        </p:par>
                        <p:par>
                          <p:cTn id="10" fill="hold" nodeType="afterGroup">
                            <p:stCondLst>
                              <p:cond delay="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6627">
                                            <p:txEl>
                                              <p:pRg st="0" end="0"/>
                                            </p:txEl>
                                          </p:spTgt>
                                        </p:tgtEl>
                                        <p:attrNameLst>
                                          <p:attrName>style.visibility</p:attrName>
                                        </p:attrNameLst>
                                      </p:cBhvr>
                                      <p:to>
                                        <p:strVal val="visible"/>
                                      </p:to>
                                    </p:set>
                                    <p:anim calcmode="discrete" valueType="clr">
                                      <p:cBhvr override="childStyle">
                                        <p:cTn id="13" dur="80"/>
                                        <p:tgtEl>
                                          <p:spTgt spid="266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6627">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26627">
                                            <p:txEl>
                                              <p:pRg st="0" end="0"/>
                                            </p:txEl>
                                          </p:spTgt>
                                        </p:tgtEl>
                                        <p:attrNameLst>
                                          <p:attrName>fill.type</p:attrName>
                                        </p:attrNameLst>
                                      </p:cBhvr>
                                      <p:to>
                                        <p:strVal val="solid"/>
                                      </p:to>
                                    </p:set>
                                  </p:childTnLst>
                                </p:cTn>
                              </p:par>
                            </p:childTnLst>
                          </p:cTn>
                        </p:par>
                        <p:par>
                          <p:cTn id="16" fill="hold" nodeType="afterGroup">
                            <p:stCondLst>
                              <p:cond delay="920"/>
                            </p:stCondLst>
                            <p:childTnLst>
                              <p:par>
                                <p:cTn id="17" presetID="55" presetClass="entr" presetSubtype="0" fill="hold" grpId="0" nodeType="afterEffect">
                                  <p:stCondLst>
                                    <p:cond delay="0"/>
                                  </p:stCondLst>
                                  <p:childTnLst>
                                    <p:set>
                                      <p:cBhvr>
                                        <p:cTn id="18" dur="1" fill="hold">
                                          <p:stCondLst>
                                            <p:cond delay="0"/>
                                          </p:stCondLst>
                                        </p:cTn>
                                        <p:tgtEl>
                                          <p:spTgt spid="26637"/>
                                        </p:tgtEl>
                                        <p:attrNameLst>
                                          <p:attrName>style.visibility</p:attrName>
                                        </p:attrNameLst>
                                      </p:cBhvr>
                                      <p:to>
                                        <p:strVal val="visible"/>
                                      </p:to>
                                    </p:set>
                                    <p:anim calcmode="lin" valueType="num">
                                      <p:cBhvr>
                                        <p:cTn id="19" dur="1000" fill="hold"/>
                                        <p:tgtEl>
                                          <p:spTgt spid="26637"/>
                                        </p:tgtEl>
                                        <p:attrNameLst>
                                          <p:attrName>ppt_w</p:attrName>
                                        </p:attrNameLst>
                                      </p:cBhvr>
                                      <p:tavLst>
                                        <p:tav tm="0">
                                          <p:val>
                                            <p:strVal val="#ppt_w*0.70"/>
                                          </p:val>
                                        </p:tav>
                                        <p:tav tm="100000">
                                          <p:val>
                                            <p:strVal val="#ppt_w"/>
                                          </p:val>
                                        </p:tav>
                                      </p:tavLst>
                                    </p:anim>
                                    <p:anim calcmode="lin" valueType="num">
                                      <p:cBhvr>
                                        <p:cTn id="20" dur="1000" fill="hold"/>
                                        <p:tgtEl>
                                          <p:spTgt spid="26637"/>
                                        </p:tgtEl>
                                        <p:attrNameLst>
                                          <p:attrName>ppt_h</p:attrName>
                                        </p:attrNameLst>
                                      </p:cBhvr>
                                      <p:tavLst>
                                        <p:tav tm="0">
                                          <p:val>
                                            <p:strVal val="#ppt_h"/>
                                          </p:val>
                                        </p:tav>
                                        <p:tav tm="100000">
                                          <p:val>
                                            <p:strVal val="#ppt_h"/>
                                          </p:val>
                                        </p:tav>
                                      </p:tavLst>
                                    </p:anim>
                                    <p:animEffect transition="in" filter="fade">
                                      <p:cBhvr>
                                        <p:cTn id="21" dur="1000"/>
                                        <p:tgtEl>
                                          <p:spTgt spid="266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26627">
                                            <p:txEl>
                                              <p:pRg st="1" end="1"/>
                                            </p:txEl>
                                          </p:spTgt>
                                        </p:tgtEl>
                                        <p:attrNameLst>
                                          <p:attrName>style.visibility</p:attrName>
                                        </p:attrNameLst>
                                      </p:cBhvr>
                                      <p:to>
                                        <p:strVal val="visible"/>
                                      </p:to>
                                    </p:set>
                                    <p:anim calcmode="discrete" valueType="clr">
                                      <p:cBhvr override="childStyle">
                                        <p:cTn id="26" dur="80"/>
                                        <p:tgtEl>
                                          <p:spTgt spid="2662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6627">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26627">
                                            <p:txEl>
                                              <p:pRg st="1" end="1"/>
                                            </p:txEl>
                                          </p:spTgt>
                                        </p:tgtEl>
                                        <p:attrNameLst>
                                          <p:attrName>fill.type</p:attrName>
                                        </p:attrNameLst>
                                      </p:cBhvr>
                                      <p:to>
                                        <p:strVal val="solid"/>
                                      </p:to>
                                    </p:set>
                                  </p:childTnLst>
                                </p:cTn>
                              </p:par>
                            </p:childTnLst>
                          </p:cTn>
                        </p:par>
                        <p:par>
                          <p:cTn id="29" fill="hold" nodeType="afterGroup">
                            <p:stCondLst>
                              <p:cond delay="2600"/>
                            </p:stCondLst>
                            <p:childTnLst>
                              <p:par>
                                <p:cTn id="30" presetID="3" presetClass="exit" presetSubtype="10" fill="hold" grpId="1" nodeType="afterEffect">
                                  <p:stCondLst>
                                    <p:cond delay="0"/>
                                  </p:stCondLst>
                                  <p:childTnLst>
                                    <p:animEffect transition="out" filter="blinds(horizontal)">
                                      <p:cBhvr>
                                        <p:cTn id="31" dur="500"/>
                                        <p:tgtEl>
                                          <p:spTgt spid="26637"/>
                                        </p:tgtEl>
                                      </p:cBhvr>
                                    </p:animEffect>
                                    <p:set>
                                      <p:cBhvr>
                                        <p:cTn id="32" dur="1" fill="hold">
                                          <p:stCondLst>
                                            <p:cond delay="499"/>
                                          </p:stCondLst>
                                        </p:cTn>
                                        <p:tgtEl>
                                          <p:spTgt spid="26637"/>
                                        </p:tgtEl>
                                        <p:attrNameLst>
                                          <p:attrName>style.visibility</p:attrName>
                                        </p:attrNameLst>
                                      </p:cBhvr>
                                      <p:to>
                                        <p:strVal val="hidden"/>
                                      </p:to>
                                    </p:set>
                                  </p:childTnLst>
                                </p:cTn>
                              </p:par>
                            </p:childTnLst>
                          </p:cTn>
                        </p:par>
                        <p:par>
                          <p:cTn id="33" fill="hold" nodeType="afterGroup">
                            <p:stCondLst>
                              <p:cond delay="3100"/>
                            </p:stCondLst>
                            <p:childTnLst>
                              <p:par>
                                <p:cTn id="34" presetID="55" presetClass="entr" presetSubtype="0" fill="hold" nodeType="afterEffect">
                                  <p:stCondLst>
                                    <p:cond delay="0"/>
                                  </p:stCondLst>
                                  <p:childTnLst>
                                    <p:set>
                                      <p:cBhvr>
                                        <p:cTn id="35" dur="1" fill="hold">
                                          <p:stCondLst>
                                            <p:cond delay="0"/>
                                          </p:stCondLst>
                                        </p:cTn>
                                        <p:tgtEl>
                                          <p:spTgt spid="26641"/>
                                        </p:tgtEl>
                                        <p:attrNameLst>
                                          <p:attrName>style.visibility</p:attrName>
                                        </p:attrNameLst>
                                      </p:cBhvr>
                                      <p:to>
                                        <p:strVal val="visible"/>
                                      </p:to>
                                    </p:set>
                                    <p:anim calcmode="lin" valueType="num">
                                      <p:cBhvr>
                                        <p:cTn id="36" dur="1000" fill="hold"/>
                                        <p:tgtEl>
                                          <p:spTgt spid="26641"/>
                                        </p:tgtEl>
                                        <p:attrNameLst>
                                          <p:attrName>ppt_w</p:attrName>
                                        </p:attrNameLst>
                                      </p:cBhvr>
                                      <p:tavLst>
                                        <p:tav tm="0">
                                          <p:val>
                                            <p:strVal val="#ppt_w*0.70"/>
                                          </p:val>
                                        </p:tav>
                                        <p:tav tm="100000">
                                          <p:val>
                                            <p:strVal val="#ppt_w"/>
                                          </p:val>
                                        </p:tav>
                                      </p:tavLst>
                                    </p:anim>
                                    <p:anim calcmode="lin" valueType="num">
                                      <p:cBhvr>
                                        <p:cTn id="37" dur="1000" fill="hold"/>
                                        <p:tgtEl>
                                          <p:spTgt spid="26641"/>
                                        </p:tgtEl>
                                        <p:attrNameLst>
                                          <p:attrName>ppt_h</p:attrName>
                                        </p:attrNameLst>
                                      </p:cBhvr>
                                      <p:tavLst>
                                        <p:tav tm="0">
                                          <p:val>
                                            <p:strVal val="#ppt_h"/>
                                          </p:val>
                                        </p:tav>
                                        <p:tav tm="100000">
                                          <p:val>
                                            <p:strVal val="#ppt_h"/>
                                          </p:val>
                                        </p:tav>
                                      </p:tavLst>
                                    </p:anim>
                                    <p:animEffect transition="in" filter="fade">
                                      <p:cBhvr>
                                        <p:cTn id="38" dur="1000"/>
                                        <p:tgtEl>
                                          <p:spTgt spid="2664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26627">
                                            <p:txEl>
                                              <p:pRg st="2" end="2"/>
                                            </p:txEl>
                                          </p:spTgt>
                                        </p:tgtEl>
                                        <p:attrNameLst>
                                          <p:attrName>style.visibility</p:attrName>
                                        </p:attrNameLst>
                                      </p:cBhvr>
                                      <p:to>
                                        <p:strVal val="visible"/>
                                      </p:to>
                                    </p:set>
                                    <p:anim calcmode="discrete" valueType="clr">
                                      <p:cBhvr override="childStyle">
                                        <p:cTn id="43" dur="80"/>
                                        <p:tgtEl>
                                          <p:spTgt spid="2662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26627">
                                            <p:txEl>
                                              <p:pRg st="2" end="2"/>
                                            </p:txEl>
                                          </p:spTgt>
                                        </p:tgtEl>
                                        <p:attrNameLst>
                                          <p:attrName>fillcolor</p:attrName>
                                        </p:attrNameLst>
                                      </p:cBhvr>
                                      <p:tavLst>
                                        <p:tav tm="0">
                                          <p:val>
                                            <p:clrVal>
                                              <a:schemeClr val="accent2"/>
                                            </p:clrVal>
                                          </p:val>
                                        </p:tav>
                                        <p:tav tm="50000">
                                          <p:val>
                                            <p:clrVal>
                                              <a:schemeClr val="hlink"/>
                                            </p:clrVal>
                                          </p:val>
                                        </p:tav>
                                      </p:tavLst>
                                    </p:anim>
                                    <p:set>
                                      <p:cBhvr>
                                        <p:cTn id="45" dur="80"/>
                                        <p:tgtEl>
                                          <p:spTgt spid="26627">
                                            <p:txEl>
                                              <p:pRg st="2" end="2"/>
                                            </p:txEl>
                                          </p:spTgt>
                                        </p:tgtEl>
                                        <p:attrNameLst>
                                          <p:attrName>fill.type</p:attrName>
                                        </p:attrNameLst>
                                      </p:cBhvr>
                                      <p:to>
                                        <p:strVal val="solid"/>
                                      </p:to>
                                    </p:set>
                                  </p:childTnLst>
                                </p:cTn>
                              </p:par>
                            </p:childTnLst>
                          </p:cTn>
                        </p:par>
                        <p:par>
                          <p:cTn id="46" fill="hold" nodeType="afterGroup">
                            <p:stCondLst>
                              <p:cond delay="800"/>
                            </p:stCondLst>
                            <p:childTnLst>
                              <p:par>
                                <p:cTn id="47" presetID="3" presetClass="exit" presetSubtype="10" fill="hold" nodeType="afterEffect">
                                  <p:stCondLst>
                                    <p:cond delay="0"/>
                                  </p:stCondLst>
                                  <p:childTnLst>
                                    <p:animEffect transition="out" filter="blinds(horizontal)">
                                      <p:cBhvr>
                                        <p:cTn id="48" dur="500"/>
                                        <p:tgtEl>
                                          <p:spTgt spid="26641"/>
                                        </p:tgtEl>
                                      </p:cBhvr>
                                    </p:animEffect>
                                    <p:set>
                                      <p:cBhvr>
                                        <p:cTn id="49" dur="1" fill="hold">
                                          <p:stCondLst>
                                            <p:cond delay="499"/>
                                          </p:stCondLst>
                                        </p:cTn>
                                        <p:tgtEl>
                                          <p:spTgt spid="26641"/>
                                        </p:tgtEl>
                                        <p:attrNameLst>
                                          <p:attrName>style.visibility</p:attrName>
                                        </p:attrNameLst>
                                      </p:cBhvr>
                                      <p:to>
                                        <p:strVal val="hidden"/>
                                      </p:to>
                                    </p:set>
                                  </p:childTnLst>
                                </p:cTn>
                              </p:par>
                            </p:childTnLst>
                          </p:cTn>
                        </p:par>
                        <p:par>
                          <p:cTn id="50" fill="hold" nodeType="afterGroup">
                            <p:stCondLst>
                              <p:cond delay="1300"/>
                            </p:stCondLst>
                            <p:childTnLst>
                              <p:par>
                                <p:cTn id="51" presetID="55" presetClass="entr" presetSubtype="0" fill="hold" nodeType="afterEffect">
                                  <p:stCondLst>
                                    <p:cond delay="0"/>
                                  </p:stCondLst>
                                  <p:childTnLst>
                                    <p:set>
                                      <p:cBhvr>
                                        <p:cTn id="52" dur="1" fill="hold">
                                          <p:stCondLst>
                                            <p:cond delay="0"/>
                                          </p:stCondLst>
                                        </p:cTn>
                                        <p:tgtEl>
                                          <p:spTgt spid="26640"/>
                                        </p:tgtEl>
                                        <p:attrNameLst>
                                          <p:attrName>style.visibility</p:attrName>
                                        </p:attrNameLst>
                                      </p:cBhvr>
                                      <p:to>
                                        <p:strVal val="visible"/>
                                      </p:to>
                                    </p:set>
                                    <p:anim calcmode="lin" valueType="num">
                                      <p:cBhvr>
                                        <p:cTn id="53" dur="1000" fill="hold"/>
                                        <p:tgtEl>
                                          <p:spTgt spid="26640"/>
                                        </p:tgtEl>
                                        <p:attrNameLst>
                                          <p:attrName>ppt_w</p:attrName>
                                        </p:attrNameLst>
                                      </p:cBhvr>
                                      <p:tavLst>
                                        <p:tav tm="0">
                                          <p:val>
                                            <p:strVal val="#ppt_w*0.70"/>
                                          </p:val>
                                        </p:tav>
                                        <p:tav tm="100000">
                                          <p:val>
                                            <p:strVal val="#ppt_w"/>
                                          </p:val>
                                        </p:tav>
                                      </p:tavLst>
                                    </p:anim>
                                    <p:anim calcmode="lin" valueType="num">
                                      <p:cBhvr>
                                        <p:cTn id="54" dur="1000" fill="hold"/>
                                        <p:tgtEl>
                                          <p:spTgt spid="26640"/>
                                        </p:tgtEl>
                                        <p:attrNameLst>
                                          <p:attrName>ppt_h</p:attrName>
                                        </p:attrNameLst>
                                      </p:cBhvr>
                                      <p:tavLst>
                                        <p:tav tm="0">
                                          <p:val>
                                            <p:strVal val="#ppt_h"/>
                                          </p:val>
                                        </p:tav>
                                        <p:tav tm="100000">
                                          <p:val>
                                            <p:strVal val="#ppt_h"/>
                                          </p:val>
                                        </p:tav>
                                      </p:tavLst>
                                    </p:anim>
                                    <p:animEffect transition="in" filter="fade">
                                      <p:cBhvr>
                                        <p:cTn id="55" dur="1000"/>
                                        <p:tgtEl>
                                          <p:spTgt spid="2664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26640"/>
                                        </p:tgtEl>
                                      </p:cBhvr>
                                    </p:animEffect>
                                    <p:set>
                                      <p:cBhvr>
                                        <p:cTn id="60" dur="1" fill="hold">
                                          <p:stCondLst>
                                            <p:cond delay="499"/>
                                          </p:stCondLst>
                                        </p:cTn>
                                        <p:tgtEl>
                                          <p:spTgt spid="26640"/>
                                        </p:tgtEl>
                                        <p:attrNameLst>
                                          <p:attrName>style.visibility</p:attrName>
                                        </p:attrNameLst>
                                      </p:cBhvr>
                                      <p:to>
                                        <p:strVal val="hidden"/>
                                      </p:to>
                                    </p:set>
                                  </p:childTnLst>
                                </p:cTn>
                              </p:par>
                            </p:childTnLst>
                          </p:cTn>
                        </p:par>
                        <p:par>
                          <p:cTn id="61" fill="hold" nodeType="afterGroup">
                            <p:stCondLst>
                              <p:cond delay="500"/>
                            </p:stCondLst>
                            <p:childTnLst>
                              <p:par>
                                <p:cTn id="62" presetID="23" presetClass="entr" presetSubtype="16" fill="hold" grpId="0" nodeType="afterEffect">
                                  <p:stCondLst>
                                    <p:cond delay="0"/>
                                  </p:stCondLst>
                                  <p:childTnLst>
                                    <p:set>
                                      <p:cBhvr>
                                        <p:cTn id="63" dur="1" fill="hold">
                                          <p:stCondLst>
                                            <p:cond delay="0"/>
                                          </p:stCondLst>
                                        </p:cTn>
                                        <p:tgtEl>
                                          <p:spTgt spid="26648"/>
                                        </p:tgtEl>
                                        <p:attrNameLst>
                                          <p:attrName>style.visibility</p:attrName>
                                        </p:attrNameLst>
                                      </p:cBhvr>
                                      <p:to>
                                        <p:strVal val="visible"/>
                                      </p:to>
                                    </p:set>
                                    <p:anim calcmode="lin" valueType="num">
                                      <p:cBhvr>
                                        <p:cTn id="64" dur="500" fill="hold"/>
                                        <p:tgtEl>
                                          <p:spTgt spid="26648"/>
                                        </p:tgtEl>
                                        <p:attrNameLst>
                                          <p:attrName>ppt_w</p:attrName>
                                        </p:attrNameLst>
                                      </p:cBhvr>
                                      <p:tavLst>
                                        <p:tav tm="0">
                                          <p:val>
                                            <p:fltVal val="0"/>
                                          </p:val>
                                        </p:tav>
                                        <p:tav tm="100000">
                                          <p:val>
                                            <p:strVal val="#ppt_w"/>
                                          </p:val>
                                        </p:tav>
                                      </p:tavLst>
                                    </p:anim>
                                    <p:anim calcmode="lin" valueType="num">
                                      <p:cBhvr>
                                        <p:cTn id="65" dur="500" fill="hold"/>
                                        <p:tgtEl>
                                          <p:spTgt spid="26648"/>
                                        </p:tgtEl>
                                        <p:attrNameLst>
                                          <p:attrName>ppt_h</p:attrName>
                                        </p:attrNameLst>
                                      </p:cBhvr>
                                      <p:tavLst>
                                        <p:tav tm="0">
                                          <p:val>
                                            <p:fltVal val="0"/>
                                          </p:val>
                                        </p:tav>
                                        <p:tav tm="100000">
                                          <p:val>
                                            <p:strVal val="#ppt_h"/>
                                          </p:val>
                                        </p:tav>
                                      </p:tavLst>
                                    </p:anim>
                                  </p:childTnLst>
                                </p:cTn>
                              </p:par>
                            </p:childTnLst>
                          </p:cTn>
                        </p:par>
                        <p:par>
                          <p:cTn id="66" fill="hold" nodeType="afterGroup">
                            <p:stCondLst>
                              <p:cond delay="1000"/>
                            </p:stCondLst>
                            <p:childTnLst>
                              <p:par>
                                <p:cTn id="67" presetID="0" presetClass="path" presetSubtype="0" accel="50000" decel="50000" fill="hold" grpId="1" nodeType="afterEffect">
                                  <p:stCondLst>
                                    <p:cond delay="0"/>
                                  </p:stCondLst>
                                  <p:childTnLst>
                                    <p:animMotion origin="layout" path="M -0.00399 -0.01158 C 0.00261 -0.04862 0.00938 -0.08565 0.02552 -0.11737 C 0.04167 -0.14908 0.06632 -0.18056 0.09323 -0.20186 C 0.12014 -0.22315 0.15643 -0.24676 0.18733 -0.24491 C 0.21823 -0.24306 0.2566 -0.21551 0.27848 -0.19005 C 0.30035 -0.16459 0.30886 -0.12454 0.31823 -0.0919 C 0.32761 -0.05926 0.3349 -0.02732 0.33438 0.00601 C 0.33386 0.03935 0.32726 0.078 0.31528 0.1081 C 0.3033 0.13819 0.28455 0.1699 0.26233 0.18657 C 0.24011 0.20324 0.2066 0.20902 0.18143 0.2081 C 0.15625 0.20717 0.13282 0.19745 0.11077 0.18055 C 0.08872 0.16365 0.06407 0.13564 0.04896 0.10601 C 0.03386 0.07638 0.0191 0.03634 0.01962 0.00208 C 0.02014 -0.03218 0.03629 -0.07246 0.05191 -0.09977 C 0.06754 -0.12709 0.09098 -0.14723 0.11372 -0.1625 C 0.13646 -0.17778 0.16372 -0.19213 0.18872 -0.1919 C 0.21372 -0.19167 0.24688 -0.18079 0.26372 -0.16065 C 0.28056 -0.14051 0.28594 -0.09885 0.29028 -0.07038 C 0.29462 -0.0419 0.29306 -0.01575 0.29028 0.00995 C 0.2875 0.03564 0.28334 0.06527 0.27396 0.08449 C 0.26459 0.1037 0.24914 0.11458 0.23438 0.12569 C 0.21962 0.1368 0.20295 0.15046 0.18577 0.15115 C 0.16858 0.15185 0.14827 0.14004 0.13143 0.12962 C 0.11459 0.11921 0.09723 0.10902 0.08438 0.08842 C 0.07153 0.06782 0.05556 0.03379 0.05486 0.00601 C 0.05417 -0.02176 0.06789 -0.05625 0.07986 -0.07825 C 0.09184 -0.10024 0.1092 -0.11459 0.12691 -0.12524 C 0.14462 -0.13588 0.16719 -0.14653 0.18577 -0.14283 C 0.20434 -0.13913 0.22726 -0.12107 0.23872 -0.10371 C 0.25018 -0.08635 0.25226 -0.05811 0.25486 -0.03913 C 0.25747 -0.02014 0.25591 -0.00649 0.25486 0.00995 C 0.25382 0.02638 0.25504 0.04629 0.24896 0.05902 C 0.24289 0.07175 0.229 0.08009 0.21823 0.08657 C 0.20747 0.09305 0.19636 0.09814 0.18438 0.09814 C 0.1724 0.09814 0.15782 0.09143 0.14601 0.08657 C 0.1342 0.08171 0.12379 0.08217 0.11372 0.06875 C 0.10365 0.05532 0.08681 0.02592 0.08577 0.00601 C 0.08473 -0.01389 0.09723 -0.03565 0.10782 -0.0507 C 0.11841 -0.06575 0.13542 -0.07686 0.14896 -0.08403 C 0.1625 -0.09121 0.17743 -0.09792 0.18872 -0.09399 C 0.2 -0.09005 0.20973 -0.07223 0.21667 -0.06065 C 0.22361 -0.04908 0.22813 -0.03727 0.22986 -0.02524 C 0.2316 -0.0132 0.22795 0.00162 0.22691 0.01203 C 0.22587 0.02245 0.22761 0.03055 0.22396 0.0375 C 0.22032 0.04444 0.21129 0.04907 0.20486 0.05324 C 0.19844 0.0574 0.19306 0.06203 0.18577 0.06296 C 0.17848 0.06388 0.16858 0.0625 0.16077 0.05902 C 0.15295 0.05555 0.14479 0.04884 0.13872 0.04143 C 0.13264 0.03402 0.12379 0.02569 0.12396 0.01388 C 0.12414 0.00208 0.13334 -0.02014 0.14028 -0.02917 C 0.14723 -0.0382 0.16111 -0.03913 0.16528 -0.04098 " pathEditMode="relative" rAng="0" ptsTypes="aaaaaaaaaaaaaaaaaaaaaaaaaaaaaaaaaaaaaaaaaaaaaaaaaaA">
                                      <p:cBhvr>
                                        <p:cTn id="68" dur="5000" fill="hold"/>
                                        <p:tgtEl>
                                          <p:spTgt spid="26648"/>
                                        </p:tgtEl>
                                        <p:attrNameLst>
                                          <p:attrName>ppt_x</p:attrName>
                                          <p:attrName>ppt_y</p:attrName>
                                        </p:attrNameLst>
                                      </p:cBhvr>
                                      <p:rCtr x="16944"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nimBg="1"/>
      <p:bldP spid="26637" grpId="0" animBg="1"/>
      <p:bldP spid="26637" grpId="1" animBg="1"/>
      <p:bldP spid="26648" grpId="0" animBg="1"/>
      <p:bldP spid="2664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8AA3DE-F0F6-4DCA-B506-775F9E4893B3}" type="slidenum">
              <a:rPr lang="it-IT" altLang="it-IT" sz="1200">
                <a:solidFill>
                  <a:srgbClr val="898989"/>
                </a:solidFill>
                <a:latin typeface="Arial" panose="020B0604020202020204" pitchFamily="34" charset="0"/>
              </a:rPr>
              <a:pPr>
                <a:spcBef>
                  <a:spcPct val="0"/>
                </a:spcBef>
                <a:buFontTx/>
                <a:buNone/>
              </a:pPr>
              <a:t>41</a:t>
            </a:fld>
            <a:endParaRPr lang="it-IT" altLang="it-IT" sz="1200">
              <a:solidFill>
                <a:srgbClr val="898989"/>
              </a:solidFill>
              <a:latin typeface="Arial" panose="020B0604020202020204" pitchFamily="34" charset="0"/>
            </a:endParaRPr>
          </a:p>
        </p:txBody>
      </p:sp>
      <p:sp>
        <p:nvSpPr>
          <p:cNvPr id="55299" name="Rectangle 4"/>
          <p:cNvSpPr>
            <a:spLocks noChangeArrowheads="1"/>
          </p:cNvSpPr>
          <p:nvPr/>
        </p:nvSpPr>
        <p:spPr bwMode="auto">
          <a:xfrm>
            <a:off x="457200" y="4876800"/>
            <a:ext cx="8153400" cy="136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it-IT" altLang="it-IT" sz="1600">
                <a:latin typeface="Arial" panose="020B0604020202020204" pitchFamily="34" charset="0"/>
              </a:rPr>
              <a:t>“</a:t>
            </a:r>
            <a:r>
              <a:rPr lang="it-IT" altLang="it-IT" sz="1600" i="1">
                <a:latin typeface="Arial" panose="020B0604020202020204" pitchFamily="34" charset="0"/>
              </a:rPr>
              <a:t>La grande crisi costrinse i governi occidentali a dare priorità alle considerazioni sociali rispetto a quelle economiche nei loro indirizzi politici. I pericoli in caso contrario, radicalizzazione della sinistra, e, come dimostravano la Germania e altri paesi, della destra, erano troppo minacciosi</a:t>
            </a:r>
            <a:r>
              <a:rPr lang="it-IT" altLang="it-IT" sz="1600">
                <a:latin typeface="Arial" panose="020B0604020202020204" pitchFamily="34" charset="0"/>
              </a:rPr>
              <a:t>”.	</a:t>
            </a:r>
            <a:endParaRPr lang="it-IT" altLang="it-IT" sz="1600" b="1">
              <a:latin typeface="Arial" panose="020B0604020202020204" pitchFamily="34" charset="0"/>
            </a:endParaRPr>
          </a:p>
        </p:txBody>
      </p:sp>
      <p:sp>
        <p:nvSpPr>
          <p:cNvPr id="55300" name="Rectangle 5"/>
          <p:cNvSpPr>
            <a:spLocks noChangeArrowheads="1"/>
          </p:cNvSpPr>
          <p:nvPr/>
        </p:nvSpPr>
        <p:spPr bwMode="auto">
          <a:xfrm>
            <a:off x="1524000" y="228600"/>
            <a:ext cx="6019800" cy="777875"/>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Clr>
                <a:srgbClr val="FF3300"/>
              </a:buClr>
              <a:buFont typeface="Wingdings 3" panose="05040102010807070707" pitchFamily="18" charset="2"/>
              <a:buNone/>
            </a:pPr>
            <a:r>
              <a:rPr lang="it-IT" altLang="it-IT" sz="1600" b="1">
                <a:solidFill>
                  <a:srgbClr val="FF3300"/>
                </a:solidFill>
                <a:latin typeface="Arial" panose="020B0604020202020204" pitchFamily="34" charset="0"/>
              </a:rPr>
              <a:t>Il blocco della produzione investì pesantemente il mondo del lavoro</a:t>
            </a:r>
            <a:endParaRPr lang="it-IT" altLang="it-IT" sz="1600">
              <a:latin typeface="Arial" panose="020B0604020202020204" pitchFamily="34" charset="0"/>
            </a:endParaRPr>
          </a:p>
        </p:txBody>
      </p:sp>
      <p:sp>
        <p:nvSpPr>
          <p:cNvPr id="55301" name="Rectangle 7"/>
          <p:cNvSpPr>
            <a:spLocks noChangeArrowheads="1"/>
          </p:cNvSpPr>
          <p:nvPr/>
        </p:nvSpPr>
        <p:spPr bwMode="auto">
          <a:xfrm>
            <a:off x="457200" y="1152525"/>
            <a:ext cx="8153400" cy="2047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20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la disoccupazione negli Stati Uniti arrivò fino al 22% della popolazione attiva,</a:t>
            </a:r>
          </a:p>
          <a:p>
            <a:pPr algn="just" eaLnBrk="1" hangingPunct="1">
              <a:lnSpc>
                <a:spcPct val="20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in Germania la percentuale si assestò intorno al 17%, </a:t>
            </a:r>
          </a:p>
          <a:p>
            <a:pPr algn="just" eaLnBrk="1" hangingPunct="1">
              <a:lnSpc>
                <a:spcPct val="20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in Inghilterra intorno al 15%, </a:t>
            </a:r>
          </a:p>
          <a:p>
            <a:pPr algn="just" eaLnBrk="1" hangingPunct="1">
              <a:lnSpc>
                <a:spcPct val="200000"/>
              </a:lnSpc>
              <a:spcBef>
                <a:spcPct val="0"/>
              </a:spcBef>
              <a:buClr>
                <a:srgbClr val="FF3300"/>
              </a:buClr>
              <a:buSzPct val="200000"/>
              <a:buFont typeface="Wingdings" panose="05000000000000000000" pitchFamily="2" charset="2"/>
              <a:buChar char="Ø"/>
            </a:pPr>
            <a:r>
              <a:rPr lang="it-IT" altLang="it-IT" sz="1600">
                <a:latin typeface="Arial" panose="020B0604020202020204" pitchFamily="34" charset="0"/>
              </a:rPr>
              <a:t> ma anche la Francia e l’Italia non rimasero immuni da questa piaga.</a:t>
            </a:r>
          </a:p>
        </p:txBody>
      </p:sp>
      <p:sp>
        <p:nvSpPr>
          <p:cNvPr id="55302" name="Rectangle 8"/>
          <p:cNvSpPr>
            <a:spLocks noChangeArrowheads="1"/>
          </p:cNvSpPr>
          <p:nvPr/>
        </p:nvSpPr>
        <p:spPr bwMode="auto">
          <a:xfrm>
            <a:off x="609600" y="3451225"/>
            <a:ext cx="8153400" cy="1044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600">
                <a:latin typeface="Arial" panose="020B0604020202020204" pitchFamily="34" charset="0"/>
              </a:rPr>
              <a:t> A essere colpiti furono soprattutto i salariati dell’industria e dei servizi, gli agricoltori e anche le classi medie.</a:t>
            </a:r>
          </a:p>
          <a:p>
            <a:pPr algn="ctr" eaLnBrk="1" hangingPunct="1">
              <a:lnSpc>
                <a:spcPct val="130000"/>
              </a:lnSpc>
              <a:spcBef>
                <a:spcPct val="0"/>
              </a:spcBef>
              <a:buFontTx/>
              <a:buNone/>
            </a:pPr>
            <a:r>
              <a:rPr lang="it-IT" altLang="it-IT" sz="1600">
                <a:latin typeface="Arial" panose="020B0604020202020204" pitchFamily="34" charset="0"/>
              </a:rPr>
              <a:t>Scrive Hobsbawn ne “</a:t>
            </a:r>
            <a:r>
              <a:rPr lang="it-IT" altLang="it-IT" sz="1600" b="1" i="1">
                <a:solidFill>
                  <a:srgbClr val="3333FF"/>
                </a:solidFill>
                <a:latin typeface="Arial" panose="020B0604020202020204" pitchFamily="34" charset="0"/>
              </a:rPr>
              <a:t>Il secolo breve</a:t>
            </a:r>
            <a:r>
              <a:rPr lang="it-IT" altLang="it-IT" sz="1600">
                <a:latin typeface="Arial" panose="020B0604020202020204" pitchFamily="34" charset="0"/>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077200" cy="637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86600"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3"/>
          <p:cNvSpPr txBox="1">
            <a:spLocks noGrp="1"/>
          </p:cNvSpPr>
          <p:nvPr/>
        </p:nvSpPr>
        <p:spPr bwMode="auto">
          <a:xfrm>
            <a:off x="6553200" y="65690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F3E310C-3FF0-4D02-BF37-B9A86CC9C812}" type="slidenum">
              <a:rPr lang="it-IT" altLang="it-IT" sz="1200">
                <a:solidFill>
                  <a:srgbClr val="898989"/>
                </a:solidFill>
                <a:latin typeface="Arial" panose="020B0604020202020204" pitchFamily="34" charset="0"/>
              </a:rPr>
              <a:pPr algn="r" eaLnBrk="1" hangingPunct="1">
                <a:spcBef>
                  <a:spcPct val="0"/>
                </a:spcBef>
                <a:buFontTx/>
                <a:buNone/>
              </a:pPr>
              <a:t>44</a:t>
            </a:fld>
            <a:endParaRPr lang="it-IT" altLang="it-IT" sz="1200">
              <a:solidFill>
                <a:srgbClr val="898989"/>
              </a:solidFill>
              <a:latin typeface="Arial" panose="020B0604020202020204" pitchFamily="34" charset="0"/>
            </a:endParaRPr>
          </a:p>
        </p:txBody>
      </p:sp>
      <p:sp>
        <p:nvSpPr>
          <p:cNvPr id="58371" name="Rectangle 4"/>
          <p:cNvSpPr>
            <a:spLocks noChangeArrowheads="1"/>
          </p:cNvSpPr>
          <p:nvPr/>
        </p:nvSpPr>
        <p:spPr bwMode="auto">
          <a:xfrm>
            <a:off x="381000" y="2057400"/>
            <a:ext cx="8458200" cy="1130300"/>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Già dal 1930 gli Stati Uniti (Hoover </a:t>
            </a:r>
            <a:r>
              <a:rPr lang="it-IT" altLang="it-IT" sz="1600">
                <a:latin typeface="Arial" panose="020B0604020202020204" pitchFamily="34" charset="0"/>
                <a:sym typeface="Wingdings" panose="05000000000000000000" pitchFamily="2" charset="2"/>
              </a:rPr>
              <a:t> legge Smoot-Hawley)</a:t>
            </a:r>
            <a:r>
              <a:rPr lang="it-IT" altLang="it-IT" sz="1600">
                <a:latin typeface="Arial" panose="020B0604020202020204" pitchFamily="34" charset="0"/>
              </a:rPr>
              <a:t> portarono il dazio medio sulle importazioni dei prodotti industriali al 50%, seguiti dai paesi europei, compresa l’Inghilterra, che così facendo decretò ufficialmente la fine del libero scambio.	</a:t>
            </a:r>
          </a:p>
        </p:txBody>
      </p:sp>
      <p:sp>
        <p:nvSpPr>
          <p:cNvPr id="58372" name="Rectangle 7"/>
          <p:cNvSpPr>
            <a:spLocks noChangeArrowheads="1"/>
          </p:cNvSpPr>
          <p:nvPr/>
        </p:nvSpPr>
        <p:spPr bwMode="auto">
          <a:xfrm>
            <a:off x="609600" y="5484813"/>
            <a:ext cx="8229600" cy="1201737"/>
          </a:xfrm>
          <a:prstGeom prst="rect">
            <a:avLst/>
          </a:prstGeom>
          <a:solidFill>
            <a:schemeClr val="bg1"/>
          </a:solidFill>
          <a:ln w="9525">
            <a:solidFill>
              <a:srgbClr val="3333FF"/>
            </a:solidFill>
            <a:miter lim="800000"/>
            <a:headEnd/>
            <a:tailEnd/>
          </a:ln>
        </p:spPr>
        <p:txBody>
          <a:bodyPr anchor="ctr">
            <a:spAutoFit/>
          </a:bodyPr>
          <a:lstStyle>
            <a:lvl1pPr marL="444500"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096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176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256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36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0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5000"/>
              <a:buFontTx/>
              <a:buChar char="•"/>
            </a:pPr>
            <a:r>
              <a:rPr lang="it-IT" altLang="it-IT" sz="1600">
                <a:latin typeface="Arial" panose="020B0604020202020204" pitchFamily="34" charset="0"/>
              </a:rPr>
              <a:t>Il risultato fu un periodo di caos nei cambi delle valute che contribuì a deprimere il commercio internazionale. Tra il 1930 e il 1933, il valore del commercio</a:t>
            </a:r>
          </a:p>
          <a:p>
            <a:pPr algn="just" eaLnBrk="1" hangingPunct="1">
              <a:lnSpc>
                <a:spcPct val="150000"/>
              </a:lnSpc>
              <a:spcBef>
                <a:spcPct val="0"/>
              </a:spcBef>
              <a:buFontTx/>
              <a:buNone/>
            </a:pPr>
            <a:r>
              <a:rPr lang="it-IT" altLang="it-IT" sz="1600">
                <a:latin typeface="Arial" panose="020B0604020202020204" pitchFamily="34" charset="0"/>
              </a:rPr>
              <a:t>mondiale diminuì di oltre il 60%. </a:t>
            </a:r>
          </a:p>
        </p:txBody>
      </p:sp>
      <p:sp>
        <p:nvSpPr>
          <p:cNvPr id="58373" name="Rectangle 8"/>
          <p:cNvSpPr>
            <a:spLocks noChangeArrowheads="1"/>
          </p:cNvSpPr>
          <p:nvPr/>
        </p:nvSpPr>
        <p:spPr bwMode="auto">
          <a:xfrm>
            <a:off x="533400" y="3733800"/>
            <a:ext cx="8229600" cy="1201738"/>
          </a:xfrm>
          <a:prstGeom prst="rect">
            <a:avLst/>
          </a:prstGeom>
          <a:solidFill>
            <a:schemeClr val="bg1"/>
          </a:solidFill>
          <a:ln w="9525">
            <a:solidFill>
              <a:srgbClr val="3333FF"/>
            </a:solidFill>
            <a:miter lim="800000"/>
            <a:headEnd/>
            <a:tailEnd/>
          </a:ln>
        </p:spPr>
        <p:txBody>
          <a:bodyPr anchor="ctr">
            <a:spAutoFit/>
          </a:bodyPr>
          <a:lstStyle>
            <a:lvl1pPr marL="444500"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096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176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256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36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0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5000"/>
              <a:buFontTx/>
              <a:buChar char="•"/>
            </a:pPr>
            <a:r>
              <a:rPr lang="it-IT" altLang="it-IT" sz="1600">
                <a:latin typeface="Arial" panose="020B0604020202020204" pitchFamily="34" charset="0"/>
              </a:rPr>
              <a:t> Per frenare le importazioni si ricorse anche alla politica monetaria con l’abbandono del </a:t>
            </a:r>
            <a:r>
              <a:rPr lang="it-IT" altLang="it-IT" sz="1600" i="1">
                <a:latin typeface="Arial" panose="020B0604020202020204" pitchFamily="34" charset="0"/>
              </a:rPr>
              <a:t>gold standard exchange </a:t>
            </a:r>
            <a:r>
              <a:rPr lang="it-IT" altLang="it-IT" sz="1600">
                <a:latin typeface="Arial" panose="020B0604020202020204" pitchFamily="34" charset="0"/>
              </a:rPr>
              <a:t>e con ripetute </a:t>
            </a:r>
            <a:r>
              <a:rPr lang="it-IT" altLang="it-IT" sz="1600" b="1">
                <a:latin typeface="Arial" panose="020B0604020202020204" pitchFamily="34" charset="0"/>
              </a:rPr>
              <a:t>svalutazioni della moneta </a:t>
            </a:r>
            <a:r>
              <a:rPr lang="it-IT" altLang="it-IT" sz="1600">
                <a:latin typeface="Arial" panose="020B0604020202020204" pitchFamily="34" charset="0"/>
              </a:rPr>
              <a:t>nazionale nella speranza di rendere più competitive le proprie merci sui mercati internazionali.</a:t>
            </a:r>
          </a:p>
        </p:txBody>
      </p:sp>
      <p:sp>
        <p:nvSpPr>
          <p:cNvPr id="58374" name="Oval 10"/>
          <p:cNvSpPr>
            <a:spLocks noChangeArrowheads="1"/>
          </p:cNvSpPr>
          <p:nvPr/>
        </p:nvSpPr>
        <p:spPr bwMode="auto">
          <a:xfrm>
            <a:off x="0" y="36576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8375" name="AutoShape 11"/>
          <p:cNvSpPr>
            <a:spLocks noChangeArrowheads="1"/>
          </p:cNvSpPr>
          <p:nvPr/>
        </p:nvSpPr>
        <p:spPr bwMode="auto">
          <a:xfrm>
            <a:off x="304800" y="36576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8376" name="Oval 14"/>
          <p:cNvSpPr>
            <a:spLocks noChangeArrowheads="1"/>
          </p:cNvSpPr>
          <p:nvPr/>
        </p:nvSpPr>
        <p:spPr bwMode="auto">
          <a:xfrm>
            <a:off x="0" y="19812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8377" name="AutoShape 15"/>
          <p:cNvSpPr>
            <a:spLocks noChangeArrowheads="1"/>
          </p:cNvSpPr>
          <p:nvPr/>
        </p:nvSpPr>
        <p:spPr bwMode="auto">
          <a:xfrm>
            <a:off x="152400" y="1981200"/>
            <a:ext cx="838200" cy="533400"/>
          </a:xfrm>
          <a:prstGeom prst="rightArrow">
            <a:avLst>
              <a:gd name="adj1" fmla="val 50000"/>
              <a:gd name="adj2" fmla="val 39286"/>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8378" name="Oval 16"/>
          <p:cNvSpPr>
            <a:spLocks noChangeArrowheads="1"/>
          </p:cNvSpPr>
          <p:nvPr/>
        </p:nvSpPr>
        <p:spPr bwMode="auto">
          <a:xfrm>
            <a:off x="0" y="5334000"/>
            <a:ext cx="914400" cy="6096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8379" name="AutoShape 17"/>
          <p:cNvSpPr>
            <a:spLocks noChangeArrowheads="1"/>
          </p:cNvSpPr>
          <p:nvPr/>
        </p:nvSpPr>
        <p:spPr bwMode="auto">
          <a:xfrm>
            <a:off x="304800" y="5410200"/>
            <a:ext cx="762000" cy="533400"/>
          </a:xfrm>
          <a:prstGeom prst="rightArrow">
            <a:avLst>
              <a:gd name="adj1" fmla="val 54759"/>
              <a:gd name="adj2" fmla="val 42857"/>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8380" name="Text Box 14"/>
          <p:cNvSpPr txBox="1">
            <a:spLocks noChangeArrowheads="1"/>
          </p:cNvSpPr>
          <p:nvPr/>
        </p:nvSpPr>
        <p:spPr bwMode="auto">
          <a:xfrm>
            <a:off x="1371600" y="762000"/>
            <a:ext cx="6934200" cy="12017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50000"/>
              </a:spcBef>
              <a:buFontTx/>
              <a:buNone/>
            </a:pPr>
            <a:r>
              <a:rPr lang="it-IT" altLang="it-IT" sz="1600">
                <a:latin typeface="Arial" panose="020B0604020202020204" pitchFamily="34" charset="0"/>
              </a:rPr>
              <a:t>I primi provvedimenti dei paesi industrializzati per fronteggiare la crisi furono concentrati nell’adozione di </a:t>
            </a:r>
            <a:r>
              <a:rPr lang="it-IT" altLang="it-IT" sz="1600" b="1">
                <a:solidFill>
                  <a:srgbClr val="FF3300"/>
                </a:solidFill>
                <a:latin typeface="Arial" panose="020B0604020202020204" pitchFamily="34" charset="0"/>
              </a:rPr>
              <a:t>tariffe doganali altamente protezionistiche</a:t>
            </a:r>
          </a:p>
        </p:txBody>
      </p:sp>
      <p:sp>
        <p:nvSpPr>
          <p:cNvPr id="58381" name="Oval 5"/>
          <p:cNvSpPr>
            <a:spLocks noChangeArrowheads="1"/>
          </p:cNvSpPr>
          <p:nvPr/>
        </p:nvSpPr>
        <p:spPr bwMode="auto">
          <a:xfrm>
            <a:off x="2667000" y="76200"/>
            <a:ext cx="3810000" cy="762000"/>
          </a:xfrm>
          <a:prstGeom prst="ellipse">
            <a:avLst/>
          </a:prstGeom>
          <a:solidFill>
            <a:srgbClr val="336600"/>
          </a:solidFill>
          <a:ln w="9525">
            <a:solidFill>
              <a:srgbClr val="3366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800" b="1">
              <a:solidFill>
                <a:srgbClr val="FF3300"/>
              </a:solidFill>
              <a:latin typeface="Arial" panose="020B0604020202020204" pitchFamily="34" charset="0"/>
            </a:endParaRPr>
          </a:p>
          <a:p>
            <a:pPr algn="ctr" eaLnBrk="1" hangingPunct="1">
              <a:spcBef>
                <a:spcPct val="0"/>
              </a:spcBef>
              <a:buFontTx/>
              <a:buNone/>
            </a:pPr>
            <a:r>
              <a:rPr lang="it-IT" altLang="it-IT" sz="1800" b="1">
                <a:solidFill>
                  <a:srgbClr val="FF3300"/>
                </a:solidFill>
                <a:latin typeface="Arial" panose="020B0604020202020204" pitchFamily="34" charset="0"/>
              </a:rPr>
              <a:t>Il protezionismo e l’autarchia</a:t>
            </a:r>
          </a:p>
          <a:p>
            <a:pPr algn="ctr" eaLnBrk="1" hangingPunct="1">
              <a:spcBef>
                <a:spcPct val="0"/>
              </a:spcBef>
              <a:buFontTx/>
              <a:buNone/>
            </a:pPr>
            <a:endParaRPr lang="it-IT" altLang="it-IT" sz="20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C9F2D6-D7CE-4A5E-A2D7-B4BDC41CE6BA}" type="slidenum">
              <a:rPr lang="it-IT" altLang="it-IT" sz="1200">
                <a:solidFill>
                  <a:srgbClr val="898989"/>
                </a:solidFill>
                <a:latin typeface="Arial" panose="020B0604020202020204" pitchFamily="34" charset="0"/>
              </a:rPr>
              <a:pPr>
                <a:spcBef>
                  <a:spcPct val="0"/>
                </a:spcBef>
                <a:buFontTx/>
                <a:buNone/>
              </a:pPr>
              <a:t>45</a:t>
            </a:fld>
            <a:endParaRPr lang="it-IT" altLang="it-IT" sz="1200">
              <a:solidFill>
                <a:srgbClr val="898989"/>
              </a:solidFill>
              <a:latin typeface="Arial" panose="020B0604020202020204" pitchFamily="34" charset="0"/>
            </a:endParaRPr>
          </a:p>
        </p:txBody>
      </p:sp>
      <p:sp>
        <p:nvSpPr>
          <p:cNvPr id="59395" name="Rectangle 4"/>
          <p:cNvSpPr>
            <a:spLocks noChangeArrowheads="1"/>
          </p:cNvSpPr>
          <p:nvPr/>
        </p:nvSpPr>
        <p:spPr bwMode="auto">
          <a:xfrm>
            <a:off x="1219200" y="1036638"/>
            <a:ext cx="6705600" cy="1911350"/>
          </a:xfrm>
          <a:prstGeom prst="rect">
            <a:avLst/>
          </a:prstGeom>
          <a:solidFill>
            <a:schemeClr val="bg1"/>
          </a:solidFill>
          <a:ln w="9525">
            <a:solidFill>
              <a:srgbClr val="3333FF"/>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1600">
                <a:latin typeface="Arial" panose="020B0604020202020204" pitchFamily="34" charset="0"/>
              </a:rPr>
              <a:t> 	Le estreme conseguenze si raggiunsero quando le dittature europee si indirizzarono, anche in previsione di un nuovo conflitto, verso il conseguimento dell’autarchia, e cioè di una politica economica basata </a:t>
            </a:r>
            <a:r>
              <a:rPr lang="it-IT" altLang="it-IT" sz="1600" b="1">
                <a:solidFill>
                  <a:srgbClr val="FF3300"/>
                </a:solidFill>
                <a:latin typeface="Arial" panose="020B0604020202020204" pitchFamily="34" charset="0"/>
              </a:rPr>
              <a:t>sull’autosufficienza produttiva</a:t>
            </a:r>
            <a:r>
              <a:rPr lang="it-IT" altLang="it-IT" sz="1600">
                <a:latin typeface="Arial" panose="020B0604020202020204" pitchFamily="34" charset="0"/>
              </a:rPr>
              <a:t>.</a:t>
            </a:r>
          </a:p>
          <a:p>
            <a:pPr algn="just" eaLnBrk="1" hangingPunct="1">
              <a:lnSpc>
                <a:spcPct val="140000"/>
              </a:lnSpc>
              <a:spcBef>
                <a:spcPct val="0"/>
              </a:spcBef>
              <a:buFontTx/>
              <a:buNone/>
            </a:pPr>
            <a:r>
              <a:rPr lang="it-IT" altLang="it-IT" sz="1600">
                <a:latin typeface="Arial" panose="020B0604020202020204" pitchFamily="34" charset="0"/>
              </a:rPr>
              <a:t>	</a:t>
            </a:r>
          </a:p>
        </p:txBody>
      </p:sp>
      <p:sp>
        <p:nvSpPr>
          <p:cNvPr id="59396" name="Oval 14"/>
          <p:cNvSpPr>
            <a:spLocks noChangeArrowheads="1"/>
          </p:cNvSpPr>
          <p:nvPr/>
        </p:nvSpPr>
        <p:spPr bwMode="auto">
          <a:xfrm>
            <a:off x="685800" y="1069975"/>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59397" name="AutoShape 15"/>
          <p:cNvSpPr>
            <a:spLocks noChangeArrowheads="1"/>
          </p:cNvSpPr>
          <p:nvPr/>
        </p:nvSpPr>
        <p:spPr bwMode="auto">
          <a:xfrm>
            <a:off x="838200" y="10668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4876800" cy="1600200"/>
          </a:xfrm>
        </p:spPr>
        <p:txBody>
          <a:bodyPr/>
          <a:lstStyle/>
          <a:p>
            <a:pPr eaLnBrk="1" hangingPunct="1"/>
            <a:r>
              <a:rPr lang="it-IT" altLang="it-IT" smtClean="0"/>
              <a:t>Le conseguenze politiche della crisi</a:t>
            </a:r>
          </a:p>
        </p:txBody>
      </p:sp>
      <p:sp>
        <p:nvSpPr>
          <p:cNvPr id="4099" name="Text Box 3"/>
          <p:cNvSpPr txBox="1">
            <a:spLocks noChangeArrowheads="1"/>
          </p:cNvSpPr>
          <p:nvPr/>
        </p:nvSpPr>
        <p:spPr bwMode="auto">
          <a:xfrm>
            <a:off x="5181600" y="762000"/>
            <a:ext cx="3505200" cy="1219200"/>
          </a:xfrm>
          <a:prstGeom prst="rect">
            <a:avLst/>
          </a:prstGeom>
          <a:solidFill>
            <a:srgbClr val="FF3300"/>
          </a:solidFill>
          <a:ln w="9525">
            <a:solidFill>
              <a:schemeClr val="tx2"/>
            </a:solidFill>
            <a:miter lim="800000"/>
            <a:headEnd/>
            <a:tailEnd/>
          </a:ln>
        </p:spPr>
        <p:txBody>
          <a:bodyPr anchor="ctr"/>
          <a:lstStyle>
            <a:lvl1pPr marL="198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55638" indent="-2667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consolidamento </a:t>
            </a:r>
            <a:br>
              <a:rPr lang="it-IT" altLang="it-IT" sz="2000">
                <a:latin typeface="Arial" panose="020B0604020202020204" pitchFamily="34" charset="0"/>
                <a:cs typeface="Arial" panose="020B0604020202020204" pitchFamily="34" charset="0"/>
              </a:rPr>
            </a:br>
            <a:r>
              <a:rPr lang="it-IT" altLang="it-IT" sz="2000">
                <a:latin typeface="Arial" panose="020B0604020202020204" pitchFamily="34" charset="0"/>
                <a:cs typeface="Arial" panose="020B0604020202020204" pitchFamily="34" charset="0"/>
              </a:rPr>
              <a:t>della democrazia:</a:t>
            </a:r>
          </a:p>
          <a:p>
            <a:pPr lvl="1" algn="ctr" eaLnBrk="1" hangingPunct="1">
              <a:spcBef>
                <a:spcPct val="0"/>
              </a:spcBef>
              <a:buFontTx/>
              <a:buChar char="•"/>
            </a:pPr>
            <a:r>
              <a:rPr lang="it-IT" altLang="it-IT" sz="1600">
                <a:latin typeface="Arial" panose="020B0604020202020204" pitchFamily="34" charset="0"/>
                <a:cs typeface="Arial" panose="020B0604020202020204" pitchFamily="34" charset="0"/>
              </a:rPr>
              <a:t>Francia, Inghilterra</a:t>
            </a:r>
          </a:p>
          <a:p>
            <a:pPr lvl="1" algn="ctr" eaLnBrk="1" hangingPunct="1">
              <a:spcBef>
                <a:spcPct val="0"/>
              </a:spcBef>
              <a:buFontTx/>
              <a:buChar char="•"/>
            </a:pPr>
            <a:r>
              <a:rPr lang="it-IT" altLang="it-IT" sz="1600">
                <a:latin typeface="Arial" panose="020B0604020202020204" pitchFamily="34" charset="0"/>
                <a:cs typeface="Arial" panose="020B0604020202020204" pitchFamily="34" charset="0"/>
              </a:rPr>
              <a:t>Stati Uniti (</a:t>
            </a:r>
            <a:r>
              <a:rPr lang="it-IT" altLang="it-IT" sz="1600" i="1">
                <a:latin typeface="Arial" panose="020B0604020202020204" pitchFamily="34" charset="0"/>
                <a:cs typeface="Arial" panose="020B0604020202020204" pitchFamily="34" charset="0"/>
              </a:rPr>
              <a:t>New Deal</a:t>
            </a:r>
            <a:r>
              <a:rPr lang="it-IT" altLang="it-IT" sz="1600">
                <a:latin typeface="Arial" panose="020B0604020202020204" pitchFamily="34" charset="0"/>
                <a:cs typeface="Arial" panose="020B0604020202020204" pitchFamily="34" charset="0"/>
              </a:rPr>
              <a:t>)</a:t>
            </a:r>
          </a:p>
        </p:txBody>
      </p:sp>
      <p:sp>
        <p:nvSpPr>
          <p:cNvPr id="4100" name="Text Box 4"/>
          <p:cNvSpPr txBox="1">
            <a:spLocks noChangeArrowheads="1"/>
          </p:cNvSpPr>
          <p:nvPr/>
        </p:nvSpPr>
        <p:spPr bwMode="auto">
          <a:xfrm>
            <a:off x="5181600" y="2209800"/>
            <a:ext cx="3505200" cy="1066800"/>
          </a:xfrm>
          <a:prstGeom prst="rect">
            <a:avLst/>
          </a:prstGeom>
          <a:solidFill>
            <a:srgbClr val="FF3300"/>
          </a:solidFill>
          <a:ln w="9525">
            <a:solidFill>
              <a:schemeClr val="tx2"/>
            </a:solidFill>
            <a:miter lim="800000"/>
            <a:headEnd/>
            <a:tailEnd/>
          </a:ln>
        </p:spPr>
        <p:txBody>
          <a:bodyPr anchor="ctr"/>
          <a:lstStyle>
            <a:lvl1pPr marL="381000" indent="-277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Char char="•"/>
            </a:pPr>
            <a:r>
              <a:rPr lang="it-IT" altLang="it-IT" sz="2000">
                <a:latin typeface="Arial" panose="020B0604020202020204" pitchFamily="34" charset="0"/>
                <a:cs typeface="Arial" panose="020B0604020202020204" pitchFamily="34" charset="0"/>
              </a:rPr>
              <a:t>politica economica </a:t>
            </a:r>
          </a:p>
          <a:p>
            <a:pPr algn="ctr" eaLnBrk="1" hangingPunct="1">
              <a:spcBef>
                <a:spcPct val="0"/>
              </a:spcBef>
              <a:buFontTx/>
              <a:buChar char="•"/>
            </a:pPr>
            <a:r>
              <a:rPr lang="it-IT" altLang="it-IT" sz="2000">
                <a:latin typeface="Arial" panose="020B0604020202020204" pitchFamily="34" charset="0"/>
                <a:cs typeface="Arial" panose="020B0604020202020204" pitchFamily="34" charset="0"/>
              </a:rPr>
              <a:t>spesa pubblica</a:t>
            </a:r>
          </a:p>
        </p:txBody>
      </p:sp>
      <p:grpSp>
        <p:nvGrpSpPr>
          <p:cNvPr id="4101" name="Group 5"/>
          <p:cNvGrpSpPr>
            <a:grpSpLocks/>
          </p:cNvGrpSpPr>
          <p:nvPr/>
        </p:nvGrpSpPr>
        <p:grpSpPr bwMode="auto">
          <a:xfrm>
            <a:off x="2590800" y="4495800"/>
            <a:ext cx="2590800" cy="1327150"/>
            <a:chOff x="1632" y="2832"/>
            <a:chExt cx="1632" cy="836"/>
          </a:xfrm>
          <a:solidFill>
            <a:srgbClr val="FF3300"/>
          </a:solidFill>
        </p:grpSpPr>
        <p:sp>
          <p:nvSpPr>
            <p:cNvPr id="48147" name="Text Box 6"/>
            <p:cNvSpPr txBox="1">
              <a:spLocks noChangeArrowheads="1"/>
            </p:cNvSpPr>
            <p:nvPr/>
          </p:nvSpPr>
          <p:spPr bwMode="auto">
            <a:xfrm>
              <a:off x="1632" y="3120"/>
              <a:ext cx="1248" cy="548"/>
            </a:xfrm>
            <a:prstGeom prst="rect">
              <a:avLst/>
            </a:prstGeom>
            <a:grpFill/>
            <a:ln w="9525">
              <a:solidFill>
                <a:schemeClr val="tx2"/>
              </a:solidFill>
              <a:miter lim="800000"/>
              <a:headEnd/>
              <a:tailEnd/>
            </a:ln>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it-IT" altLang="it-IT" sz="2400" smtClean="0">
                  <a:latin typeface="Arial" charset="0"/>
                  <a:cs typeface="Arial" charset="0"/>
                </a:rPr>
                <a:t>teorie totalitarie</a:t>
              </a:r>
            </a:p>
          </p:txBody>
        </p:sp>
        <p:sp>
          <p:nvSpPr>
            <p:cNvPr id="48148" name="Line 7"/>
            <p:cNvSpPr>
              <a:spLocks noChangeShapeType="1"/>
            </p:cNvSpPr>
            <p:nvPr/>
          </p:nvSpPr>
          <p:spPr bwMode="auto">
            <a:xfrm flipV="1">
              <a:off x="2256" y="2832"/>
              <a:ext cx="0" cy="288"/>
            </a:xfrm>
            <a:prstGeom prst="line">
              <a:avLst/>
            </a:prstGeom>
            <a:grpFill/>
            <a:ln w="28575">
              <a:solidFill>
                <a:schemeClr val="tx2"/>
              </a:solidFill>
              <a:round/>
              <a:headEnd/>
              <a:tailEnd type="triangle" w="med" len="med"/>
            </a:ln>
            <a:extLst/>
          </p:spPr>
          <p:txBody>
            <a:bodyPr/>
            <a:lstStyle/>
            <a:p>
              <a:pPr>
                <a:defRPr/>
              </a:pPr>
              <a:endParaRPr lang="it-IT">
                <a:latin typeface="Arial" charset="0"/>
              </a:endParaRPr>
            </a:p>
          </p:txBody>
        </p:sp>
        <p:sp>
          <p:nvSpPr>
            <p:cNvPr id="48149" name="Line 8"/>
            <p:cNvSpPr>
              <a:spLocks noChangeShapeType="1"/>
            </p:cNvSpPr>
            <p:nvPr/>
          </p:nvSpPr>
          <p:spPr bwMode="auto">
            <a:xfrm>
              <a:off x="2880" y="3360"/>
              <a:ext cx="384" cy="0"/>
            </a:xfrm>
            <a:prstGeom prst="line">
              <a:avLst/>
            </a:prstGeom>
            <a:grpFill/>
            <a:ln w="28575">
              <a:solidFill>
                <a:schemeClr val="tx2"/>
              </a:solidFill>
              <a:round/>
              <a:headEnd/>
              <a:tailEnd type="triangle" w="med" len="med"/>
            </a:ln>
            <a:extLst/>
          </p:spPr>
          <p:txBody>
            <a:bodyPr/>
            <a:lstStyle/>
            <a:p>
              <a:pPr>
                <a:defRPr/>
              </a:pPr>
              <a:endParaRPr lang="it-IT">
                <a:latin typeface="Arial" charset="0"/>
              </a:endParaRPr>
            </a:p>
          </p:txBody>
        </p:sp>
      </p:grpSp>
      <p:sp>
        <p:nvSpPr>
          <p:cNvPr id="4105" name="Text Box 9"/>
          <p:cNvSpPr txBox="1">
            <a:spLocks noChangeArrowheads="1"/>
          </p:cNvSpPr>
          <p:nvPr/>
        </p:nvSpPr>
        <p:spPr bwMode="auto">
          <a:xfrm>
            <a:off x="5181600" y="4648200"/>
            <a:ext cx="3505200" cy="1219200"/>
          </a:xfrm>
          <a:prstGeom prst="rect">
            <a:avLst/>
          </a:prstGeom>
          <a:solidFill>
            <a:srgbClr val="FF3300"/>
          </a:solidFill>
          <a:ln w="9525">
            <a:solidFill>
              <a:schemeClr val="tx2"/>
            </a:solidFill>
            <a:miter lim="800000"/>
            <a:headEnd/>
            <a:tailEnd/>
          </a:ln>
        </p:spPr>
        <p:txBody>
          <a:bodyPr anchor="ctr"/>
          <a:lstStyle>
            <a:lvl1pPr marL="381000" indent="-277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Char char="•"/>
            </a:pPr>
            <a:r>
              <a:rPr lang="it-IT" altLang="it-IT" sz="2000">
                <a:latin typeface="Arial" panose="020B0604020202020204" pitchFamily="34" charset="0"/>
                <a:cs typeface="Arial" panose="020B0604020202020204" pitchFamily="34" charset="0"/>
              </a:rPr>
              <a:t>consolidamento fascismo  in Italia</a:t>
            </a:r>
          </a:p>
          <a:p>
            <a:pPr algn="ctr" eaLnBrk="1" hangingPunct="1">
              <a:spcBef>
                <a:spcPct val="0"/>
              </a:spcBef>
              <a:buFontTx/>
              <a:buChar char="•"/>
            </a:pPr>
            <a:r>
              <a:rPr lang="it-IT" altLang="it-IT" sz="2000">
                <a:latin typeface="Arial" panose="020B0604020202020204" pitchFamily="34" charset="0"/>
                <a:cs typeface="Arial" panose="020B0604020202020204" pitchFamily="34" charset="0"/>
              </a:rPr>
              <a:t>il nazismo conquista </a:t>
            </a:r>
            <a:br>
              <a:rPr lang="it-IT" altLang="it-IT" sz="2000">
                <a:latin typeface="Arial" panose="020B0604020202020204" pitchFamily="34" charset="0"/>
                <a:cs typeface="Arial" panose="020B0604020202020204" pitchFamily="34" charset="0"/>
              </a:rPr>
            </a:br>
            <a:r>
              <a:rPr lang="it-IT" altLang="it-IT" sz="2000">
                <a:latin typeface="Arial" panose="020B0604020202020204" pitchFamily="34" charset="0"/>
                <a:cs typeface="Arial" panose="020B0604020202020204" pitchFamily="34" charset="0"/>
              </a:rPr>
              <a:t>lo stato in Germania</a:t>
            </a:r>
          </a:p>
        </p:txBody>
      </p:sp>
      <p:sp>
        <p:nvSpPr>
          <p:cNvPr id="4106" name="AutoShape 10"/>
          <p:cNvSpPr>
            <a:spLocks noChangeArrowheads="1"/>
          </p:cNvSpPr>
          <p:nvPr/>
        </p:nvSpPr>
        <p:spPr bwMode="auto">
          <a:xfrm>
            <a:off x="381000" y="3105150"/>
            <a:ext cx="2133600" cy="1714500"/>
          </a:xfrm>
          <a:prstGeom prst="rightArrowCallout">
            <a:avLst>
              <a:gd name="adj1" fmla="val 25000"/>
              <a:gd name="adj2" fmla="val 36111"/>
              <a:gd name="adj3" fmla="val 16074"/>
              <a:gd name="adj4" fmla="val 81250"/>
            </a:avLst>
          </a:prstGeom>
          <a:solidFill>
            <a:srgbClr val="FFC000"/>
          </a:solidFill>
          <a:ln w="9525">
            <a:solidFill>
              <a:schemeClr val="tx2"/>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a:latin typeface="Arial" panose="020B0604020202020204" pitchFamily="34" charset="0"/>
                <a:cs typeface="Arial" panose="020B0604020202020204" pitchFamily="34" charset="0"/>
              </a:rPr>
              <a:t>crisi economica mondiale</a:t>
            </a:r>
          </a:p>
        </p:txBody>
      </p:sp>
      <p:grpSp>
        <p:nvGrpSpPr>
          <p:cNvPr id="4107" name="Group 11"/>
          <p:cNvGrpSpPr>
            <a:grpSpLocks/>
          </p:cNvGrpSpPr>
          <p:nvPr/>
        </p:nvGrpSpPr>
        <p:grpSpPr bwMode="auto">
          <a:xfrm>
            <a:off x="2473325" y="3392488"/>
            <a:ext cx="2708275" cy="1139825"/>
            <a:chOff x="1558" y="2137"/>
            <a:chExt cx="1706" cy="718"/>
          </a:xfrm>
          <a:solidFill>
            <a:srgbClr val="FF3300"/>
          </a:solidFill>
        </p:grpSpPr>
        <p:sp>
          <p:nvSpPr>
            <p:cNvPr id="48145" name="Text Box 12"/>
            <p:cNvSpPr txBox="1">
              <a:spLocks noChangeArrowheads="1"/>
            </p:cNvSpPr>
            <p:nvPr/>
          </p:nvSpPr>
          <p:spPr bwMode="auto">
            <a:xfrm>
              <a:off x="1558" y="2137"/>
              <a:ext cx="1418" cy="718"/>
            </a:xfrm>
            <a:prstGeom prst="rect">
              <a:avLst/>
            </a:prstGeom>
            <a:grpFill/>
            <a:ln w="9525">
              <a:solidFill>
                <a:schemeClr val="tx2"/>
              </a:solidFill>
              <a:miter lim="800000"/>
              <a:headEnd/>
              <a:tailEnd/>
            </a:ln>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it-IT" altLang="it-IT" sz="2000" b="1" smtClean="0">
                  <a:latin typeface="Arial" charset="0"/>
                  <a:cs typeface="Arial" charset="0"/>
                </a:rPr>
                <a:t>intervento </a:t>
              </a:r>
              <a:br>
                <a:rPr lang="it-IT" altLang="it-IT" sz="2000" b="1" smtClean="0">
                  <a:latin typeface="Arial" charset="0"/>
                  <a:cs typeface="Arial" charset="0"/>
                </a:rPr>
              </a:br>
              <a:r>
                <a:rPr lang="it-IT" altLang="it-IT" sz="2000" b="1" smtClean="0">
                  <a:latin typeface="Arial" charset="0"/>
                  <a:cs typeface="Arial" charset="0"/>
                </a:rPr>
                <a:t>dello stato nell’economia</a:t>
              </a:r>
            </a:p>
          </p:txBody>
        </p:sp>
        <p:sp>
          <p:nvSpPr>
            <p:cNvPr id="48146" name="Line 13"/>
            <p:cNvSpPr>
              <a:spLocks noChangeShapeType="1"/>
            </p:cNvSpPr>
            <p:nvPr/>
          </p:nvSpPr>
          <p:spPr bwMode="auto">
            <a:xfrm>
              <a:off x="2976" y="2496"/>
              <a:ext cx="288" cy="0"/>
            </a:xfrm>
            <a:prstGeom prst="line">
              <a:avLst/>
            </a:prstGeom>
            <a:grpFill/>
            <a:ln w="28575">
              <a:solidFill>
                <a:schemeClr val="tx2"/>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latin typeface="Arial" charset="0"/>
              </a:endParaRPr>
            </a:p>
          </p:txBody>
        </p:sp>
      </p:grpSp>
      <p:sp>
        <p:nvSpPr>
          <p:cNvPr id="4110" name="AutoShape 14"/>
          <p:cNvSpPr>
            <a:spLocks noChangeArrowheads="1"/>
          </p:cNvSpPr>
          <p:nvPr/>
        </p:nvSpPr>
        <p:spPr bwMode="auto">
          <a:xfrm>
            <a:off x="5181600" y="3276600"/>
            <a:ext cx="3505200" cy="1371600"/>
          </a:xfrm>
          <a:prstGeom prst="upDownArrowCallout">
            <a:avLst>
              <a:gd name="adj1" fmla="val 43657"/>
              <a:gd name="adj2" fmla="val 63889"/>
              <a:gd name="adj3" fmla="val 12500"/>
              <a:gd name="adj4" fmla="val 50000"/>
            </a:avLst>
          </a:prstGeom>
          <a:solidFill>
            <a:srgbClr val="FFC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crisi dello stato liberale</a:t>
            </a:r>
          </a:p>
        </p:txBody>
      </p:sp>
      <p:grpSp>
        <p:nvGrpSpPr>
          <p:cNvPr id="4111" name="Group 15"/>
          <p:cNvGrpSpPr>
            <a:grpSpLocks/>
          </p:cNvGrpSpPr>
          <p:nvPr/>
        </p:nvGrpSpPr>
        <p:grpSpPr bwMode="auto">
          <a:xfrm>
            <a:off x="2590800" y="2133600"/>
            <a:ext cx="2590800" cy="1295400"/>
            <a:chOff x="1632" y="1344"/>
            <a:chExt cx="1632" cy="816"/>
          </a:xfrm>
          <a:solidFill>
            <a:srgbClr val="FF3300"/>
          </a:solidFill>
        </p:grpSpPr>
        <p:sp>
          <p:nvSpPr>
            <p:cNvPr id="48142" name="Text Box 16"/>
            <p:cNvSpPr txBox="1">
              <a:spLocks noChangeArrowheads="1"/>
            </p:cNvSpPr>
            <p:nvPr/>
          </p:nvSpPr>
          <p:spPr bwMode="auto">
            <a:xfrm>
              <a:off x="1632" y="1344"/>
              <a:ext cx="1296" cy="548"/>
            </a:xfrm>
            <a:prstGeom prst="rect">
              <a:avLst/>
            </a:prstGeom>
            <a:grpFill/>
            <a:ln w="9525">
              <a:solidFill>
                <a:schemeClr val="tx2"/>
              </a:solidFill>
              <a:miter lim="800000"/>
              <a:headEnd/>
              <a:tailEnd/>
            </a:ln>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it-IT" altLang="it-IT" sz="2400" smtClean="0">
                  <a:latin typeface="Arial" charset="0"/>
                  <a:cs typeface="Arial" charset="0"/>
                </a:rPr>
                <a:t>teoria keynesiana</a:t>
              </a:r>
            </a:p>
          </p:txBody>
        </p:sp>
        <p:sp>
          <p:nvSpPr>
            <p:cNvPr id="48143" name="Line 17"/>
            <p:cNvSpPr>
              <a:spLocks noChangeShapeType="1"/>
            </p:cNvSpPr>
            <p:nvPr/>
          </p:nvSpPr>
          <p:spPr bwMode="auto">
            <a:xfrm>
              <a:off x="2256" y="1872"/>
              <a:ext cx="0" cy="288"/>
            </a:xfrm>
            <a:prstGeom prst="line">
              <a:avLst/>
            </a:prstGeom>
            <a:grpFill/>
            <a:ln w="28575">
              <a:solidFill>
                <a:schemeClr val="tx2"/>
              </a:solidFill>
              <a:round/>
              <a:headEnd/>
              <a:tailEnd type="triangle" w="med" len="med"/>
            </a:ln>
            <a:extLst/>
          </p:spPr>
          <p:txBody>
            <a:bodyPr/>
            <a:lstStyle/>
            <a:p>
              <a:pPr>
                <a:defRPr/>
              </a:pPr>
              <a:endParaRPr lang="it-IT">
                <a:latin typeface="Arial" charset="0"/>
              </a:endParaRPr>
            </a:p>
          </p:txBody>
        </p:sp>
        <p:sp>
          <p:nvSpPr>
            <p:cNvPr id="48144" name="Line 18"/>
            <p:cNvSpPr>
              <a:spLocks noChangeShapeType="1"/>
            </p:cNvSpPr>
            <p:nvPr/>
          </p:nvSpPr>
          <p:spPr bwMode="auto">
            <a:xfrm>
              <a:off x="2928" y="1632"/>
              <a:ext cx="336" cy="0"/>
            </a:xfrm>
            <a:prstGeom prst="line">
              <a:avLst/>
            </a:prstGeom>
            <a:grpFill/>
            <a:ln w="28575">
              <a:solidFill>
                <a:schemeClr val="tx2"/>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latin typeface="Arial" charset="0"/>
              </a:endParaRPr>
            </a:p>
          </p:txBody>
        </p:sp>
      </p:grpSp>
      <p:sp>
        <p:nvSpPr>
          <p:cNvPr id="4115" name="Rectangle 19"/>
          <p:cNvSpPr>
            <a:spLocks noChangeArrowheads="1"/>
          </p:cNvSpPr>
          <p:nvPr/>
        </p:nvSpPr>
        <p:spPr bwMode="auto">
          <a:xfrm>
            <a:off x="5181600" y="6019800"/>
            <a:ext cx="3505200" cy="609600"/>
          </a:xfrm>
          <a:prstGeom prst="rect">
            <a:avLst/>
          </a:prstGeom>
          <a:solidFill>
            <a:srgbClr val="FF3300"/>
          </a:solidFill>
          <a:ln w="9525">
            <a:solidFill>
              <a:schemeClr val="tx2"/>
            </a:solidFill>
            <a:miter lim="800000"/>
            <a:headEnd/>
            <a:tailEnd/>
          </a:ln>
        </p:spPr>
        <p:txBody>
          <a:bodyPr anchor="ctr"/>
          <a:lstStyle>
            <a:lvl1pPr marL="1984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controllo e direzione dell’economia e società</a:t>
            </a:r>
          </a:p>
        </p:txBody>
      </p:sp>
      <p:sp>
        <p:nvSpPr>
          <p:cNvPr id="4116" name="AutoShape 20"/>
          <p:cNvSpPr>
            <a:spLocks noChangeArrowheads="1"/>
          </p:cNvSpPr>
          <p:nvPr/>
        </p:nvSpPr>
        <p:spPr bwMode="auto">
          <a:xfrm>
            <a:off x="8382000" y="5486400"/>
            <a:ext cx="609600" cy="762000"/>
          </a:xfrm>
          <a:prstGeom prst="downArrow">
            <a:avLst>
              <a:gd name="adj1" fmla="val 50000"/>
              <a:gd name="adj2" fmla="val 31250"/>
            </a:avLst>
          </a:prstGeom>
          <a:solidFill>
            <a:srgbClr val="FFC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4117" name="AutoShape 21"/>
          <p:cNvSpPr>
            <a:spLocks noChangeArrowheads="1"/>
          </p:cNvSpPr>
          <p:nvPr/>
        </p:nvSpPr>
        <p:spPr bwMode="auto">
          <a:xfrm>
            <a:off x="8343900" y="1676400"/>
            <a:ext cx="685800" cy="838200"/>
          </a:xfrm>
          <a:prstGeom prst="upArrow">
            <a:avLst>
              <a:gd name="adj1" fmla="val 50000"/>
              <a:gd name="adj2" fmla="val 30556"/>
            </a:avLst>
          </a:prstGeom>
          <a:solidFill>
            <a:srgbClr val="FFC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500" fill="hold"/>
                                        <p:tgtEl>
                                          <p:spTgt spid="4106"/>
                                        </p:tgtEl>
                                        <p:attrNameLst>
                                          <p:attrName>ppt_x</p:attrName>
                                        </p:attrNameLst>
                                      </p:cBhvr>
                                      <p:tavLst>
                                        <p:tav tm="0">
                                          <p:val>
                                            <p:strVal val="#ppt_x+#ppt_w/2"/>
                                          </p:val>
                                        </p:tav>
                                        <p:tav tm="100000">
                                          <p:val>
                                            <p:strVal val="#ppt_x"/>
                                          </p:val>
                                        </p:tav>
                                      </p:tavLst>
                                    </p:anim>
                                    <p:anim calcmode="lin" valueType="num">
                                      <p:cBhvr>
                                        <p:cTn id="8" dur="500" fill="hold"/>
                                        <p:tgtEl>
                                          <p:spTgt spid="4106"/>
                                        </p:tgtEl>
                                        <p:attrNameLst>
                                          <p:attrName>ppt_y</p:attrName>
                                        </p:attrNameLst>
                                      </p:cBhvr>
                                      <p:tavLst>
                                        <p:tav tm="0">
                                          <p:val>
                                            <p:strVal val="#ppt_y"/>
                                          </p:val>
                                        </p:tav>
                                        <p:tav tm="100000">
                                          <p:val>
                                            <p:strVal val="#ppt_y"/>
                                          </p:val>
                                        </p:tav>
                                      </p:tavLst>
                                    </p:anim>
                                    <p:anim calcmode="lin" valueType="num">
                                      <p:cBhvr>
                                        <p:cTn id="9" dur="500" fill="hold"/>
                                        <p:tgtEl>
                                          <p:spTgt spid="4106"/>
                                        </p:tgtEl>
                                        <p:attrNameLst>
                                          <p:attrName>ppt_w</p:attrName>
                                        </p:attrNameLst>
                                      </p:cBhvr>
                                      <p:tavLst>
                                        <p:tav tm="0">
                                          <p:val>
                                            <p:fltVal val="0"/>
                                          </p:val>
                                        </p:tav>
                                        <p:tav tm="100000">
                                          <p:val>
                                            <p:strVal val="#ppt_w"/>
                                          </p:val>
                                        </p:tav>
                                      </p:tavLst>
                                    </p:anim>
                                    <p:anim calcmode="lin" valueType="num">
                                      <p:cBhvr>
                                        <p:cTn id="10" dur="500" fill="hold"/>
                                        <p:tgtEl>
                                          <p:spTgt spid="410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107"/>
                                        </p:tgtEl>
                                        <p:attrNameLst>
                                          <p:attrName>style.visibility</p:attrName>
                                        </p:attrNameLst>
                                      </p:cBhvr>
                                      <p:to>
                                        <p:strVal val="visible"/>
                                      </p:to>
                                    </p:set>
                                    <p:anim calcmode="lin" valueType="num">
                                      <p:cBhvr>
                                        <p:cTn id="15" dur="500" fill="hold"/>
                                        <p:tgtEl>
                                          <p:spTgt spid="4107"/>
                                        </p:tgtEl>
                                        <p:attrNameLst>
                                          <p:attrName>ppt_x</p:attrName>
                                        </p:attrNameLst>
                                      </p:cBhvr>
                                      <p:tavLst>
                                        <p:tav tm="0">
                                          <p:val>
                                            <p:strVal val="#ppt_x-#ppt_w/2"/>
                                          </p:val>
                                        </p:tav>
                                        <p:tav tm="100000">
                                          <p:val>
                                            <p:strVal val="#ppt_x"/>
                                          </p:val>
                                        </p:tav>
                                      </p:tavLst>
                                    </p:anim>
                                    <p:anim calcmode="lin" valueType="num">
                                      <p:cBhvr>
                                        <p:cTn id="16" dur="500" fill="hold"/>
                                        <p:tgtEl>
                                          <p:spTgt spid="4107"/>
                                        </p:tgtEl>
                                        <p:attrNameLst>
                                          <p:attrName>ppt_y</p:attrName>
                                        </p:attrNameLst>
                                      </p:cBhvr>
                                      <p:tavLst>
                                        <p:tav tm="0">
                                          <p:val>
                                            <p:strVal val="#ppt_y"/>
                                          </p:val>
                                        </p:tav>
                                        <p:tav tm="100000">
                                          <p:val>
                                            <p:strVal val="#ppt_y"/>
                                          </p:val>
                                        </p:tav>
                                      </p:tavLst>
                                    </p:anim>
                                    <p:anim calcmode="lin" valueType="num">
                                      <p:cBhvr>
                                        <p:cTn id="17" dur="500" fill="hold"/>
                                        <p:tgtEl>
                                          <p:spTgt spid="4107"/>
                                        </p:tgtEl>
                                        <p:attrNameLst>
                                          <p:attrName>ppt_w</p:attrName>
                                        </p:attrNameLst>
                                      </p:cBhvr>
                                      <p:tavLst>
                                        <p:tav tm="0">
                                          <p:val>
                                            <p:fltVal val="0"/>
                                          </p:val>
                                        </p:tav>
                                        <p:tav tm="100000">
                                          <p:val>
                                            <p:strVal val="#ppt_w"/>
                                          </p:val>
                                        </p:tav>
                                      </p:tavLst>
                                    </p:anim>
                                    <p:anim calcmode="lin" valueType="num">
                                      <p:cBhvr>
                                        <p:cTn id="18" dur="500" fill="hold"/>
                                        <p:tgtEl>
                                          <p:spTgt spid="410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0"/>
                                        </p:tgtEl>
                                        <p:attrNameLst>
                                          <p:attrName>style.visibility</p:attrName>
                                        </p:attrNameLst>
                                      </p:cBhvr>
                                      <p:to>
                                        <p:strVal val="visible"/>
                                      </p:to>
                                    </p:set>
                                    <p:anim calcmode="lin" valueType="num">
                                      <p:cBhvr>
                                        <p:cTn id="23" dur="500" fill="hold"/>
                                        <p:tgtEl>
                                          <p:spTgt spid="4110"/>
                                        </p:tgtEl>
                                        <p:attrNameLst>
                                          <p:attrName>ppt_w</p:attrName>
                                        </p:attrNameLst>
                                      </p:cBhvr>
                                      <p:tavLst>
                                        <p:tav tm="0">
                                          <p:val>
                                            <p:fltVal val="0"/>
                                          </p:val>
                                        </p:tav>
                                        <p:tav tm="100000">
                                          <p:val>
                                            <p:strVal val="#ppt_w"/>
                                          </p:val>
                                        </p:tav>
                                      </p:tavLst>
                                    </p:anim>
                                    <p:anim calcmode="lin" valueType="num">
                                      <p:cBhvr>
                                        <p:cTn id="24" dur="500" fill="hold"/>
                                        <p:tgtEl>
                                          <p:spTgt spid="4110"/>
                                        </p:tgtEl>
                                        <p:attrNameLst>
                                          <p:attrName>ppt_h</p:attrName>
                                        </p:attrNameLst>
                                      </p:cBhvr>
                                      <p:tavLst>
                                        <p:tav tm="0">
                                          <p:val>
                                            <p:fltVal val="0"/>
                                          </p:val>
                                        </p:tav>
                                        <p:tav tm="100000">
                                          <p:val>
                                            <p:strVal val="#ppt_h"/>
                                          </p:val>
                                        </p:tav>
                                      </p:tavLst>
                                    </p:anim>
                                    <p:anim calcmode="lin" valueType="num">
                                      <p:cBhvr>
                                        <p:cTn id="25" dur="500" fill="hold"/>
                                        <p:tgtEl>
                                          <p:spTgt spid="4110"/>
                                        </p:tgtEl>
                                        <p:attrNameLst>
                                          <p:attrName>ppt_x</p:attrName>
                                        </p:attrNameLst>
                                      </p:cBhvr>
                                      <p:tavLst>
                                        <p:tav tm="0">
                                          <p:val>
                                            <p:fltVal val="0.5"/>
                                          </p:val>
                                        </p:tav>
                                        <p:tav tm="100000">
                                          <p:val>
                                            <p:strVal val="#ppt_x"/>
                                          </p:val>
                                        </p:tav>
                                      </p:tavLst>
                                    </p:anim>
                                    <p:anim calcmode="lin" valueType="num">
                                      <p:cBhvr>
                                        <p:cTn id="26" dur="500" fill="hold"/>
                                        <p:tgtEl>
                                          <p:spTgt spid="411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nodeType="clickEffect">
                                  <p:stCondLst>
                                    <p:cond delay="0"/>
                                  </p:stCondLst>
                                  <p:childTnLst>
                                    <p:set>
                                      <p:cBhvr>
                                        <p:cTn id="30" dur="1" fill="hold">
                                          <p:stCondLst>
                                            <p:cond delay="0"/>
                                          </p:stCondLst>
                                        </p:cTn>
                                        <p:tgtEl>
                                          <p:spTgt spid="4111"/>
                                        </p:tgtEl>
                                        <p:attrNameLst>
                                          <p:attrName>style.visibility</p:attrName>
                                        </p:attrNameLst>
                                      </p:cBhvr>
                                      <p:to>
                                        <p:strVal val="visible"/>
                                      </p:to>
                                    </p:set>
                                    <p:animEffect transition="in" filter="strips(downRight)">
                                      <p:cBhvr>
                                        <p:cTn id="31" dur="500"/>
                                        <p:tgtEl>
                                          <p:spTgt spid="41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4100"/>
                                        </p:tgtEl>
                                        <p:attrNameLst>
                                          <p:attrName>style.visibility</p:attrName>
                                        </p:attrNameLst>
                                      </p:cBhvr>
                                      <p:to>
                                        <p:strVal val="visible"/>
                                      </p:to>
                                    </p:set>
                                    <p:animEffect transition="in" filter="strips(downLeft)">
                                      <p:cBhvr>
                                        <p:cTn id="36" dur="500"/>
                                        <p:tgtEl>
                                          <p:spTgt spid="41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4" fill="hold" grpId="0" nodeType="clickEffect">
                                  <p:stCondLst>
                                    <p:cond delay="0"/>
                                  </p:stCondLst>
                                  <p:childTnLst>
                                    <p:set>
                                      <p:cBhvr>
                                        <p:cTn id="40" dur="1" fill="hold">
                                          <p:stCondLst>
                                            <p:cond delay="0"/>
                                          </p:stCondLst>
                                        </p:cTn>
                                        <p:tgtEl>
                                          <p:spTgt spid="4117"/>
                                        </p:tgtEl>
                                        <p:attrNameLst>
                                          <p:attrName>style.visibility</p:attrName>
                                        </p:attrNameLst>
                                      </p:cBhvr>
                                      <p:to>
                                        <p:strVal val="visible"/>
                                      </p:to>
                                    </p:set>
                                    <p:anim calcmode="lin" valueType="num">
                                      <p:cBhvr>
                                        <p:cTn id="41" dur="500" fill="hold"/>
                                        <p:tgtEl>
                                          <p:spTgt spid="4117"/>
                                        </p:tgtEl>
                                        <p:attrNameLst>
                                          <p:attrName>ppt_x</p:attrName>
                                        </p:attrNameLst>
                                      </p:cBhvr>
                                      <p:tavLst>
                                        <p:tav tm="0">
                                          <p:val>
                                            <p:strVal val="#ppt_x"/>
                                          </p:val>
                                        </p:tav>
                                        <p:tav tm="100000">
                                          <p:val>
                                            <p:strVal val="#ppt_x"/>
                                          </p:val>
                                        </p:tav>
                                      </p:tavLst>
                                    </p:anim>
                                    <p:anim calcmode="lin" valueType="num">
                                      <p:cBhvr>
                                        <p:cTn id="42" dur="500" fill="hold"/>
                                        <p:tgtEl>
                                          <p:spTgt spid="4117"/>
                                        </p:tgtEl>
                                        <p:attrNameLst>
                                          <p:attrName>ppt_y</p:attrName>
                                        </p:attrNameLst>
                                      </p:cBhvr>
                                      <p:tavLst>
                                        <p:tav tm="0">
                                          <p:val>
                                            <p:strVal val="#ppt_y+#ppt_h/2"/>
                                          </p:val>
                                        </p:tav>
                                        <p:tav tm="100000">
                                          <p:val>
                                            <p:strVal val="#ppt_y"/>
                                          </p:val>
                                        </p:tav>
                                      </p:tavLst>
                                    </p:anim>
                                    <p:anim calcmode="lin" valueType="num">
                                      <p:cBhvr>
                                        <p:cTn id="43" dur="500" fill="hold"/>
                                        <p:tgtEl>
                                          <p:spTgt spid="4117"/>
                                        </p:tgtEl>
                                        <p:attrNameLst>
                                          <p:attrName>ppt_w</p:attrName>
                                        </p:attrNameLst>
                                      </p:cBhvr>
                                      <p:tavLst>
                                        <p:tav tm="0">
                                          <p:val>
                                            <p:strVal val="#ppt_w"/>
                                          </p:val>
                                        </p:tav>
                                        <p:tav tm="100000">
                                          <p:val>
                                            <p:strVal val="#ppt_w"/>
                                          </p:val>
                                        </p:tav>
                                      </p:tavLst>
                                    </p:anim>
                                    <p:anim calcmode="lin" valueType="num">
                                      <p:cBhvr>
                                        <p:cTn id="44" dur="500" fill="hold"/>
                                        <p:tgtEl>
                                          <p:spTgt spid="4117"/>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4099"/>
                                        </p:tgtEl>
                                        <p:attrNameLst>
                                          <p:attrName>style.visibility</p:attrName>
                                        </p:attrNameLst>
                                      </p:cBhvr>
                                      <p:to>
                                        <p:strVal val="visible"/>
                                      </p:to>
                                    </p:set>
                                    <p:animEffect transition="in" filter="strips(downLeft)">
                                      <p:cBhvr>
                                        <p:cTn id="49" dur="500"/>
                                        <p:tgtEl>
                                          <p:spTgt spid="409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3" fill="hold" nodeType="clickEffect">
                                  <p:stCondLst>
                                    <p:cond delay="0"/>
                                  </p:stCondLst>
                                  <p:childTnLst>
                                    <p:set>
                                      <p:cBhvr>
                                        <p:cTn id="53" dur="1" fill="hold">
                                          <p:stCondLst>
                                            <p:cond delay="0"/>
                                          </p:stCondLst>
                                        </p:cTn>
                                        <p:tgtEl>
                                          <p:spTgt spid="4101"/>
                                        </p:tgtEl>
                                        <p:attrNameLst>
                                          <p:attrName>style.visibility</p:attrName>
                                        </p:attrNameLst>
                                      </p:cBhvr>
                                      <p:to>
                                        <p:strVal val="visible"/>
                                      </p:to>
                                    </p:set>
                                    <p:animEffect transition="in" filter="strips(upRight)">
                                      <p:cBhvr>
                                        <p:cTn id="54" dur="500"/>
                                        <p:tgtEl>
                                          <p:spTgt spid="410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8" presetClass="entr" presetSubtype="12" fill="hold" grpId="0" nodeType="clickEffect">
                                  <p:stCondLst>
                                    <p:cond delay="0"/>
                                  </p:stCondLst>
                                  <p:childTnLst>
                                    <p:set>
                                      <p:cBhvr>
                                        <p:cTn id="58" dur="1" fill="hold">
                                          <p:stCondLst>
                                            <p:cond delay="0"/>
                                          </p:stCondLst>
                                        </p:cTn>
                                        <p:tgtEl>
                                          <p:spTgt spid="4105"/>
                                        </p:tgtEl>
                                        <p:attrNameLst>
                                          <p:attrName>style.visibility</p:attrName>
                                        </p:attrNameLst>
                                      </p:cBhvr>
                                      <p:to>
                                        <p:strVal val="visible"/>
                                      </p:to>
                                    </p:set>
                                    <p:animEffect transition="in" filter="strips(downLeft)">
                                      <p:cBhvr>
                                        <p:cTn id="59" dur="500"/>
                                        <p:tgtEl>
                                          <p:spTgt spid="410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4116"/>
                                        </p:tgtEl>
                                        <p:attrNameLst>
                                          <p:attrName>style.visibility</p:attrName>
                                        </p:attrNameLst>
                                      </p:cBhvr>
                                      <p:to>
                                        <p:strVal val="visible"/>
                                      </p:to>
                                    </p:set>
                                    <p:anim calcmode="lin" valueType="num">
                                      <p:cBhvr>
                                        <p:cTn id="64" dur="500" fill="hold"/>
                                        <p:tgtEl>
                                          <p:spTgt spid="4116"/>
                                        </p:tgtEl>
                                        <p:attrNameLst>
                                          <p:attrName>ppt_x</p:attrName>
                                        </p:attrNameLst>
                                      </p:cBhvr>
                                      <p:tavLst>
                                        <p:tav tm="0">
                                          <p:val>
                                            <p:strVal val="#ppt_x"/>
                                          </p:val>
                                        </p:tav>
                                        <p:tav tm="100000">
                                          <p:val>
                                            <p:strVal val="#ppt_x"/>
                                          </p:val>
                                        </p:tav>
                                      </p:tavLst>
                                    </p:anim>
                                    <p:anim calcmode="lin" valueType="num">
                                      <p:cBhvr>
                                        <p:cTn id="65" dur="500" fill="hold"/>
                                        <p:tgtEl>
                                          <p:spTgt spid="4116"/>
                                        </p:tgtEl>
                                        <p:attrNameLst>
                                          <p:attrName>ppt_y</p:attrName>
                                        </p:attrNameLst>
                                      </p:cBhvr>
                                      <p:tavLst>
                                        <p:tav tm="0">
                                          <p:val>
                                            <p:strVal val="#ppt_y-#ppt_h/2"/>
                                          </p:val>
                                        </p:tav>
                                        <p:tav tm="100000">
                                          <p:val>
                                            <p:strVal val="#ppt_y"/>
                                          </p:val>
                                        </p:tav>
                                      </p:tavLst>
                                    </p:anim>
                                    <p:anim calcmode="lin" valueType="num">
                                      <p:cBhvr>
                                        <p:cTn id="66" dur="500" fill="hold"/>
                                        <p:tgtEl>
                                          <p:spTgt spid="4116"/>
                                        </p:tgtEl>
                                        <p:attrNameLst>
                                          <p:attrName>ppt_w</p:attrName>
                                        </p:attrNameLst>
                                      </p:cBhvr>
                                      <p:tavLst>
                                        <p:tav tm="0">
                                          <p:val>
                                            <p:strVal val="#ppt_w"/>
                                          </p:val>
                                        </p:tav>
                                        <p:tav tm="100000">
                                          <p:val>
                                            <p:strVal val="#ppt_w"/>
                                          </p:val>
                                        </p:tav>
                                      </p:tavLst>
                                    </p:anim>
                                    <p:anim calcmode="lin" valueType="num">
                                      <p:cBhvr>
                                        <p:cTn id="67" dur="500" fill="hold"/>
                                        <p:tgtEl>
                                          <p:spTgt spid="4116"/>
                                        </p:tgtEl>
                                        <p:attrNameLst>
                                          <p:attrName>ppt_h</p:attrName>
                                        </p:attrNameLst>
                                      </p:cBhvr>
                                      <p:tavLst>
                                        <p:tav tm="0">
                                          <p:val>
                                            <p:fltVal val="0"/>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4115"/>
                                        </p:tgtEl>
                                        <p:attrNameLst>
                                          <p:attrName>style.visibility</p:attrName>
                                        </p:attrNameLst>
                                      </p:cBhvr>
                                      <p:to>
                                        <p:strVal val="visible"/>
                                      </p:to>
                                    </p:set>
                                    <p:animEffect transition="in" filter="strips(downLeft)">
                                      <p:cBhvr>
                                        <p:cTn id="72"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autoUpdateAnimBg="0"/>
      <p:bldP spid="4100" grpId="0" animBg="1" autoUpdateAnimBg="0"/>
      <p:bldP spid="4105" grpId="0" animBg="1" autoUpdateAnimBg="0"/>
      <p:bldP spid="4106" grpId="0" animBg="1" autoUpdateAnimBg="0"/>
      <p:bldP spid="4110" grpId="0" animBg="1" autoUpdateAnimBg="0"/>
      <p:bldP spid="4115" grpId="0" animBg="1" autoUpdateAnimBg="0"/>
      <p:bldP spid="4116" grpId="0" animBg="1"/>
      <p:bldP spid="41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3"/>
          <p:cNvSpPr txBox="1">
            <a:spLocks noGrp="1"/>
          </p:cNvSpPr>
          <p:nvPr/>
        </p:nvSpPr>
        <p:spPr bwMode="auto">
          <a:xfrm>
            <a:off x="6553200" y="62674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2ABCA11-7F27-44B6-BAA4-2EB73A73D4CC}" type="slidenum">
              <a:rPr lang="it-IT" altLang="it-IT" sz="1200">
                <a:solidFill>
                  <a:srgbClr val="898989"/>
                </a:solidFill>
                <a:latin typeface="Arial" panose="020B0604020202020204" pitchFamily="34" charset="0"/>
              </a:rPr>
              <a:pPr algn="r" eaLnBrk="1" hangingPunct="1">
                <a:spcBef>
                  <a:spcPct val="0"/>
                </a:spcBef>
                <a:buFontTx/>
                <a:buNone/>
              </a:pPr>
              <a:t>47</a:t>
            </a:fld>
            <a:endParaRPr lang="it-IT" altLang="it-IT" sz="1200">
              <a:solidFill>
                <a:srgbClr val="898989"/>
              </a:solidFill>
              <a:latin typeface="Arial" panose="020B0604020202020204" pitchFamily="34" charset="0"/>
            </a:endParaRPr>
          </a:p>
        </p:txBody>
      </p:sp>
      <p:sp>
        <p:nvSpPr>
          <p:cNvPr id="62467" name="Rectangle 4"/>
          <p:cNvSpPr>
            <a:spLocks noChangeArrowheads="1"/>
          </p:cNvSpPr>
          <p:nvPr/>
        </p:nvSpPr>
        <p:spPr bwMode="auto">
          <a:xfrm>
            <a:off x="533400" y="838200"/>
            <a:ext cx="8229600" cy="777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40000"/>
              </a:lnSpc>
              <a:spcBef>
                <a:spcPct val="0"/>
              </a:spcBef>
              <a:buFontTx/>
              <a:buNone/>
            </a:pPr>
            <a:r>
              <a:rPr lang="it-IT" altLang="it-IT" sz="1600">
                <a:latin typeface="Arial" panose="020B0604020202020204" pitchFamily="34" charset="0"/>
              </a:rPr>
              <a:t>Probabilmente, però, la risposta più importante alla crisi economica fu determinata </a:t>
            </a:r>
            <a:r>
              <a:rPr lang="it-IT" altLang="it-IT" sz="1600" b="1">
                <a:solidFill>
                  <a:srgbClr val="FF3300"/>
                </a:solidFill>
                <a:latin typeface="Arial" panose="020B0604020202020204" pitchFamily="34" charset="0"/>
              </a:rPr>
              <a:t>dall’intervento dello stato</a:t>
            </a:r>
            <a:r>
              <a:rPr lang="it-IT" altLang="it-IT" sz="1600" b="1">
                <a:latin typeface="Arial" panose="020B0604020202020204" pitchFamily="34" charset="0"/>
              </a:rPr>
              <a:t> </a:t>
            </a:r>
            <a:r>
              <a:rPr lang="it-IT" altLang="it-IT" sz="1600">
                <a:latin typeface="Arial" panose="020B0604020202020204" pitchFamily="34" charset="0"/>
              </a:rPr>
              <a:t>in ogni settore dell’economia. 	</a:t>
            </a:r>
          </a:p>
        </p:txBody>
      </p:sp>
      <p:sp>
        <p:nvSpPr>
          <p:cNvPr id="62468" name="Rectangle 8"/>
          <p:cNvSpPr>
            <a:spLocks noChangeArrowheads="1"/>
          </p:cNvSpPr>
          <p:nvPr/>
        </p:nvSpPr>
        <p:spPr bwMode="auto">
          <a:xfrm>
            <a:off x="533400" y="3976688"/>
            <a:ext cx="8229600" cy="2501900"/>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I primi a intraprendere questa strada furono gli Stati Uniti quando, nel 1933, il presidente Franklin Delano </a:t>
            </a:r>
            <a:r>
              <a:rPr lang="it-IT" altLang="it-IT" sz="1600" b="1">
                <a:solidFill>
                  <a:srgbClr val="FF3300"/>
                </a:solidFill>
                <a:latin typeface="Arial" panose="020B0604020202020204" pitchFamily="34" charset="0"/>
              </a:rPr>
              <a:t>Roosevelt</a:t>
            </a:r>
            <a:r>
              <a:rPr lang="it-IT" altLang="it-IT" sz="1600" b="1">
                <a:latin typeface="Arial" panose="020B0604020202020204" pitchFamily="34" charset="0"/>
              </a:rPr>
              <a:t> </a:t>
            </a:r>
            <a:r>
              <a:rPr lang="it-IT" altLang="it-IT" sz="1600">
                <a:latin typeface="Arial" panose="020B0604020202020204" pitchFamily="34" charset="0"/>
              </a:rPr>
              <a:t>(1882-1945) lanciò il famoso </a:t>
            </a:r>
            <a:r>
              <a:rPr lang="it-IT" altLang="it-IT" sz="1600" i="1">
                <a:latin typeface="Arial" panose="020B0604020202020204" pitchFamily="34" charset="0"/>
              </a:rPr>
              <a:t>New Deal </a:t>
            </a:r>
            <a:r>
              <a:rPr lang="it-IT" altLang="it-IT" sz="1600">
                <a:latin typeface="Arial" panose="020B0604020202020204" pitchFamily="34" charset="0"/>
              </a:rPr>
              <a:t>che, riprendendo le teorie dell’economista </a:t>
            </a:r>
            <a:r>
              <a:rPr lang="it-IT" altLang="it-IT" sz="1600" b="1">
                <a:solidFill>
                  <a:srgbClr val="FF3300"/>
                </a:solidFill>
                <a:latin typeface="Arial" panose="020B0604020202020204" pitchFamily="34" charset="0"/>
              </a:rPr>
              <a:t>John Maynard Keynes</a:t>
            </a:r>
            <a:r>
              <a:rPr lang="it-IT" altLang="it-IT" sz="1600" b="1">
                <a:latin typeface="Arial" panose="020B0604020202020204" pitchFamily="34" charset="0"/>
              </a:rPr>
              <a:t> </a:t>
            </a:r>
            <a:r>
              <a:rPr lang="it-IT" altLang="it-IT" sz="1600">
                <a:latin typeface="Arial" panose="020B0604020202020204" pitchFamily="34" charset="0"/>
              </a:rPr>
              <a:t>(1883-1946), assegnava allo </a:t>
            </a:r>
            <a:r>
              <a:rPr lang="it-IT" altLang="it-IT" sz="1600" b="1">
                <a:latin typeface="Arial" panose="020B0604020202020204" pitchFamily="34" charset="0"/>
              </a:rPr>
              <a:t>stato </a:t>
            </a:r>
            <a:r>
              <a:rPr lang="it-IT" altLang="it-IT" sz="1600">
                <a:latin typeface="Arial" panose="020B0604020202020204" pitchFamily="34" charset="0"/>
              </a:rPr>
              <a:t>non solo il compito di regolare il mercato, ma anche quello di </a:t>
            </a:r>
            <a:r>
              <a:rPr lang="it-IT" altLang="it-IT" sz="1600" b="1">
                <a:solidFill>
                  <a:srgbClr val="FF3300"/>
                </a:solidFill>
                <a:latin typeface="Arial" panose="020B0604020202020204" pitchFamily="34" charset="0"/>
              </a:rPr>
              <a:t>promuovere la domanda interna</a:t>
            </a:r>
            <a:r>
              <a:rPr lang="it-IT" altLang="it-IT" sz="1600" b="1">
                <a:latin typeface="Arial" panose="020B0604020202020204" pitchFamily="34" charset="0"/>
              </a:rPr>
              <a:t> </a:t>
            </a:r>
            <a:r>
              <a:rPr lang="it-IT" altLang="it-IT" sz="1600">
                <a:latin typeface="Arial" panose="020B0604020202020204" pitchFamily="34" charset="0"/>
              </a:rPr>
              <a:t>aumentando il potere d’acquisto delle masse popolari sia attraverso un grandioso programma di opere pubbliche, sia in seguito all’elargizione di sussidi a disoccupati, anziani, ammalati.</a:t>
            </a:r>
          </a:p>
        </p:txBody>
      </p:sp>
      <p:sp>
        <p:nvSpPr>
          <p:cNvPr id="62469" name="Oval 10"/>
          <p:cNvSpPr>
            <a:spLocks noChangeArrowheads="1"/>
          </p:cNvSpPr>
          <p:nvPr/>
        </p:nvSpPr>
        <p:spPr bwMode="auto">
          <a:xfrm>
            <a:off x="0" y="38100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62470" name="AutoShape 11"/>
          <p:cNvSpPr>
            <a:spLocks noChangeArrowheads="1"/>
          </p:cNvSpPr>
          <p:nvPr/>
        </p:nvSpPr>
        <p:spPr bwMode="auto">
          <a:xfrm>
            <a:off x="304800" y="38100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62471" name="Oval 5"/>
          <p:cNvSpPr>
            <a:spLocks noChangeArrowheads="1"/>
          </p:cNvSpPr>
          <p:nvPr/>
        </p:nvSpPr>
        <p:spPr bwMode="auto">
          <a:xfrm>
            <a:off x="1981200" y="76200"/>
            <a:ext cx="4572000" cy="838200"/>
          </a:xfrm>
          <a:prstGeom prst="ellipse">
            <a:avLst/>
          </a:prstGeom>
          <a:solidFill>
            <a:srgbClr val="336600"/>
          </a:solidFill>
          <a:ln w="9525">
            <a:solidFill>
              <a:srgbClr val="FF3300"/>
            </a:solidFill>
            <a:round/>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800" b="1">
                <a:solidFill>
                  <a:srgbClr val="FF3300"/>
                </a:solidFill>
                <a:latin typeface="Arial" panose="020B0604020202020204" pitchFamily="34" charset="0"/>
              </a:rPr>
              <a:t>L’intervento dello stato</a:t>
            </a:r>
            <a:r>
              <a:rPr lang="it-IT" altLang="it-IT" sz="800" b="1">
                <a:latin typeface="Arial" panose="020B0604020202020204" pitchFamily="34" charset="0"/>
              </a:rPr>
              <a:t> </a:t>
            </a:r>
          </a:p>
          <a:p>
            <a:pPr algn="ctr" eaLnBrk="1" hangingPunct="1">
              <a:lnSpc>
                <a:spcPct val="130000"/>
              </a:lnSpc>
              <a:spcBef>
                <a:spcPct val="0"/>
              </a:spcBef>
              <a:buFontTx/>
              <a:buNone/>
            </a:pPr>
            <a:endParaRPr lang="it-IT" altLang="it-IT" sz="2000">
              <a:latin typeface="Arial" panose="020B0604020202020204" pitchFamily="34" charset="0"/>
            </a:endParaRPr>
          </a:p>
        </p:txBody>
      </p:sp>
      <p:sp>
        <p:nvSpPr>
          <p:cNvPr id="62472" name="Rectangle 4"/>
          <p:cNvSpPr>
            <a:spLocks noChangeArrowheads="1"/>
          </p:cNvSpPr>
          <p:nvPr/>
        </p:nvSpPr>
        <p:spPr bwMode="auto">
          <a:xfrm>
            <a:off x="533400" y="1720850"/>
            <a:ext cx="8382000" cy="1935163"/>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5000"/>
              <a:buFontTx/>
              <a:buChar char="•"/>
            </a:pPr>
            <a:r>
              <a:rPr lang="it-IT" altLang="it-IT" sz="1600">
                <a:latin typeface="Arial" panose="020B0604020202020204" pitchFamily="34" charset="0"/>
              </a:rPr>
              <a:t>In tutti i paesi, indipendentemente dai governi in carica, </a:t>
            </a:r>
            <a:r>
              <a:rPr lang="it-IT" altLang="it-IT" sz="1600" b="1">
                <a:solidFill>
                  <a:srgbClr val="FF3300"/>
                </a:solidFill>
                <a:latin typeface="Arial" panose="020B0604020202020204" pitchFamily="34" charset="0"/>
              </a:rPr>
              <a:t>venne infatti abbandonata la teoria del </a:t>
            </a:r>
            <a:r>
              <a:rPr lang="it-IT" altLang="it-IT" sz="1600" b="1" i="1">
                <a:solidFill>
                  <a:srgbClr val="FF3300"/>
                </a:solidFill>
                <a:latin typeface="Arial" panose="020B0604020202020204" pitchFamily="34" charset="0"/>
              </a:rPr>
              <a:t>laissez-faire</a:t>
            </a:r>
            <a:r>
              <a:rPr lang="it-IT" altLang="it-IT" sz="1600" i="1">
                <a:latin typeface="Arial" panose="020B0604020202020204" pitchFamily="34" charset="0"/>
              </a:rPr>
              <a:t> </a:t>
            </a:r>
            <a:r>
              <a:rPr lang="it-IT" altLang="it-IT" sz="1600">
                <a:latin typeface="Arial" panose="020B0604020202020204" pitchFamily="34" charset="0"/>
              </a:rPr>
              <a:t>per mettere sotto controllo il sistema bancario e dare spazio a provvedimenti di aiuto per istituti di credito e imprese, al finanziamento di opere pubbliche, all’introduzione di forme di assistenza per i disoccupati come sussidi o assicurazioni, al sostegno dei prezzi per i prodotti agricoli.	</a:t>
            </a:r>
          </a:p>
        </p:txBody>
      </p:sp>
      <p:sp>
        <p:nvSpPr>
          <p:cNvPr id="62473" name="Oval 14"/>
          <p:cNvSpPr>
            <a:spLocks noChangeArrowheads="1"/>
          </p:cNvSpPr>
          <p:nvPr/>
        </p:nvSpPr>
        <p:spPr bwMode="auto">
          <a:xfrm>
            <a:off x="76200" y="16129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62474" name="AutoShape 15"/>
          <p:cNvSpPr>
            <a:spLocks noChangeArrowheads="1"/>
          </p:cNvSpPr>
          <p:nvPr/>
        </p:nvSpPr>
        <p:spPr bwMode="auto">
          <a:xfrm>
            <a:off x="304800" y="16002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48DD26-5E0D-463C-8235-76FEC3E472B3}" type="slidenum">
              <a:rPr lang="it-IT" altLang="it-IT" sz="1200">
                <a:solidFill>
                  <a:srgbClr val="898989"/>
                </a:solidFill>
                <a:latin typeface="Arial" panose="020B0604020202020204" pitchFamily="34" charset="0"/>
              </a:rPr>
              <a:pPr>
                <a:spcBef>
                  <a:spcPct val="0"/>
                </a:spcBef>
                <a:buFontTx/>
                <a:buNone/>
              </a:pPr>
              <a:t>48</a:t>
            </a:fld>
            <a:endParaRPr lang="it-IT" altLang="it-IT" sz="1200">
              <a:solidFill>
                <a:srgbClr val="898989"/>
              </a:solidFill>
              <a:latin typeface="Arial" panose="020B0604020202020204" pitchFamily="34" charset="0"/>
            </a:endParaRPr>
          </a:p>
        </p:txBody>
      </p:sp>
      <p:sp>
        <p:nvSpPr>
          <p:cNvPr id="3" name="Rettangolo arrotondato 2"/>
          <p:cNvSpPr/>
          <p:nvPr/>
        </p:nvSpPr>
        <p:spPr>
          <a:xfrm>
            <a:off x="609600" y="762000"/>
            <a:ext cx="8153400" cy="5334000"/>
          </a:xfrm>
          <a:prstGeom prst="roundRect">
            <a:avLst/>
          </a:prstGeom>
          <a:solidFill>
            <a:srgbClr val="1D3A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it-IT" sz="2400" b="1" dirty="0">
                <a:latin typeface="Arial" panose="020B0604020202020204" pitchFamily="34" charset="0"/>
                <a:cs typeface="Arial" panose="020B0604020202020204" pitchFamily="34" charset="0"/>
              </a:rPr>
              <a:t>«Liberiamoci dai principi metafisici del liberismo. Non è una deduzione corretta dai principii di economia che l’interesse egoistico illuminato operi sempre nell’interesse pubblico. L’evoluzione darwiniana, basata sulla sopravvivenza del più adatto attraverso la morte, la fame e la carestia, non è affatto un buon modello per le società umane.» ” ( Keynes in </a:t>
            </a:r>
            <a:r>
              <a:rPr lang="it-IT" sz="2400" b="1" i="1" dirty="0">
                <a:latin typeface="Arial" panose="020B0604020202020204" pitchFamily="34" charset="0"/>
                <a:cs typeface="Arial" panose="020B0604020202020204" pitchFamily="34" charset="0"/>
              </a:rPr>
              <a:t>La fine del Laissez-faire</a:t>
            </a:r>
            <a:r>
              <a:rPr lang="it-IT" sz="2400" b="1" dirty="0">
                <a:latin typeface="Arial" panose="020B0604020202020204" pitchFamily="34" charset="0"/>
                <a:cs typeface="Arial" panose="020B0604020202020204" pitchFamily="34" charset="0"/>
              </a:rPr>
              <a:t> ,1926 ) </a:t>
            </a:r>
            <a:endParaRPr lang="it-IT"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4925"/>
            <a:ext cx="9144000" cy="1412875"/>
          </a:xfrm>
          <a:solidFill>
            <a:schemeClr val="accent6">
              <a:lumMod val="75000"/>
            </a:schemeClr>
          </a:solidFill>
        </p:spPr>
        <p:txBody>
          <a:bodyPr/>
          <a:lstStyle/>
          <a:p>
            <a:pPr eaLnBrk="1" hangingPunct="1">
              <a:defRPr/>
            </a:pPr>
            <a:r>
              <a:rPr lang="it-IT" altLang="it-IT" sz="4000" dirty="0" smtClean="0">
                <a:solidFill>
                  <a:schemeClr val="bg1"/>
                </a:solidFill>
              </a:rPr>
              <a:t>La lezione della crisi</a:t>
            </a:r>
          </a:p>
        </p:txBody>
      </p:sp>
      <p:pic>
        <p:nvPicPr>
          <p:cNvPr id="12291" name="Picture 3" descr="keyn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163" y="1412875"/>
            <a:ext cx="2670175" cy="40322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4" descr="keyne_general_theory1"/>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0" y="2708275"/>
            <a:ext cx="29622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AutoShape 5"/>
          <p:cNvSpPr>
            <a:spLocks noChangeArrowheads="1"/>
          </p:cNvSpPr>
          <p:nvPr/>
        </p:nvSpPr>
        <p:spPr bwMode="auto">
          <a:xfrm>
            <a:off x="4824413" y="1412875"/>
            <a:ext cx="4319587" cy="2735263"/>
          </a:xfrm>
          <a:prstGeom prst="horizontalScroll">
            <a:avLst>
              <a:gd name="adj" fmla="val 12500"/>
            </a:avLst>
          </a:prstGeom>
          <a:solidFill>
            <a:schemeClr val="accent6"/>
          </a:solidFill>
          <a:ln w="9525">
            <a:solidFill>
              <a:srgbClr val="FFCC00"/>
            </a:solidFill>
            <a:round/>
            <a:headEnd/>
            <a:tailEnd/>
          </a:ln>
          <a:effectLst/>
        </p:spPr>
        <p:txBody>
          <a:bodyPr anchor="ctr"/>
          <a:lstStyle>
            <a:lvl1pPr>
              <a:defRPr u="sng">
                <a:solidFill>
                  <a:schemeClr val="tx1"/>
                </a:solidFill>
                <a:latin typeface="Arial" charset="0"/>
                <a:cs typeface="Arial" charset="0"/>
              </a:defRPr>
            </a:lvl1pPr>
            <a:lvl2pPr marL="742950" indent="-285750">
              <a:defRPr u="sng">
                <a:solidFill>
                  <a:schemeClr val="tx1"/>
                </a:solidFill>
                <a:latin typeface="Arial" charset="0"/>
                <a:cs typeface="Arial" charset="0"/>
              </a:defRPr>
            </a:lvl2pPr>
            <a:lvl3pPr marL="1143000" indent="-228600">
              <a:defRPr u="sng">
                <a:solidFill>
                  <a:schemeClr val="tx1"/>
                </a:solidFill>
                <a:latin typeface="Arial" charset="0"/>
                <a:cs typeface="Arial" charset="0"/>
              </a:defRPr>
            </a:lvl3pPr>
            <a:lvl4pPr marL="1600200" indent="-228600">
              <a:defRPr u="sng">
                <a:solidFill>
                  <a:schemeClr val="tx1"/>
                </a:solidFill>
                <a:latin typeface="Arial" charset="0"/>
                <a:cs typeface="Arial" charset="0"/>
              </a:defRPr>
            </a:lvl4pPr>
            <a:lvl5pPr marL="2057400" indent="-22860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eaLnBrk="1" hangingPunct="1">
              <a:defRPr/>
            </a:pPr>
            <a:r>
              <a:rPr lang="it-IT" altLang="it-IT" sz="2400" u="none" dirty="0" smtClean="0">
                <a:latin typeface="Monotype Corsiva" pitchFamily="1" charset="0"/>
              </a:rPr>
              <a:t>Il solo libero mercato </a:t>
            </a:r>
            <a:br>
              <a:rPr lang="it-IT" altLang="it-IT" sz="2400" u="none" dirty="0" smtClean="0">
                <a:latin typeface="Monotype Corsiva" pitchFamily="1" charset="0"/>
              </a:rPr>
            </a:br>
            <a:r>
              <a:rPr lang="it-IT" altLang="it-IT" sz="2400" u="none" dirty="0" smtClean="0">
                <a:latin typeface="Monotype Corsiva" pitchFamily="1" charset="0"/>
              </a:rPr>
              <a:t>non è sufficiente </a:t>
            </a:r>
            <a:br>
              <a:rPr lang="it-IT" altLang="it-IT" sz="2400" u="none" dirty="0" smtClean="0">
                <a:latin typeface="Monotype Corsiva" pitchFamily="1" charset="0"/>
              </a:rPr>
            </a:br>
            <a:r>
              <a:rPr lang="it-IT" altLang="it-IT" sz="2400" u="none" dirty="0" smtClean="0">
                <a:latin typeface="Monotype Corsiva" pitchFamily="1" charset="0"/>
              </a:rPr>
              <a:t>a garantire crescita economica </a:t>
            </a:r>
            <a:br>
              <a:rPr lang="it-IT" altLang="it-IT" sz="2400" u="none" dirty="0" smtClean="0">
                <a:latin typeface="Monotype Corsiva" pitchFamily="1" charset="0"/>
              </a:rPr>
            </a:br>
            <a:r>
              <a:rPr lang="it-IT" altLang="it-IT" sz="2400" u="none" dirty="0" smtClean="0">
                <a:latin typeface="Monotype Corsiva" pitchFamily="1" charset="0"/>
              </a:rPr>
              <a:t>ed equilibrio sociale</a:t>
            </a:r>
          </a:p>
        </p:txBody>
      </p:sp>
      <p:sp>
        <p:nvSpPr>
          <p:cNvPr id="12294" name="AutoShape 6"/>
          <p:cNvSpPr>
            <a:spLocks noChangeArrowheads="1"/>
          </p:cNvSpPr>
          <p:nvPr/>
        </p:nvSpPr>
        <p:spPr bwMode="auto">
          <a:xfrm>
            <a:off x="4859338" y="4122738"/>
            <a:ext cx="4284662" cy="2735262"/>
          </a:xfrm>
          <a:prstGeom prst="horizontalScroll">
            <a:avLst>
              <a:gd name="adj" fmla="val 12500"/>
            </a:avLst>
          </a:prstGeom>
          <a:solidFill>
            <a:schemeClr val="accent6"/>
          </a:solidFill>
          <a:ln w="9525">
            <a:solidFill>
              <a:srgbClr val="FFCC00"/>
            </a:solidFill>
            <a:round/>
            <a:headEnd/>
            <a:tailEnd/>
          </a:ln>
          <a:effectLst/>
        </p:spPr>
        <p:txBody>
          <a:bodyPr anchor="ctr"/>
          <a:lstStyle>
            <a:lvl1pPr>
              <a:defRPr u="sng">
                <a:solidFill>
                  <a:schemeClr val="tx1"/>
                </a:solidFill>
                <a:latin typeface="Arial" charset="0"/>
                <a:cs typeface="Arial" charset="0"/>
              </a:defRPr>
            </a:lvl1pPr>
            <a:lvl2pPr marL="742950" indent="-285750">
              <a:defRPr u="sng">
                <a:solidFill>
                  <a:schemeClr val="tx1"/>
                </a:solidFill>
                <a:latin typeface="Arial" charset="0"/>
                <a:cs typeface="Arial" charset="0"/>
              </a:defRPr>
            </a:lvl2pPr>
            <a:lvl3pPr marL="1143000" indent="-228600">
              <a:defRPr u="sng">
                <a:solidFill>
                  <a:schemeClr val="tx1"/>
                </a:solidFill>
                <a:latin typeface="Arial" charset="0"/>
                <a:cs typeface="Arial" charset="0"/>
              </a:defRPr>
            </a:lvl3pPr>
            <a:lvl4pPr marL="1600200" indent="-228600">
              <a:defRPr u="sng">
                <a:solidFill>
                  <a:schemeClr val="tx1"/>
                </a:solidFill>
                <a:latin typeface="Arial" charset="0"/>
                <a:cs typeface="Arial" charset="0"/>
              </a:defRPr>
            </a:lvl4pPr>
            <a:lvl5pPr marL="2057400" indent="-22860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eaLnBrk="1" hangingPunct="1">
              <a:defRPr/>
            </a:pPr>
            <a:r>
              <a:rPr lang="it-IT" altLang="it-IT" sz="2400" u="none" dirty="0" smtClean="0">
                <a:latin typeface="Monotype Corsiva" pitchFamily="1" charset="0"/>
              </a:rPr>
              <a:t>Lo stato ha il dovere </a:t>
            </a:r>
            <a:br>
              <a:rPr lang="it-IT" altLang="it-IT" sz="2400" u="none" dirty="0" smtClean="0">
                <a:latin typeface="Monotype Corsiva" pitchFamily="1" charset="0"/>
              </a:rPr>
            </a:br>
            <a:r>
              <a:rPr lang="it-IT" altLang="it-IT" sz="2400" u="none" dirty="0" smtClean="0">
                <a:latin typeface="Monotype Corsiva" pitchFamily="1" charset="0"/>
              </a:rPr>
              <a:t>di intervenire nella vita economica per regolarla </a:t>
            </a:r>
          </a:p>
          <a:p>
            <a:pPr algn="ctr" eaLnBrk="1" hangingPunct="1">
              <a:defRPr/>
            </a:pPr>
            <a:r>
              <a:rPr lang="it-IT" altLang="it-IT" sz="2400" u="none" dirty="0" smtClean="0">
                <a:latin typeface="Monotype Corsiva" pitchFamily="1" charset="0"/>
              </a:rPr>
              <a:t>e renderla più equilibrata</a:t>
            </a:r>
            <a:r>
              <a:rPr lang="it-IT" altLang="it-IT" u="none" dirty="0" smtClean="0">
                <a:latin typeface="Monotype Corsiva" pitchFamily="1"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blinds(horizontal)">
                                      <p:cBhvr>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2293"/>
                                        </p:tgtEl>
                                        <p:attrNameLst>
                                          <p:attrName>style.visibility</p:attrName>
                                        </p:attrNameLst>
                                      </p:cBhvr>
                                      <p:to>
                                        <p:strVal val="visible"/>
                                      </p:to>
                                    </p:set>
                                    <p:anim calcmode="discrete" valueType="clr">
                                      <p:cBhvr override="childStyle">
                                        <p:cTn id="17" dur="80"/>
                                        <p:tgtEl>
                                          <p:spTgt spid="1229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2293"/>
                                        </p:tgtEl>
                                        <p:attrNameLst>
                                          <p:attrName>fillcolor</p:attrName>
                                        </p:attrNameLst>
                                      </p:cBhvr>
                                      <p:tavLst>
                                        <p:tav tm="0">
                                          <p:val>
                                            <p:clrVal>
                                              <a:schemeClr val="accent2"/>
                                            </p:clrVal>
                                          </p:val>
                                        </p:tav>
                                        <p:tav tm="50000">
                                          <p:val>
                                            <p:clrVal>
                                              <a:schemeClr val="hlink"/>
                                            </p:clrVal>
                                          </p:val>
                                        </p:tav>
                                      </p:tavLst>
                                    </p:anim>
                                    <p:set>
                                      <p:cBhvr>
                                        <p:cTn id="19" dur="80"/>
                                        <p:tgtEl>
                                          <p:spTgt spid="12293"/>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2294"/>
                                        </p:tgtEl>
                                        <p:attrNameLst>
                                          <p:attrName>style.visibility</p:attrName>
                                        </p:attrNameLst>
                                      </p:cBhvr>
                                      <p:to>
                                        <p:strVal val="visible"/>
                                      </p:to>
                                    </p:set>
                                    <p:anim calcmode="discrete" valueType="clr">
                                      <p:cBhvr override="childStyle">
                                        <p:cTn id="24" dur="80"/>
                                        <p:tgtEl>
                                          <p:spTgt spid="1229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2294"/>
                                        </p:tgtEl>
                                        <p:attrNameLst>
                                          <p:attrName>fillcolor</p:attrName>
                                        </p:attrNameLst>
                                      </p:cBhvr>
                                      <p:tavLst>
                                        <p:tav tm="0">
                                          <p:val>
                                            <p:clrVal>
                                              <a:schemeClr val="accent2"/>
                                            </p:clrVal>
                                          </p:val>
                                        </p:tav>
                                        <p:tav tm="50000">
                                          <p:val>
                                            <p:clrVal>
                                              <a:schemeClr val="hlink"/>
                                            </p:clrVal>
                                          </p:val>
                                        </p:tav>
                                      </p:tavLst>
                                    </p:anim>
                                    <p:set>
                                      <p:cBhvr>
                                        <p:cTn id="26" dur="80"/>
                                        <p:tgtEl>
                                          <p:spTgt spid="122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35001">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7170"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9962B7-F5B2-47DE-ABD1-0AEFC8754370}" type="slidenum">
              <a:rPr lang="it-IT" altLang="it-IT" sz="1200">
                <a:solidFill>
                  <a:srgbClr val="898989"/>
                </a:solidFill>
                <a:latin typeface="Arial" panose="020B0604020202020204" pitchFamily="34" charset="0"/>
              </a:rPr>
              <a:pPr>
                <a:spcBef>
                  <a:spcPct val="0"/>
                </a:spcBef>
                <a:buFontTx/>
                <a:buNone/>
              </a:pPr>
              <a:t>5</a:t>
            </a:fld>
            <a:endParaRPr lang="it-IT" altLang="it-IT" sz="1200">
              <a:solidFill>
                <a:srgbClr val="898989"/>
              </a:solidFill>
              <a:latin typeface="Arial" panose="020B0604020202020204" pitchFamily="34" charset="0"/>
            </a:endParaRPr>
          </a:p>
        </p:txBody>
      </p:sp>
      <p:pic>
        <p:nvPicPr>
          <p:cNvPr id="7171" name="Picture 2" descr="Risultati immagini per crisi del 29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52400"/>
            <a:ext cx="39465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Risultati immagini per crisi del 29 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
            <a:ext cx="35814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Risultati immagini per crisi del 2008 chiusura lehman brothers immagi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364038"/>
            <a:ext cx="304800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Risultati immagini per crisi del 2008 chiusura lehman brothers immagi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21957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2" descr="Risultati immagini per crisi del 2008 chiusura lehman brothers immagin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50" y="4640263"/>
            <a:ext cx="3124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5"/>
          <p:cNvSpPr>
            <a:spLocks noChangeArrowheads="1"/>
          </p:cNvSpPr>
          <p:nvPr/>
        </p:nvSpPr>
        <p:spPr bwMode="auto">
          <a:xfrm>
            <a:off x="914400" y="2810883"/>
            <a:ext cx="6629400" cy="1368172"/>
          </a:xfrm>
          <a:prstGeom prst="ellipse">
            <a:avLst/>
          </a:prstGeom>
          <a:gradFill rotWithShape="1">
            <a:gsLst>
              <a:gs pos="0">
                <a:srgbClr val="333300">
                  <a:alpha val="4000"/>
                </a:srgbClr>
              </a:gs>
              <a:gs pos="79000">
                <a:srgbClr val="336600"/>
              </a:gs>
              <a:gs pos="100000">
                <a:srgbClr val="333300"/>
              </a:gs>
            </a:gsLst>
            <a:lin ang="5400000" scaled="1"/>
          </a:gradFill>
          <a:ln w="9525">
            <a:no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it-IT" altLang="it-IT" b="1" i="1" dirty="0" smtClean="0">
                <a:solidFill>
                  <a:schemeClr val="bg1"/>
                </a:solidFill>
                <a:latin typeface="Arial" charset="0"/>
              </a:rPr>
              <a:t>1929</a:t>
            </a:r>
          </a:p>
          <a:p>
            <a:pPr algn="ctr" eaLnBrk="1" hangingPunct="1">
              <a:spcBef>
                <a:spcPct val="0"/>
              </a:spcBef>
              <a:buFontTx/>
              <a:buNone/>
              <a:defRPr/>
            </a:pPr>
            <a:r>
              <a:rPr lang="it-IT" altLang="it-IT" b="1" i="1" dirty="0" smtClean="0">
                <a:solidFill>
                  <a:schemeClr val="bg1"/>
                </a:solidFill>
                <a:latin typeface="Arial" charset="0"/>
              </a:rPr>
              <a:t> </a:t>
            </a:r>
            <a:r>
              <a:rPr lang="it-IT" altLang="it-IT" b="1" i="1" dirty="0" smtClean="0">
                <a:solidFill>
                  <a:srgbClr val="FF0000"/>
                </a:solidFill>
                <a:latin typeface="Arial" charset="0"/>
              </a:rPr>
              <a:t>crisi economica </a:t>
            </a:r>
          </a:p>
          <a:p>
            <a:pPr algn="ctr" eaLnBrk="1" hangingPunct="1">
              <a:spcBef>
                <a:spcPct val="0"/>
              </a:spcBef>
              <a:buFontTx/>
              <a:buNone/>
              <a:defRPr/>
            </a:pPr>
            <a:r>
              <a:rPr lang="it-IT" altLang="it-IT" b="1" i="1" dirty="0" smtClean="0">
                <a:solidFill>
                  <a:schemeClr val="bg1"/>
                </a:solidFill>
                <a:latin typeface="Arial" charset="0"/>
              </a:rPr>
              <a:t>2008</a:t>
            </a:r>
            <a:endParaRPr lang="it-IT" altLang="it-IT" i="1" dirty="0" smtClean="0">
              <a:latin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052513"/>
          </a:xfrm>
        </p:spPr>
        <p:txBody>
          <a:bodyPr/>
          <a:lstStyle/>
          <a:p>
            <a:pPr eaLnBrk="1" hangingPunct="1"/>
            <a:r>
              <a:rPr lang="it-IT" altLang="it-IT" sz="3600" smtClean="0"/>
              <a:t>L’antidoto alla crisi: democrazia solidale anche in campo economico = </a:t>
            </a:r>
            <a:r>
              <a:rPr lang="it-IT" altLang="it-IT" sz="3600" i="1" smtClean="0"/>
              <a:t>New Deal</a:t>
            </a:r>
          </a:p>
        </p:txBody>
      </p:sp>
      <p:sp>
        <p:nvSpPr>
          <p:cNvPr id="10243" name="Rectangle 3"/>
          <p:cNvSpPr>
            <a:spLocks noChangeArrowheads="1"/>
          </p:cNvSpPr>
          <p:nvPr/>
        </p:nvSpPr>
        <p:spPr bwMode="auto">
          <a:xfrm>
            <a:off x="0" y="1196975"/>
            <a:ext cx="4859338" cy="2736850"/>
          </a:xfrm>
          <a:prstGeom prst="rect">
            <a:avLst/>
          </a:prstGeom>
          <a:solidFill>
            <a:srgbClr val="FFC000"/>
          </a:solidFill>
          <a:ln w="9525">
            <a:solidFill>
              <a:schemeClr val="tx1"/>
            </a:solidFill>
            <a:miter lim="800000"/>
            <a:headEnd/>
            <a:tailEnd/>
          </a:ln>
        </p:spPr>
        <p:txBody>
          <a:bodyPr anchor="ctr"/>
          <a:lstStyle>
            <a:lvl1pPr marL="342900" indent="-342900">
              <a:defRPr sz="1600">
                <a:solidFill>
                  <a:schemeClr val="tx1"/>
                </a:solidFill>
                <a:latin typeface="Arial" panose="020B0604020202020204" pitchFamily="34" charset="0"/>
              </a:defRPr>
            </a:lvl1pPr>
            <a:lvl2pPr marL="800100" indent="-342900">
              <a:defRPr sz="1600">
                <a:solidFill>
                  <a:schemeClr val="tx1"/>
                </a:solidFill>
                <a:latin typeface="Arial" panose="020B0604020202020204" pitchFamily="34" charset="0"/>
              </a:defRPr>
            </a:lvl2pPr>
            <a:lvl3pPr marL="1257300" indent="-342900">
              <a:defRPr sz="1600">
                <a:solidFill>
                  <a:schemeClr val="tx1"/>
                </a:solidFill>
                <a:latin typeface="Arial" panose="020B0604020202020204" pitchFamily="34" charset="0"/>
              </a:defRPr>
            </a:lvl3pPr>
            <a:lvl4pPr marL="1714500" indent="-342900">
              <a:defRPr sz="1600">
                <a:solidFill>
                  <a:schemeClr val="tx1"/>
                </a:solidFill>
                <a:latin typeface="Arial" panose="020B0604020202020204" pitchFamily="34" charset="0"/>
              </a:defRPr>
            </a:lvl4pPr>
            <a:lvl5pPr marL="2171700" indent="-342900">
              <a:defRPr sz="1600">
                <a:solidFill>
                  <a:schemeClr val="tx1"/>
                </a:solidFill>
                <a:latin typeface="Arial" panose="020B0604020202020204" pitchFamily="34" charset="0"/>
              </a:defRPr>
            </a:lvl5pPr>
            <a:lvl6pPr marL="2628900" indent="-342900" eaLnBrk="0" fontAlgn="base" hangingPunct="0">
              <a:spcBef>
                <a:spcPct val="0"/>
              </a:spcBef>
              <a:spcAft>
                <a:spcPct val="0"/>
              </a:spcAft>
              <a:defRPr sz="1600">
                <a:solidFill>
                  <a:schemeClr val="tx1"/>
                </a:solidFill>
                <a:latin typeface="Arial" panose="020B0604020202020204" pitchFamily="34" charset="0"/>
              </a:defRPr>
            </a:lvl6pPr>
            <a:lvl7pPr marL="3086100" indent="-342900" eaLnBrk="0" fontAlgn="base" hangingPunct="0">
              <a:spcBef>
                <a:spcPct val="0"/>
              </a:spcBef>
              <a:spcAft>
                <a:spcPct val="0"/>
              </a:spcAft>
              <a:defRPr sz="1600">
                <a:solidFill>
                  <a:schemeClr val="tx1"/>
                </a:solidFill>
                <a:latin typeface="Arial" panose="020B0604020202020204" pitchFamily="34" charset="0"/>
              </a:defRPr>
            </a:lvl7pPr>
            <a:lvl8pPr marL="3543300" indent="-342900" eaLnBrk="0" fontAlgn="base" hangingPunct="0">
              <a:spcBef>
                <a:spcPct val="0"/>
              </a:spcBef>
              <a:spcAft>
                <a:spcPct val="0"/>
              </a:spcAft>
              <a:defRPr sz="1600">
                <a:solidFill>
                  <a:schemeClr val="tx1"/>
                </a:solidFill>
                <a:latin typeface="Arial" panose="020B0604020202020204" pitchFamily="34" charset="0"/>
              </a:defRPr>
            </a:lvl8pPr>
            <a:lvl9pPr marL="4000500" indent="-3429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lnSpc>
                <a:spcPct val="120000"/>
              </a:lnSpc>
              <a:buFontTx/>
              <a:buAutoNum type="arabicPeriod"/>
            </a:pPr>
            <a:r>
              <a:rPr lang="it-IT" altLang="it-IT">
                <a:cs typeface="Arial" panose="020B0604020202020204" pitchFamily="34" charset="0"/>
              </a:rPr>
              <a:t>Sostegno domanda e occupazione</a:t>
            </a:r>
          </a:p>
          <a:p>
            <a:pPr lvl="1" algn="ctr" eaLnBrk="1" hangingPunct="1">
              <a:lnSpc>
                <a:spcPct val="120000"/>
              </a:lnSpc>
              <a:buFontTx/>
              <a:buChar char="•"/>
            </a:pPr>
            <a:r>
              <a:rPr lang="it-IT" altLang="it-IT">
                <a:cs typeface="Arial" panose="020B0604020202020204" pitchFamily="34" charset="0"/>
              </a:rPr>
              <a:t>Grandi opere pubbliche</a:t>
            </a:r>
          </a:p>
          <a:p>
            <a:pPr lvl="1" algn="ctr" eaLnBrk="1" hangingPunct="1">
              <a:lnSpc>
                <a:spcPct val="120000"/>
              </a:lnSpc>
              <a:buFontTx/>
              <a:buChar char="•"/>
            </a:pPr>
            <a:r>
              <a:rPr lang="it-IT" altLang="it-IT">
                <a:cs typeface="Arial" panose="020B0604020202020204" pitchFamily="34" charset="0"/>
              </a:rPr>
              <a:t>Aumento delle imposte</a:t>
            </a:r>
          </a:p>
          <a:p>
            <a:pPr algn="ctr" eaLnBrk="1" hangingPunct="1">
              <a:lnSpc>
                <a:spcPct val="120000"/>
              </a:lnSpc>
              <a:buFontTx/>
              <a:buAutoNum type="arabicPeriod"/>
            </a:pPr>
            <a:r>
              <a:rPr lang="it-IT" altLang="it-IT">
                <a:cs typeface="Arial" panose="020B0604020202020204" pitchFamily="34" charset="0"/>
              </a:rPr>
              <a:t>Controllo dell’attività economica di </a:t>
            </a:r>
          </a:p>
          <a:p>
            <a:pPr lvl="1" algn="ctr" eaLnBrk="1" hangingPunct="1">
              <a:lnSpc>
                <a:spcPct val="120000"/>
              </a:lnSpc>
              <a:buFontTx/>
              <a:buChar char="•"/>
            </a:pPr>
            <a:r>
              <a:rPr lang="it-IT" altLang="it-IT">
                <a:cs typeface="Arial" panose="020B0604020202020204" pitchFamily="34" charset="0"/>
              </a:rPr>
              <a:t>banche</a:t>
            </a:r>
          </a:p>
          <a:p>
            <a:pPr lvl="1" algn="ctr" eaLnBrk="1" hangingPunct="1">
              <a:lnSpc>
                <a:spcPct val="120000"/>
              </a:lnSpc>
              <a:buFontTx/>
              <a:buChar char="•"/>
            </a:pPr>
            <a:r>
              <a:rPr lang="it-IT" altLang="it-IT">
                <a:cs typeface="Arial" panose="020B0604020202020204" pitchFamily="34" charset="0"/>
              </a:rPr>
              <a:t>imprese private</a:t>
            </a:r>
          </a:p>
          <a:p>
            <a:pPr algn="ctr" eaLnBrk="1" hangingPunct="1">
              <a:lnSpc>
                <a:spcPct val="120000"/>
              </a:lnSpc>
              <a:buFontTx/>
              <a:buAutoNum type="arabicPeriod"/>
            </a:pPr>
            <a:r>
              <a:rPr lang="it-IT" altLang="it-IT">
                <a:cs typeface="Arial" panose="020B0604020202020204" pitchFamily="34" charset="0"/>
              </a:rPr>
              <a:t>Collaborazione con i sindacati</a:t>
            </a:r>
          </a:p>
        </p:txBody>
      </p:sp>
      <p:pic>
        <p:nvPicPr>
          <p:cNvPr id="10244" name="Picture 4" descr="roosevelt_minatori_west_virginia_tagli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6050"/>
            <a:ext cx="49323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roosevelt_contadini_georgia_tagli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196975"/>
            <a:ext cx="4284662"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Group 6"/>
          <p:cNvGrpSpPr>
            <a:grpSpLocks/>
          </p:cNvGrpSpPr>
          <p:nvPr/>
        </p:nvGrpSpPr>
        <p:grpSpPr bwMode="auto">
          <a:xfrm>
            <a:off x="4859338" y="3933825"/>
            <a:ext cx="4284662" cy="2924175"/>
            <a:chOff x="3061" y="2478"/>
            <a:chExt cx="2699" cy="1842"/>
          </a:xfrm>
        </p:grpSpPr>
        <p:sp>
          <p:nvSpPr>
            <p:cNvPr id="66567" name="AutoShape 7"/>
            <p:cNvSpPr>
              <a:spLocks noChangeArrowheads="1"/>
            </p:cNvSpPr>
            <p:nvPr/>
          </p:nvSpPr>
          <p:spPr bwMode="auto">
            <a:xfrm>
              <a:off x="3061" y="2886"/>
              <a:ext cx="2699" cy="1434"/>
            </a:xfrm>
            <a:prstGeom prst="leftArrowCallout">
              <a:avLst>
                <a:gd name="adj1" fmla="val 27685"/>
                <a:gd name="adj2" fmla="val 34366"/>
                <a:gd name="adj3" fmla="val 14238"/>
                <a:gd name="adj4" fmla="val 83389"/>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it-IT" sz="1600" u="sng">
                <a:latin typeface="Arial" panose="020B0604020202020204" pitchFamily="34" charset="0"/>
                <a:cs typeface="Arial" panose="020B0604020202020204" pitchFamily="34" charset="0"/>
              </a:endParaRPr>
            </a:p>
          </p:txBody>
        </p:sp>
        <p:sp>
          <p:nvSpPr>
            <p:cNvPr id="66568" name="AutoShape 8"/>
            <p:cNvSpPr>
              <a:spLocks noChangeArrowheads="1"/>
            </p:cNvSpPr>
            <p:nvPr/>
          </p:nvSpPr>
          <p:spPr bwMode="auto">
            <a:xfrm>
              <a:off x="3515" y="2478"/>
              <a:ext cx="2245" cy="1842"/>
            </a:xfrm>
            <a:prstGeom prst="upArrowCallout">
              <a:avLst>
                <a:gd name="adj1" fmla="val 30458"/>
                <a:gd name="adj2" fmla="val 30470"/>
                <a:gd name="adj3" fmla="val 14278"/>
                <a:gd name="adj4" fmla="val 78176"/>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0000"/>
                </a:lnSpc>
                <a:spcBef>
                  <a:spcPct val="0"/>
                </a:spcBef>
                <a:buFontTx/>
                <a:buNone/>
              </a:pPr>
              <a:r>
                <a:rPr lang="it-IT" altLang="it-IT" sz="1600">
                  <a:latin typeface="Arial" panose="020B0604020202020204" pitchFamily="34" charset="0"/>
                  <a:cs typeface="Arial" panose="020B0604020202020204" pitchFamily="34" charset="0"/>
                </a:rPr>
                <a:t>Stato sociale</a:t>
              </a:r>
            </a:p>
            <a:p>
              <a:pPr algn="ctr" eaLnBrk="1" hangingPunct="1">
                <a:lnSpc>
                  <a:spcPct val="110000"/>
                </a:lnSpc>
                <a:spcBef>
                  <a:spcPct val="0"/>
                </a:spcBef>
                <a:buFontTx/>
                <a:buNone/>
              </a:pPr>
              <a:r>
                <a:rPr lang="it-IT" altLang="it-IT" sz="1600">
                  <a:latin typeface="Arial" panose="020B0604020202020204" pitchFamily="34" charset="0"/>
                  <a:cs typeface="Arial" panose="020B0604020202020204" pitchFamily="34" charset="0"/>
                </a:rPr>
                <a:t>propaganda </a:t>
              </a:r>
            </a:p>
            <a:p>
              <a:pPr algn="ctr" eaLnBrk="1" hangingPunct="1">
                <a:lnSpc>
                  <a:spcPct val="110000"/>
                </a:lnSpc>
                <a:spcBef>
                  <a:spcPct val="0"/>
                </a:spcBef>
                <a:buFontTx/>
                <a:buNone/>
              </a:pPr>
              <a:r>
                <a:rPr lang="it-IT" altLang="it-IT" sz="1600">
                  <a:latin typeface="Arial" panose="020B0604020202020204" pitchFamily="34" charset="0"/>
                  <a:cs typeface="Arial" panose="020B0604020202020204" pitchFamily="34" charset="0"/>
                </a:rPr>
                <a:t>e appello alla solidarietà</a:t>
              </a:r>
            </a:p>
            <a:p>
              <a:pPr algn="ctr" eaLnBrk="1" hangingPunct="1">
                <a:spcBef>
                  <a:spcPct val="0"/>
                </a:spcBef>
                <a:buFontTx/>
                <a:buNone/>
              </a:pPr>
              <a:endParaRPr lang="it-IT" altLang="it-IT" sz="1600">
                <a:latin typeface="Arial" panose="020B0604020202020204" pitchFamily="34" charset="0"/>
                <a:cs typeface="Arial" panose="020B0604020202020204" pitchFamily="34" charset="0"/>
              </a:endParaRPr>
            </a:p>
            <a:p>
              <a:pPr algn="ctr" eaLnBrk="1" hangingPunct="1">
                <a:spcBef>
                  <a:spcPct val="0"/>
                </a:spcBef>
                <a:buFontTx/>
                <a:buNone/>
              </a:pPr>
              <a:r>
                <a:rPr lang="it-IT" altLang="it-IT" sz="1200">
                  <a:latin typeface="Arial" panose="020B0604020202020204" pitchFamily="34" charset="0"/>
                  <a:cs typeface="Arial" panose="020B0604020202020204" pitchFamily="34" charset="0"/>
                </a:rPr>
                <a:t>Il presidente Roosevelt </a:t>
              </a:r>
              <a:br>
                <a:rPr lang="it-IT" altLang="it-IT" sz="1200">
                  <a:latin typeface="Arial" panose="020B0604020202020204" pitchFamily="34" charset="0"/>
                  <a:cs typeface="Arial" panose="020B0604020202020204" pitchFamily="34" charset="0"/>
                </a:rPr>
              </a:br>
              <a:r>
                <a:rPr lang="it-IT" altLang="it-IT" sz="1200">
                  <a:latin typeface="Arial" panose="020B0604020202020204" pitchFamily="34" charset="0"/>
                  <a:cs typeface="Arial" panose="020B0604020202020204" pitchFamily="34" charset="0"/>
                </a:rPr>
                <a:t>con i contadini della Georgia (sopra) </a:t>
              </a:r>
              <a:br>
                <a:rPr lang="it-IT" altLang="it-IT" sz="1200">
                  <a:latin typeface="Arial" panose="020B0604020202020204" pitchFamily="34" charset="0"/>
                  <a:cs typeface="Arial" panose="020B0604020202020204" pitchFamily="34" charset="0"/>
                </a:rPr>
              </a:br>
              <a:r>
                <a:rPr lang="it-IT" altLang="it-IT" sz="1200">
                  <a:latin typeface="Arial" panose="020B0604020202020204" pitchFamily="34" charset="0"/>
                  <a:cs typeface="Arial" panose="020B0604020202020204" pitchFamily="34" charset="0"/>
                </a:rPr>
                <a:t>e i minatori del West Virginia (a sinistra)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3"/>
                                        </p:tgtEl>
                                        <p:attrNameLst>
                                          <p:attrName>style.visibility</p:attrName>
                                        </p:attrNameLst>
                                      </p:cBhvr>
                                      <p:to>
                                        <p:strVal val="visible"/>
                                      </p:to>
                                    </p:set>
                                    <p:anim calcmode="discrete" valueType="clr">
                                      <p:cBhvr override="childStyle">
                                        <p:cTn id="7"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3"/>
                                        </p:tgtEl>
                                        <p:attrNameLst>
                                          <p:attrName>fillcolor</p:attrName>
                                        </p:attrNameLst>
                                      </p:cBhvr>
                                      <p:tavLst>
                                        <p:tav tm="0">
                                          <p:val>
                                            <p:clrVal>
                                              <a:schemeClr val="accent2"/>
                                            </p:clrVal>
                                          </p:val>
                                        </p:tav>
                                        <p:tav tm="50000">
                                          <p:val>
                                            <p:clrVal>
                                              <a:schemeClr val="hlink"/>
                                            </p:clrVal>
                                          </p:val>
                                        </p:tav>
                                      </p:tavLst>
                                    </p:anim>
                                    <p:set>
                                      <p:cBhvr>
                                        <p:cTn id="9" dur="80"/>
                                        <p:tgtEl>
                                          <p:spTgt spid="1024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0246"/>
                                        </p:tgtEl>
                                        <p:attrNameLst>
                                          <p:attrName>style.visibility</p:attrName>
                                        </p:attrNameLst>
                                      </p:cBhvr>
                                      <p:to>
                                        <p:strVal val="visible"/>
                                      </p:to>
                                    </p:set>
                                    <p:anim calcmode="lin" valueType="num">
                                      <p:cBhvr>
                                        <p:cTn id="14" dur="1000" fill="hold"/>
                                        <p:tgtEl>
                                          <p:spTgt spid="10246"/>
                                        </p:tgtEl>
                                        <p:attrNameLst>
                                          <p:attrName>ppt_w</p:attrName>
                                        </p:attrNameLst>
                                      </p:cBhvr>
                                      <p:tavLst>
                                        <p:tav tm="0">
                                          <p:val>
                                            <p:strVal val="#ppt_w*0.70"/>
                                          </p:val>
                                        </p:tav>
                                        <p:tav tm="100000">
                                          <p:val>
                                            <p:strVal val="#ppt_w"/>
                                          </p:val>
                                        </p:tav>
                                      </p:tavLst>
                                    </p:anim>
                                    <p:anim calcmode="lin" valueType="num">
                                      <p:cBhvr>
                                        <p:cTn id="15" dur="1000" fill="hold"/>
                                        <p:tgtEl>
                                          <p:spTgt spid="10246"/>
                                        </p:tgtEl>
                                        <p:attrNameLst>
                                          <p:attrName>ppt_h</p:attrName>
                                        </p:attrNameLst>
                                      </p:cBhvr>
                                      <p:tavLst>
                                        <p:tav tm="0">
                                          <p:val>
                                            <p:strVal val="#ppt_h"/>
                                          </p:val>
                                        </p:tav>
                                        <p:tav tm="100000">
                                          <p:val>
                                            <p:strVal val="#ppt_h"/>
                                          </p:val>
                                        </p:tav>
                                      </p:tavLst>
                                    </p:anim>
                                    <p:animEffect transition="in" filter="fade">
                                      <p:cBhvr>
                                        <p:cTn id="16" dur="1000"/>
                                        <p:tgtEl>
                                          <p:spTgt spid="102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500" fill="hold"/>
                                        <p:tgtEl>
                                          <p:spTgt spid="10245"/>
                                        </p:tgtEl>
                                        <p:attrNameLst>
                                          <p:attrName>ppt_w</p:attrName>
                                        </p:attrNameLst>
                                      </p:cBhvr>
                                      <p:tavLst>
                                        <p:tav tm="0">
                                          <p:val>
                                            <p:fltVal val="0"/>
                                          </p:val>
                                        </p:tav>
                                        <p:tav tm="100000">
                                          <p:val>
                                            <p:strVal val="#ppt_w"/>
                                          </p:val>
                                        </p:tav>
                                      </p:tavLst>
                                    </p:anim>
                                    <p:anim calcmode="lin" valueType="num">
                                      <p:cBhvr>
                                        <p:cTn id="22" dur="500" fill="hold"/>
                                        <p:tgtEl>
                                          <p:spTgt spid="1024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p:cTn id="27" dur="500" fill="hold"/>
                                        <p:tgtEl>
                                          <p:spTgt spid="10244"/>
                                        </p:tgtEl>
                                        <p:attrNameLst>
                                          <p:attrName>ppt_w</p:attrName>
                                        </p:attrNameLst>
                                      </p:cBhvr>
                                      <p:tavLst>
                                        <p:tav tm="0">
                                          <p:val>
                                            <p:fltVal val="0"/>
                                          </p:val>
                                        </p:tav>
                                        <p:tav tm="100000">
                                          <p:val>
                                            <p:strVal val="#ppt_w"/>
                                          </p:val>
                                        </p:tav>
                                      </p:tavLst>
                                    </p:anim>
                                    <p:anim calcmode="lin" valueType="num">
                                      <p:cBhvr>
                                        <p:cTn id="28" dur="500" fill="hold"/>
                                        <p:tgtEl>
                                          <p:spTgt spid="10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Oval 5"/>
          <p:cNvSpPr>
            <a:spLocks noChangeArrowheads="1"/>
          </p:cNvSpPr>
          <p:nvPr/>
        </p:nvSpPr>
        <p:spPr bwMode="auto">
          <a:xfrm>
            <a:off x="381000" y="0"/>
            <a:ext cx="4572000" cy="762000"/>
          </a:xfrm>
          <a:prstGeom prst="ellipse">
            <a:avLst/>
          </a:prstGeom>
          <a:solidFill>
            <a:srgbClr val="336600"/>
          </a:solidFill>
          <a:ln w="9525">
            <a:solidFill>
              <a:schemeClr val="bg1"/>
            </a:solidFill>
            <a:round/>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800" b="1">
                <a:solidFill>
                  <a:srgbClr val="FF3300"/>
                </a:solidFill>
                <a:latin typeface="Arial" panose="020B0604020202020204" pitchFamily="34" charset="0"/>
              </a:rPr>
              <a:t>Le misure di Roosvelt</a:t>
            </a:r>
            <a:endParaRPr lang="it-IT" altLang="it-IT" sz="800" b="1">
              <a:latin typeface="Arial" panose="020B0604020202020204" pitchFamily="34" charset="0"/>
            </a:endParaRPr>
          </a:p>
          <a:p>
            <a:pPr algn="ctr" eaLnBrk="1" hangingPunct="1">
              <a:lnSpc>
                <a:spcPct val="130000"/>
              </a:lnSpc>
              <a:spcBef>
                <a:spcPct val="0"/>
              </a:spcBef>
              <a:buFontTx/>
              <a:buNone/>
            </a:pPr>
            <a:endParaRPr lang="it-IT" altLang="it-IT" sz="2000">
              <a:latin typeface="Arial" panose="020B0604020202020204" pitchFamily="34" charset="0"/>
            </a:endParaRPr>
          </a:p>
        </p:txBody>
      </p:sp>
      <p:sp>
        <p:nvSpPr>
          <p:cNvPr id="68611" name="Segnaposto numero diapositiva 3"/>
          <p:cNvSpPr txBox="1">
            <a:spLocks noGrp="1"/>
          </p:cNvSpPr>
          <p:nvPr/>
        </p:nvSpPr>
        <p:spPr bwMode="auto">
          <a:xfrm>
            <a:off x="6553200" y="28384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D0846F7-4BF0-42FE-86F5-FD04869FE9FD}" type="slidenum">
              <a:rPr lang="it-IT" altLang="it-IT" sz="1200">
                <a:solidFill>
                  <a:srgbClr val="898989"/>
                </a:solidFill>
                <a:latin typeface="Arial" panose="020B0604020202020204" pitchFamily="34" charset="0"/>
              </a:rPr>
              <a:pPr algn="r" eaLnBrk="1" hangingPunct="1">
                <a:spcBef>
                  <a:spcPct val="0"/>
                </a:spcBef>
                <a:buFontTx/>
                <a:buNone/>
              </a:pPr>
              <a:t>51</a:t>
            </a:fld>
            <a:endParaRPr lang="it-IT" altLang="it-IT" sz="1200">
              <a:solidFill>
                <a:srgbClr val="898989"/>
              </a:solidFill>
              <a:latin typeface="Arial" panose="020B0604020202020204" pitchFamily="34" charset="0"/>
            </a:endParaRPr>
          </a:p>
        </p:txBody>
      </p:sp>
      <p:sp>
        <p:nvSpPr>
          <p:cNvPr id="68612" name="Rectangle 8"/>
          <p:cNvSpPr>
            <a:spLocks noChangeArrowheads="1"/>
          </p:cNvSpPr>
          <p:nvPr/>
        </p:nvSpPr>
        <p:spPr bwMode="auto">
          <a:xfrm>
            <a:off x="228600" y="793750"/>
            <a:ext cx="8534400" cy="5226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a:t>
            </a:r>
            <a:r>
              <a:rPr lang="it-IT" altLang="it-IT" sz="1600" b="1">
                <a:solidFill>
                  <a:srgbClr val="3333FF"/>
                </a:solidFill>
                <a:latin typeface="Arial" panose="020B0604020202020204" pitchFamily="34" charset="0"/>
              </a:rPr>
              <a:t>Emergency Banking Bill</a:t>
            </a:r>
            <a:r>
              <a:rPr lang="it-IT" altLang="it-IT" sz="1600">
                <a:latin typeface="Arial" panose="020B0604020202020204" pitchFamily="34" charset="0"/>
              </a:rPr>
              <a:t> con cui si rafforzava la Federal Reserve Bank e si ponevano sotto stretta sorveglianza le holding, la Borsa e le banche con l’obiettivo di scongiurare il rischio di fenomeni speculativi</a:t>
            </a:r>
          </a:p>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introduzione di una </a:t>
            </a:r>
            <a:r>
              <a:rPr lang="it-IT" altLang="it-IT" sz="1600" b="1">
                <a:solidFill>
                  <a:srgbClr val="3333FF"/>
                </a:solidFill>
                <a:latin typeface="Arial" panose="020B0604020202020204" pitchFamily="34" charset="0"/>
              </a:rPr>
              <a:t>garanzia governativa sui piccoli depositi</a:t>
            </a:r>
          </a:p>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costituzione di un </a:t>
            </a:r>
            <a:r>
              <a:rPr lang="it-IT" altLang="it-IT" sz="1600" b="1">
                <a:solidFill>
                  <a:srgbClr val="3333FF"/>
                </a:solidFill>
                <a:latin typeface="Arial" panose="020B0604020202020204" pitchFamily="34" charset="0"/>
              </a:rPr>
              <a:t>ente federale per la ricostruzione industriale</a:t>
            </a:r>
            <a:r>
              <a:rPr lang="it-IT" altLang="it-IT" sz="1600">
                <a:latin typeface="Arial" panose="020B0604020202020204" pitchFamily="34" charset="0"/>
              </a:rPr>
              <a:t> da realizzare attraverso la ripartizione di quote di mercato e una politica di sostegno dei prezzi</a:t>
            </a:r>
          </a:p>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b="1">
                <a:solidFill>
                  <a:srgbClr val="3333FF"/>
                </a:solidFill>
                <a:latin typeface="Arial" panose="020B0604020202020204" pitchFamily="34" charset="0"/>
              </a:rPr>
              <a:t>Pianificazione delle aree agricole</a:t>
            </a:r>
            <a:r>
              <a:rPr lang="it-IT" altLang="it-IT" sz="1600">
                <a:latin typeface="Arial" panose="020B0604020202020204" pitchFamily="34" charset="0"/>
              </a:rPr>
              <a:t> da mettere a coltura al fine di evitare la sovrapproduzione e concessione di sussidi agli addetti al settore</a:t>
            </a:r>
          </a:p>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b="1">
                <a:solidFill>
                  <a:srgbClr val="3333FF"/>
                </a:solidFill>
                <a:latin typeface="Arial" panose="020B0604020202020204" pitchFamily="34" charset="0"/>
              </a:rPr>
              <a:t>Costituzione di diversi enti pubblici</a:t>
            </a:r>
            <a:r>
              <a:rPr lang="it-IT" altLang="it-IT" sz="1600">
                <a:latin typeface="Arial" panose="020B0604020202020204" pitchFamily="34" charset="0"/>
              </a:rPr>
              <a:t> preposti alle politiche sociali e agli investimenti pubblici per la realizzazione di infrastrutture in tutti i settori: socio-sanitario, trasporti, artistico-culturale</a:t>
            </a:r>
          </a:p>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il </a:t>
            </a:r>
            <a:r>
              <a:rPr lang="it-IT" altLang="it-IT" sz="1600" b="1">
                <a:solidFill>
                  <a:srgbClr val="3333FF"/>
                </a:solidFill>
                <a:latin typeface="Arial" panose="020B0604020202020204" pitchFamily="34" charset="0"/>
              </a:rPr>
              <a:t>National Industrial Recovery Act</a:t>
            </a:r>
            <a:r>
              <a:rPr lang="it-IT" altLang="it-IT" sz="1600">
                <a:latin typeface="Arial" panose="020B0604020202020204" pitchFamily="34" charset="0"/>
              </a:rPr>
              <a:t> con cui si tentò di istituire una vera e propria programmazione degli investimenti, attraverso il coordinamento di quelli privati con quelli pubblici.</a:t>
            </a:r>
          </a:p>
        </p:txBody>
      </p:sp>
      <p:sp>
        <p:nvSpPr>
          <p:cNvPr id="68613" name="Oval 10"/>
          <p:cNvSpPr>
            <a:spLocks noChangeArrowheads="1"/>
          </p:cNvSpPr>
          <p:nvPr/>
        </p:nvSpPr>
        <p:spPr bwMode="auto">
          <a:xfrm>
            <a:off x="76200" y="1524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68614" name="AutoShape 11"/>
          <p:cNvSpPr>
            <a:spLocks noChangeArrowheads="1"/>
          </p:cNvSpPr>
          <p:nvPr/>
        </p:nvSpPr>
        <p:spPr bwMode="auto">
          <a:xfrm>
            <a:off x="381000" y="1524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5"/>
          <p:cNvSpPr>
            <a:spLocks noChangeArrowheads="1"/>
          </p:cNvSpPr>
          <p:nvPr/>
        </p:nvSpPr>
        <p:spPr bwMode="auto">
          <a:xfrm>
            <a:off x="381000" y="0"/>
            <a:ext cx="4572000" cy="762000"/>
          </a:xfrm>
          <a:prstGeom prst="ellipse">
            <a:avLst/>
          </a:prstGeom>
          <a:solidFill>
            <a:srgbClr val="336600"/>
          </a:solidFill>
          <a:ln w="9525">
            <a:solidFill>
              <a:schemeClr val="bg1"/>
            </a:solidFill>
            <a:round/>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800" b="1">
                <a:solidFill>
                  <a:srgbClr val="FF3300"/>
                </a:solidFill>
                <a:latin typeface="Arial" panose="020B0604020202020204" pitchFamily="34" charset="0"/>
              </a:rPr>
              <a:t>Le misure di Roosvelt</a:t>
            </a:r>
            <a:endParaRPr lang="it-IT" altLang="it-IT" sz="800" b="1">
              <a:latin typeface="Arial" panose="020B0604020202020204" pitchFamily="34" charset="0"/>
            </a:endParaRPr>
          </a:p>
          <a:p>
            <a:pPr algn="ctr" eaLnBrk="1" hangingPunct="1">
              <a:lnSpc>
                <a:spcPct val="130000"/>
              </a:lnSpc>
              <a:spcBef>
                <a:spcPct val="0"/>
              </a:spcBef>
              <a:buFontTx/>
              <a:buNone/>
            </a:pPr>
            <a:endParaRPr lang="it-IT" altLang="it-IT" sz="2000">
              <a:latin typeface="Arial" panose="020B0604020202020204" pitchFamily="34" charset="0"/>
            </a:endParaRPr>
          </a:p>
        </p:txBody>
      </p:sp>
      <p:sp>
        <p:nvSpPr>
          <p:cNvPr id="69635" name="Segnaposto numero diapositiva 3"/>
          <p:cNvSpPr txBox="1">
            <a:spLocks noGrp="1"/>
          </p:cNvSpPr>
          <p:nvPr/>
        </p:nvSpPr>
        <p:spPr bwMode="auto">
          <a:xfrm>
            <a:off x="6553200" y="28384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98854BD-E6CC-46F3-BF71-CC23695D2743}" type="slidenum">
              <a:rPr lang="it-IT" altLang="it-IT" sz="1200">
                <a:solidFill>
                  <a:srgbClr val="898989"/>
                </a:solidFill>
                <a:latin typeface="Arial" panose="020B0604020202020204" pitchFamily="34" charset="0"/>
              </a:rPr>
              <a:pPr algn="r" eaLnBrk="1" hangingPunct="1">
                <a:spcBef>
                  <a:spcPct val="0"/>
                </a:spcBef>
                <a:buFontTx/>
                <a:buNone/>
              </a:pPr>
              <a:t>52</a:t>
            </a:fld>
            <a:endParaRPr lang="it-IT" altLang="it-IT" sz="1200">
              <a:solidFill>
                <a:srgbClr val="898989"/>
              </a:solidFill>
              <a:latin typeface="Arial" panose="020B0604020202020204" pitchFamily="34" charset="0"/>
            </a:endParaRPr>
          </a:p>
        </p:txBody>
      </p:sp>
      <p:sp>
        <p:nvSpPr>
          <p:cNvPr id="69636" name="Rectangle 8"/>
          <p:cNvSpPr>
            <a:spLocks noChangeArrowheads="1"/>
          </p:cNvSpPr>
          <p:nvPr/>
        </p:nvSpPr>
        <p:spPr bwMode="auto">
          <a:xfrm>
            <a:off x="0" y="784225"/>
            <a:ext cx="8991600" cy="5921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Un grande progetto di sviluppo territoriale, </a:t>
            </a:r>
            <a:r>
              <a:rPr lang="it-IT" altLang="it-IT" sz="1600" b="1">
                <a:solidFill>
                  <a:srgbClr val="3333FF"/>
                </a:solidFill>
                <a:latin typeface="Arial" panose="020B0604020202020204" pitchFamily="34" charset="0"/>
              </a:rPr>
              <a:t>la Tennessee Valley Autority</a:t>
            </a:r>
            <a:r>
              <a:rPr lang="it-IT" altLang="it-IT" sz="1600">
                <a:latin typeface="Arial" panose="020B0604020202020204" pitchFamily="34" charset="0"/>
              </a:rPr>
              <a:t> per la costruzione di dighe e centrali idroelettriche, il controllo delle acque, la forestazione, il recupero di terre incolte, in sette Stati diversi; la promozione di nuove imprese agricole e industriali, la stabilizzazione dei prezzi;. La promozione di progetti per la tutela dell’ambiente. </a:t>
            </a: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a:t>
            </a:r>
            <a:r>
              <a:rPr lang="it-IT" altLang="it-IT" sz="1600" b="1">
                <a:solidFill>
                  <a:srgbClr val="3333FF"/>
                </a:solidFill>
                <a:latin typeface="Arial" panose="020B0604020202020204" pitchFamily="34" charset="0"/>
              </a:rPr>
              <a:t>politiche di svalutazione</a:t>
            </a:r>
            <a:r>
              <a:rPr lang="it-IT" altLang="it-IT" sz="1600">
                <a:latin typeface="Arial" panose="020B0604020202020204" pitchFamily="34" charset="0"/>
              </a:rPr>
              <a:t> del dollaro e </a:t>
            </a:r>
            <a:r>
              <a:rPr lang="it-IT" altLang="it-IT" sz="1600" b="1">
                <a:solidFill>
                  <a:srgbClr val="3333FF"/>
                </a:solidFill>
                <a:latin typeface="Arial" panose="020B0604020202020204" pitchFamily="34" charset="0"/>
              </a:rPr>
              <a:t>riduzione</a:t>
            </a:r>
            <a:r>
              <a:rPr lang="it-IT" altLang="it-IT" sz="1600">
                <a:latin typeface="Arial" panose="020B0604020202020204" pitchFamily="34" charset="0"/>
              </a:rPr>
              <a:t> delle tariffe doganali</a:t>
            </a: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b="1">
                <a:solidFill>
                  <a:srgbClr val="3333FF"/>
                </a:solidFill>
                <a:latin typeface="Arial" panose="020B0604020202020204" pitchFamily="34" charset="0"/>
              </a:rPr>
              <a:t>Social security act</a:t>
            </a:r>
            <a:r>
              <a:rPr lang="it-IT" altLang="it-IT" sz="1600">
                <a:latin typeface="Arial" panose="020B0604020202020204" pitchFamily="34" charset="0"/>
              </a:rPr>
              <a:t> (che portò alla nascita dello stato sociale) che prevedeva la concessione di sussidi, e tutelava con un sistema assicurqativo la vecchiaia</a:t>
            </a: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Introduzione di criteri di </a:t>
            </a:r>
            <a:r>
              <a:rPr lang="it-IT" altLang="it-IT" sz="1600" b="1">
                <a:solidFill>
                  <a:srgbClr val="3333FF"/>
                </a:solidFill>
                <a:latin typeface="Arial" panose="020B0604020202020204" pitchFamily="34" charset="0"/>
              </a:rPr>
              <a:t>tassazione progressiva</a:t>
            </a:r>
            <a:r>
              <a:rPr lang="it-IT" altLang="it-IT" sz="1600">
                <a:latin typeface="Arial" panose="020B0604020202020204" pitchFamily="34" charset="0"/>
              </a:rPr>
              <a:t> che serviva a finanziare per la parte pubblica lo stato sociale</a:t>
            </a: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b="1">
                <a:solidFill>
                  <a:srgbClr val="3333FF"/>
                </a:solidFill>
                <a:latin typeface="Arial" panose="020B0604020202020204" pitchFamily="34" charset="0"/>
              </a:rPr>
              <a:t>Wagner act</a:t>
            </a:r>
            <a:r>
              <a:rPr lang="it-IT" altLang="it-IT" sz="1600">
                <a:latin typeface="Arial" panose="020B0604020202020204" pitchFamily="34" charset="0"/>
              </a:rPr>
              <a:t>, con cuui lo stato riconobbe pienamente i diritti sindacali dei lavoratori</a:t>
            </a: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b="1" i="1">
                <a:solidFill>
                  <a:schemeClr val="hlink"/>
                </a:solidFill>
                <a:latin typeface="Arial" panose="020B0604020202020204" pitchFamily="34" charset="0"/>
              </a:rPr>
              <a:t>Glass Steagall act</a:t>
            </a:r>
            <a:r>
              <a:rPr lang="it-IT" altLang="it-IT" sz="1600">
                <a:latin typeface="Arial" panose="020B0604020202020204" pitchFamily="34" charset="0"/>
              </a:rPr>
              <a:t>, che nel 1933 separò rigidamente le </a:t>
            </a:r>
            <a:r>
              <a:rPr lang="it-IT" altLang="it-IT" sz="1600" b="1">
                <a:solidFill>
                  <a:schemeClr val="hlink"/>
                </a:solidFill>
                <a:latin typeface="Arial" panose="020B0604020202020204" pitchFamily="34" charset="0"/>
              </a:rPr>
              <a:t>banche commerciali</a:t>
            </a:r>
            <a:r>
              <a:rPr lang="it-IT" altLang="it-IT" sz="1600" b="1">
                <a:latin typeface="Arial" panose="020B0604020202020204" pitchFamily="34" charset="0"/>
              </a:rPr>
              <a:t> </a:t>
            </a:r>
            <a:r>
              <a:rPr lang="it-IT" altLang="it-IT" sz="1600">
                <a:latin typeface="Arial" panose="020B0604020202020204" pitchFamily="34" charset="0"/>
              </a:rPr>
              <a:t>dalle </a:t>
            </a:r>
            <a:r>
              <a:rPr lang="it-IT" altLang="it-IT" sz="1600" b="1" i="1">
                <a:solidFill>
                  <a:schemeClr val="hlink"/>
                </a:solidFill>
                <a:latin typeface="Arial" panose="020B0604020202020204" pitchFamily="34" charset="0"/>
              </a:rPr>
              <a:t>investment bank</a:t>
            </a:r>
            <a:r>
              <a:rPr lang="it-IT" altLang="it-IT" sz="1600">
                <a:solidFill>
                  <a:schemeClr val="hlink"/>
                </a:solidFill>
                <a:latin typeface="Arial" panose="020B0604020202020204" pitchFamily="34" charset="0"/>
              </a:rPr>
              <a:t>.</a:t>
            </a:r>
            <a:r>
              <a:rPr lang="it-IT" altLang="it-IT" sz="1600">
                <a:latin typeface="Arial" panose="020B0604020202020204" pitchFamily="34" charset="0"/>
              </a:rPr>
              <a:t>  differenziando  tra banche di credito ordinario e banche di investimento       (Nel </a:t>
            </a:r>
            <a:r>
              <a:rPr lang="it-IT" altLang="it-IT" sz="1600" b="1">
                <a:solidFill>
                  <a:schemeClr val="hlink"/>
                </a:solidFill>
                <a:latin typeface="Arial" panose="020B0604020202020204" pitchFamily="34" charset="0"/>
              </a:rPr>
              <a:t>1999</a:t>
            </a:r>
            <a:r>
              <a:rPr lang="it-IT" altLang="it-IT" sz="1600">
                <a:solidFill>
                  <a:schemeClr val="hlink"/>
                </a:solidFill>
                <a:latin typeface="Arial" panose="020B0604020202020204" pitchFamily="34" charset="0"/>
              </a:rPr>
              <a:t>,</a:t>
            </a:r>
            <a:r>
              <a:rPr lang="it-IT" altLang="it-IT" sz="1600">
                <a:latin typeface="Arial" panose="020B0604020202020204" pitchFamily="34" charset="0"/>
              </a:rPr>
              <a:t> negli Stati Uniti, questa distinzione è stata abolita, permettendo di inserire gli </a:t>
            </a:r>
            <a:r>
              <a:rPr lang="it-IT" altLang="it-IT" sz="1600" b="1">
                <a:solidFill>
                  <a:schemeClr val="hlink"/>
                </a:solidFill>
                <a:latin typeface="Arial" panose="020B0604020202020204" pitchFamily="34" charset="0"/>
              </a:rPr>
              <a:t>investimenti finanziari</a:t>
            </a:r>
            <a:r>
              <a:rPr lang="it-IT" altLang="it-IT" sz="1600" b="1">
                <a:latin typeface="Arial" panose="020B0604020202020204" pitchFamily="34" charset="0"/>
              </a:rPr>
              <a:t> </a:t>
            </a:r>
            <a:r>
              <a:rPr lang="it-IT" altLang="it-IT" sz="1600">
                <a:latin typeface="Arial" panose="020B0604020202020204" pitchFamily="34" charset="0"/>
              </a:rPr>
              <a:t>anche ad alto rischio fra le attività delle </a:t>
            </a:r>
            <a:r>
              <a:rPr lang="it-IT" altLang="it-IT" sz="1600" b="1">
                <a:solidFill>
                  <a:schemeClr val="hlink"/>
                </a:solidFill>
                <a:latin typeface="Arial" panose="020B0604020202020204" pitchFamily="34" charset="0"/>
              </a:rPr>
              <a:t>banche commerciali</a:t>
            </a:r>
            <a:r>
              <a:rPr lang="it-IT" altLang="it-IT" sz="1600">
                <a:latin typeface="Arial" panose="020B0604020202020204" pitchFamily="34" charset="0"/>
              </a:rPr>
              <a:t>, scaricando così sui risparmiatori le conseguenze dell’attuale crisi finanziaria.)</a:t>
            </a:r>
          </a:p>
          <a:p>
            <a:pPr algn="just" eaLnBrk="1" hangingPunct="1">
              <a:lnSpc>
                <a:spcPct val="14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furono varate </a:t>
            </a:r>
            <a:r>
              <a:rPr lang="it-IT" altLang="it-IT" sz="1600" b="1">
                <a:solidFill>
                  <a:schemeClr val="hlink"/>
                </a:solidFill>
                <a:latin typeface="Arial" panose="020B0604020202020204" pitchFamily="34" charset="0"/>
              </a:rPr>
              <a:t>leggi antitrust</a:t>
            </a:r>
            <a:r>
              <a:rPr lang="it-IT" altLang="it-IT" sz="1600" b="1">
                <a:latin typeface="Arial" panose="020B0604020202020204" pitchFamily="34" charset="0"/>
              </a:rPr>
              <a:t> </a:t>
            </a:r>
            <a:r>
              <a:rPr lang="it-IT" altLang="it-IT" sz="1600">
                <a:latin typeface="Arial" panose="020B0604020202020204" pitchFamily="34" charset="0"/>
              </a:rPr>
              <a:t>con il compito di contrastare la creazione di monopoli.</a:t>
            </a:r>
          </a:p>
          <a:p>
            <a:pPr algn="just" eaLnBrk="1" hangingPunct="1">
              <a:lnSpc>
                <a:spcPct val="140000"/>
              </a:lnSpc>
              <a:spcBef>
                <a:spcPct val="0"/>
              </a:spcBef>
              <a:buClr>
                <a:srgbClr val="FF3300"/>
              </a:buClr>
              <a:buSzPct val="150000"/>
              <a:buFont typeface="Wingdings" panose="05000000000000000000" pitchFamily="2" charset="2"/>
              <a:buNone/>
            </a:pPr>
            <a:endParaRPr lang="it-IT" altLang="it-IT" sz="1600">
              <a:latin typeface="Arial" panose="020B0604020202020204" pitchFamily="34" charset="0"/>
            </a:endParaRPr>
          </a:p>
        </p:txBody>
      </p:sp>
      <p:sp>
        <p:nvSpPr>
          <p:cNvPr id="69637" name="Oval 10"/>
          <p:cNvSpPr>
            <a:spLocks noChangeArrowheads="1"/>
          </p:cNvSpPr>
          <p:nvPr/>
        </p:nvSpPr>
        <p:spPr bwMode="auto">
          <a:xfrm>
            <a:off x="76200" y="1524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69638" name="AutoShape 11"/>
          <p:cNvSpPr>
            <a:spLocks noChangeArrowheads="1"/>
          </p:cNvSpPr>
          <p:nvPr/>
        </p:nvSpPr>
        <p:spPr bwMode="auto">
          <a:xfrm>
            <a:off x="381000" y="1524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685800" y="2133600"/>
            <a:ext cx="7315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50000"/>
              </a:spcBef>
              <a:buFontTx/>
              <a:buNone/>
            </a:pPr>
            <a:r>
              <a:rPr lang="it-IT" altLang="it-IT" sz="1600">
                <a:latin typeface="Arial" panose="020B0604020202020204" pitchFamily="34" charset="0"/>
              </a:rPr>
              <a:t>(</a:t>
            </a:r>
            <a:r>
              <a:rPr lang="it-IT" altLang="it-IT" sz="1600" i="1">
                <a:latin typeface="Arial" panose="020B0604020202020204" pitchFamily="34" charset="0"/>
              </a:rPr>
              <a:t>trust dei cervelli</a:t>
            </a:r>
            <a:r>
              <a:rPr lang="it-IT" altLang="it-IT" sz="1600">
                <a:latin typeface="Arial" panose="020B0604020202020204" pitchFamily="34" charset="0"/>
              </a:rPr>
              <a:t>), gruppo di consulenti universitari e intellettuali creato dal presidente statunitense Franklin D. Roosevelt durante la campagna elettorale del 1932 e attivo anche nella prima fase del  New Deal (1932-1935). </a:t>
            </a:r>
          </a:p>
        </p:txBody>
      </p:sp>
      <p:sp>
        <p:nvSpPr>
          <p:cNvPr id="70659" name="Text Box 6"/>
          <p:cNvSpPr txBox="1">
            <a:spLocks noChangeArrowheads="1"/>
          </p:cNvSpPr>
          <p:nvPr/>
        </p:nvSpPr>
        <p:spPr bwMode="auto">
          <a:xfrm>
            <a:off x="2514600" y="1066800"/>
            <a:ext cx="3429000" cy="336550"/>
          </a:xfrm>
          <a:prstGeom prst="rect">
            <a:avLst/>
          </a:prstGeom>
          <a:solidFill>
            <a:srgbClr val="33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IT" altLang="it-IT" sz="1600" b="1">
                <a:solidFill>
                  <a:srgbClr val="FF3300"/>
                </a:solidFill>
                <a:latin typeface="Arial" panose="020B0604020202020204" pitchFamily="34" charset="0"/>
              </a:rPr>
              <a:t>IL BRAIN TRUST</a:t>
            </a:r>
          </a:p>
        </p:txBody>
      </p:sp>
      <p:sp>
        <p:nvSpPr>
          <p:cNvPr id="70660" name="Text Box 23"/>
          <p:cNvSpPr txBox="1">
            <a:spLocks noChangeArrowheads="1"/>
          </p:cNvSpPr>
          <p:nvPr/>
        </p:nvSpPr>
        <p:spPr bwMode="auto">
          <a:xfrm>
            <a:off x="533400" y="685800"/>
            <a:ext cx="723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956E83-AC3C-4F5F-A1E9-20D5D49DDDAD}" type="slidenum">
              <a:rPr lang="it-IT" altLang="it-IT" sz="1200">
                <a:solidFill>
                  <a:srgbClr val="898989"/>
                </a:solidFill>
                <a:latin typeface="Arial" panose="020B0604020202020204" pitchFamily="34" charset="0"/>
              </a:rPr>
              <a:pPr>
                <a:spcBef>
                  <a:spcPct val="0"/>
                </a:spcBef>
                <a:buFontTx/>
                <a:buNone/>
              </a:pPr>
              <a:t>54</a:t>
            </a:fld>
            <a:endParaRPr lang="it-IT" altLang="it-IT" sz="1200">
              <a:solidFill>
                <a:srgbClr val="898989"/>
              </a:solidFill>
              <a:latin typeface="Arial" panose="020B0604020202020204" pitchFamily="34" charset="0"/>
            </a:endParaRPr>
          </a:p>
        </p:txBody>
      </p:sp>
      <p:sp>
        <p:nvSpPr>
          <p:cNvPr id="71683" name="Segnaposto numero diapositiva 3"/>
          <p:cNvSpPr txBox="1">
            <a:spLocks noGrp="1"/>
          </p:cNvSpPr>
          <p:nvPr/>
        </p:nvSpPr>
        <p:spPr bwMode="auto">
          <a:xfrm>
            <a:off x="6477000" y="61166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it-IT" altLang="it-IT" sz="1200">
              <a:solidFill>
                <a:srgbClr val="898989"/>
              </a:solidFill>
              <a:latin typeface="Arial" panose="020B0604020202020204" pitchFamily="34" charset="0"/>
            </a:endParaRPr>
          </a:p>
        </p:txBody>
      </p:sp>
      <p:sp>
        <p:nvSpPr>
          <p:cNvPr id="71684" name="Rectangle 8"/>
          <p:cNvSpPr>
            <a:spLocks noChangeArrowheads="1"/>
          </p:cNvSpPr>
          <p:nvPr/>
        </p:nvSpPr>
        <p:spPr bwMode="auto">
          <a:xfrm>
            <a:off x="457200" y="4110038"/>
            <a:ext cx="8229600" cy="1935162"/>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5000"/>
              <a:buFontTx/>
              <a:buChar char="•"/>
            </a:pPr>
            <a:r>
              <a:rPr lang="it-IT" altLang="it-IT" sz="1600">
                <a:latin typeface="Arial" panose="020B0604020202020204" pitchFamily="34" charset="0"/>
              </a:rPr>
              <a:t>A questa opera di soccorso va poi aggiunta la scelta politica di alcuni governi di controllare i settori più importanti per la difesa della nazione, come </a:t>
            </a:r>
            <a:r>
              <a:rPr lang="it-IT" altLang="it-IT" sz="1600">
                <a:solidFill>
                  <a:srgbClr val="FF3300"/>
                </a:solidFill>
                <a:latin typeface="Arial" panose="020B0604020202020204" pitchFamily="34" charset="0"/>
              </a:rPr>
              <a:t>l’</a:t>
            </a:r>
            <a:r>
              <a:rPr lang="it-IT" altLang="it-IT" sz="1600" b="1">
                <a:solidFill>
                  <a:srgbClr val="FF3300"/>
                </a:solidFill>
                <a:latin typeface="Arial" panose="020B0604020202020204" pitchFamily="34" charset="0"/>
              </a:rPr>
              <a:t>industria pesante</a:t>
            </a:r>
            <a:r>
              <a:rPr lang="it-IT" altLang="it-IT" sz="1600">
                <a:latin typeface="Arial" panose="020B0604020202020204" pitchFamily="34" charset="0"/>
              </a:rPr>
              <a:t>, quella </a:t>
            </a:r>
            <a:r>
              <a:rPr lang="it-IT" altLang="it-IT" sz="1600" b="1">
                <a:solidFill>
                  <a:srgbClr val="FF3300"/>
                </a:solidFill>
                <a:latin typeface="Arial" panose="020B0604020202020204" pitchFamily="34" charset="0"/>
              </a:rPr>
              <a:t>militare</a:t>
            </a:r>
            <a:r>
              <a:rPr lang="it-IT" altLang="it-IT" sz="1600" b="1">
                <a:latin typeface="Arial" panose="020B0604020202020204" pitchFamily="34" charset="0"/>
              </a:rPr>
              <a:t> </a:t>
            </a:r>
            <a:r>
              <a:rPr lang="it-IT" altLang="it-IT" sz="1600">
                <a:latin typeface="Arial" panose="020B0604020202020204" pitchFamily="34" charset="0"/>
              </a:rPr>
              <a:t>e quella per la </a:t>
            </a:r>
            <a:r>
              <a:rPr lang="it-IT" altLang="it-IT" sz="1600" b="1">
                <a:solidFill>
                  <a:srgbClr val="FF3300"/>
                </a:solidFill>
                <a:latin typeface="Arial" panose="020B0604020202020204" pitchFamily="34" charset="0"/>
              </a:rPr>
              <a:t>produzione di energia</a:t>
            </a:r>
            <a:r>
              <a:rPr lang="it-IT" altLang="it-IT" sz="1600">
                <a:latin typeface="Arial" panose="020B0604020202020204" pitchFamily="34" charset="0"/>
              </a:rPr>
              <a:t>. </a:t>
            </a:r>
          </a:p>
          <a:p>
            <a:pPr algn="just" eaLnBrk="1" hangingPunct="1">
              <a:lnSpc>
                <a:spcPct val="150000"/>
              </a:lnSpc>
              <a:spcBef>
                <a:spcPct val="0"/>
              </a:spcBef>
              <a:buFontTx/>
              <a:buNone/>
            </a:pPr>
            <a:r>
              <a:rPr lang="it-IT" altLang="it-IT" sz="1600">
                <a:latin typeface="Arial" panose="020B0604020202020204" pitchFamily="34" charset="0"/>
              </a:rPr>
              <a:t>	E così dallo stato neutrale interprete delle politiche liberiste del </a:t>
            </a:r>
            <a:r>
              <a:rPr lang="it-IT" altLang="it-IT" sz="1600" i="1">
                <a:latin typeface="Arial" panose="020B0604020202020204" pitchFamily="34" charset="0"/>
              </a:rPr>
              <a:t>laissez-faire </a:t>
            </a:r>
            <a:r>
              <a:rPr lang="it-IT" altLang="it-IT" sz="1600">
                <a:latin typeface="Arial" panose="020B0604020202020204" pitchFamily="34" charset="0"/>
              </a:rPr>
              <a:t>si passò allo </a:t>
            </a:r>
            <a:r>
              <a:rPr lang="it-IT" altLang="it-IT" sz="1600" b="1">
                <a:solidFill>
                  <a:srgbClr val="FF3300"/>
                </a:solidFill>
                <a:latin typeface="Arial" panose="020B0604020202020204" pitchFamily="34" charset="0"/>
              </a:rPr>
              <a:t>stato interventista</a:t>
            </a:r>
            <a:r>
              <a:rPr lang="it-IT" altLang="it-IT" sz="1600">
                <a:solidFill>
                  <a:srgbClr val="FF3300"/>
                </a:solidFill>
                <a:latin typeface="Arial" panose="020B0604020202020204" pitchFamily="34" charset="0"/>
              </a:rPr>
              <a:t>, </a:t>
            </a:r>
            <a:r>
              <a:rPr lang="it-IT" altLang="it-IT" sz="1600" b="1">
                <a:solidFill>
                  <a:srgbClr val="FF3300"/>
                </a:solidFill>
                <a:latin typeface="Arial" panose="020B0604020202020204" pitchFamily="34" charset="0"/>
              </a:rPr>
              <a:t>banchiere e imprenditore</a:t>
            </a:r>
            <a:r>
              <a:rPr lang="it-IT" altLang="it-IT" sz="1600">
                <a:latin typeface="Arial" panose="020B0604020202020204" pitchFamily="34" charset="0"/>
              </a:rPr>
              <a:t>.</a:t>
            </a:r>
          </a:p>
        </p:txBody>
      </p:sp>
      <p:sp>
        <p:nvSpPr>
          <p:cNvPr id="71685" name="Oval 10"/>
          <p:cNvSpPr>
            <a:spLocks noChangeArrowheads="1"/>
          </p:cNvSpPr>
          <p:nvPr/>
        </p:nvSpPr>
        <p:spPr bwMode="auto">
          <a:xfrm>
            <a:off x="-76200" y="4038600"/>
            <a:ext cx="11430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1686" name="AutoShape 11"/>
          <p:cNvSpPr>
            <a:spLocks noChangeArrowheads="1"/>
          </p:cNvSpPr>
          <p:nvPr/>
        </p:nvSpPr>
        <p:spPr bwMode="auto">
          <a:xfrm>
            <a:off x="304800" y="4038600"/>
            <a:ext cx="685800" cy="533400"/>
          </a:xfrm>
          <a:prstGeom prst="rightArrow">
            <a:avLst>
              <a:gd name="adj1" fmla="val 50000"/>
              <a:gd name="adj2" fmla="val 36905"/>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1687" name="Rectangle 4"/>
          <p:cNvSpPr>
            <a:spLocks noChangeArrowheads="1"/>
          </p:cNvSpPr>
          <p:nvPr/>
        </p:nvSpPr>
        <p:spPr bwMode="auto">
          <a:xfrm>
            <a:off x="533400" y="300038"/>
            <a:ext cx="8229600" cy="2986087"/>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5000"/>
              <a:buFontTx/>
              <a:buChar char="•"/>
            </a:pPr>
            <a:r>
              <a:rPr lang="it-IT" altLang="it-IT" sz="1600">
                <a:latin typeface="Arial" panose="020B0604020202020204" pitchFamily="34" charset="0"/>
              </a:rPr>
              <a:t>Nella maggior parte dei paesi, inoltre, lo stato adottò forme di intervento risolute, arrivando molte volte a una </a:t>
            </a:r>
            <a:r>
              <a:rPr lang="it-IT" altLang="it-IT" sz="1600" b="1">
                <a:solidFill>
                  <a:srgbClr val="FF3300"/>
                </a:solidFill>
                <a:latin typeface="Arial" panose="020B0604020202020204" pitchFamily="34" charset="0"/>
              </a:rPr>
              <a:t>partecipazione diretta nella gestione stessa delle aziende</a:t>
            </a:r>
            <a:r>
              <a:rPr lang="it-IT" altLang="it-IT" sz="1600">
                <a:latin typeface="Arial" panose="020B0604020202020204" pitchFamily="34" charset="0"/>
              </a:rPr>
              <a:t>. </a:t>
            </a:r>
          </a:p>
          <a:p>
            <a:pPr algn="just" eaLnBrk="1" hangingPunct="1">
              <a:lnSpc>
                <a:spcPct val="150000"/>
              </a:lnSpc>
              <a:spcBef>
                <a:spcPct val="0"/>
              </a:spcBef>
              <a:buFontTx/>
              <a:buNone/>
            </a:pPr>
            <a:r>
              <a:rPr lang="it-IT" altLang="it-IT" sz="1600">
                <a:latin typeface="Arial" panose="020B0604020202020204" pitchFamily="34" charset="0"/>
              </a:rPr>
              <a:t>	In certi casi, il salvataggio di banche o imprese aveva infatti come conseguenza il passaggio del controllo di queste ultime allo stato. </a:t>
            </a:r>
            <a:r>
              <a:rPr lang="it-IT" altLang="it-IT" sz="1600" b="1">
                <a:solidFill>
                  <a:srgbClr val="FF3300"/>
                </a:solidFill>
                <a:latin typeface="Arial" panose="020B0604020202020204" pitchFamily="34" charset="0"/>
              </a:rPr>
              <a:t>In Italia, per esempio, nacque nel 1933 l’Istituto per la ricostruzione industriale  (IRI)</a:t>
            </a:r>
            <a:r>
              <a:rPr lang="it-IT" altLang="it-IT" sz="1600">
                <a:latin typeface="Arial" panose="020B0604020202020204" pitchFamily="34" charset="0"/>
              </a:rPr>
              <a:t> che già nel 1937 aveva partecipazioni nel 40% delle imprese nazionali.</a:t>
            </a:r>
          </a:p>
          <a:p>
            <a:pPr eaLnBrk="1" hangingPunct="1">
              <a:lnSpc>
                <a:spcPct val="130000"/>
              </a:lnSpc>
              <a:spcBef>
                <a:spcPct val="0"/>
              </a:spcBef>
              <a:buFontTx/>
              <a:buNone/>
            </a:pPr>
            <a:r>
              <a:rPr lang="it-IT" altLang="it-IT" sz="1600">
                <a:latin typeface="Arial" panose="020B0604020202020204" pitchFamily="34" charset="0"/>
              </a:rPr>
              <a:t>	</a:t>
            </a:r>
          </a:p>
        </p:txBody>
      </p:sp>
      <p:sp>
        <p:nvSpPr>
          <p:cNvPr id="71688" name="Oval 14"/>
          <p:cNvSpPr>
            <a:spLocks noChangeArrowheads="1"/>
          </p:cNvSpPr>
          <p:nvPr/>
        </p:nvSpPr>
        <p:spPr bwMode="auto">
          <a:xfrm>
            <a:off x="76200" y="241300"/>
            <a:ext cx="1066800" cy="5207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1689" name="AutoShape 15"/>
          <p:cNvSpPr>
            <a:spLocks noChangeArrowheads="1"/>
          </p:cNvSpPr>
          <p:nvPr/>
        </p:nvSpPr>
        <p:spPr bwMode="auto">
          <a:xfrm>
            <a:off x="304800" y="2286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numero diapositiva 3"/>
          <p:cNvSpPr>
            <a:spLocks noGrp="1"/>
          </p:cNvSpPr>
          <p:nvPr>
            <p:ph type="sldNum" sz="quarter" idx="12"/>
          </p:nvPr>
        </p:nvSpPr>
        <p:spPr bwMode="auto">
          <a:xfrm>
            <a:off x="6705600" y="38401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fld id="{65A706D1-BA77-4C04-937C-3FD14C1E5135}" type="slidenum">
              <a:rPr lang="it-IT" altLang="it-IT" sz="1200">
                <a:solidFill>
                  <a:srgbClr val="898989"/>
                </a:solidFill>
                <a:latin typeface="Arial" panose="020B0604020202020204" pitchFamily="34" charset="0"/>
              </a:rPr>
              <a:pPr algn="just">
                <a:lnSpc>
                  <a:spcPct val="150000"/>
                </a:lnSpc>
                <a:spcBef>
                  <a:spcPct val="0"/>
                </a:spcBef>
                <a:buFontTx/>
                <a:buNone/>
              </a:pPr>
              <a:t>55</a:t>
            </a:fld>
            <a:endParaRPr lang="it-IT" altLang="it-IT" sz="1200">
              <a:solidFill>
                <a:srgbClr val="898989"/>
              </a:solidFill>
              <a:latin typeface="Arial" panose="020B0604020202020204" pitchFamily="34" charset="0"/>
            </a:endParaRPr>
          </a:p>
        </p:txBody>
      </p:sp>
      <p:sp>
        <p:nvSpPr>
          <p:cNvPr id="72707" name="Segnaposto numero diapositiva 3"/>
          <p:cNvSpPr txBox="1">
            <a:spLocks noGrp="1"/>
          </p:cNvSpPr>
          <p:nvPr/>
        </p:nvSpPr>
        <p:spPr bwMode="auto">
          <a:xfrm>
            <a:off x="6172200" y="82502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it-IT" altLang="it-IT" sz="1200">
              <a:solidFill>
                <a:srgbClr val="898989"/>
              </a:solidFill>
              <a:latin typeface="Arial" panose="020B0604020202020204" pitchFamily="34" charset="0"/>
            </a:endParaRPr>
          </a:p>
        </p:txBody>
      </p:sp>
      <p:sp>
        <p:nvSpPr>
          <p:cNvPr id="72708" name="Rectangle 8"/>
          <p:cNvSpPr>
            <a:spLocks noChangeArrowheads="1"/>
          </p:cNvSpPr>
          <p:nvPr/>
        </p:nvSpPr>
        <p:spPr bwMode="auto">
          <a:xfrm>
            <a:off x="381000" y="3727450"/>
            <a:ext cx="8229600" cy="1935163"/>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5000"/>
              <a:buFontTx/>
              <a:buChar char="•"/>
            </a:pPr>
            <a:r>
              <a:rPr lang="it-IT" altLang="it-IT" sz="1600">
                <a:latin typeface="Arial" panose="020B0604020202020204" pitchFamily="34" charset="0"/>
              </a:rPr>
              <a:t>Il primo grande paese industriale a uscire completamente dalla crisi fu proprio la </a:t>
            </a:r>
            <a:r>
              <a:rPr lang="it-IT" altLang="it-IT" sz="1600" b="1">
                <a:solidFill>
                  <a:srgbClr val="FF3300"/>
                </a:solidFill>
                <a:latin typeface="Arial" panose="020B0604020202020204" pitchFamily="34" charset="0"/>
              </a:rPr>
              <a:t>Germania</a:t>
            </a:r>
            <a:r>
              <a:rPr lang="it-IT" altLang="it-IT" sz="1600" b="1">
                <a:latin typeface="Arial" panose="020B0604020202020204" pitchFamily="34" charset="0"/>
              </a:rPr>
              <a:t> </a:t>
            </a:r>
            <a:r>
              <a:rPr lang="it-IT" altLang="it-IT" sz="1600">
                <a:latin typeface="Arial" panose="020B0604020202020204" pitchFamily="34" charset="0"/>
              </a:rPr>
              <a:t>nazista che riuscì ad assorbire i sei milioni di disoccupati (il 25% dell’intera forza lavoro) con una grande politica di </a:t>
            </a:r>
            <a:r>
              <a:rPr lang="it-IT" altLang="it-IT" sz="1600" b="1">
                <a:solidFill>
                  <a:srgbClr val="FF3300"/>
                </a:solidFill>
                <a:latin typeface="Arial" panose="020B0604020202020204" pitchFamily="34" charset="0"/>
              </a:rPr>
              <a:t>opere pubbliche</a:t>
            </a:r>
            <a:r>
              <a:rPr lang="it-IT" altLang="it-IT" sz="1600" b="1">
                <a:latin typeface="Arial" panose="020B0604020202020204" pitchFamily="34" charset="0"/>
              </a:rPr>
              <a:t> </a:t>
            </a:r>
            <a:r>
              <a:rPr lang="it-IT" altLang="it-IT" sz="1600">
                <a:latin typeface="Arial" panose="020B0604020202020204" pitchFamily="34" charset="0"/>
              </a:rPr>
              <a:t>e appunto con un imponente programma di </a:t>
            </a:r>
            <a:r>
              <a:rPr lang="it-IT" altLang="it-IT" sz="1600" b="1">
                <a:solidFill>
                  <a:srgbClr val="FF3300"/>
                </a:solidFill>
                <a:latin typeface="Arial" panose="020B0604020202020204" pitchFamily="34" charset="0"/>
              </a:rPr>
              <a:t>riarmo</a:t>
            </a:r>
            <a:r>
              <a:rPr lang="it-IT" altLang="it-IT" sz="1600">
                <a:latin typeface="Arial" panose="020B0604020202020204" pitchFamily="34" charset="0"/>
              </a:rPr>
              <a:t>, che consentì nel 1939 di raggiungere la piena occupazione.</a:t>
            </a:r>
          </a:p>
        </p:txBody>
      </p:sp>
      <p:sp>
        <p:nvSpPr>
          <p:cNvPr id="72709" name="Oval 10"/>
          <p:cNvSpPr>
            <a:spLocks noChangeArrowheads="1"/>
          </p:cNvSpPr>
          <p:nvPr/>
        </p:nvSpPr>
        <p:spPr bwMode="auto">
          <a:xfrm>
            <a:off x="0" y="3733800"/>
            <a:ext cx="9144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endParaRPr lang="it-IT" altLang="it-IT" sz="1600">
              <a:latin typeface="Arial" panose="020B0604020202020204" pitchFamily="34" charset="0"/>
            </a:endParaRPr>
          </a:p>
        </p:txBody>
      </p:sp>
      <p:sp>
        <p:nvSpPr>
          <p:cNvPr id="72710" name="AutoShape 11"/>
          <p:cNvSpPr>
            <a:spLocks noChangeArrowheads="1"/>
          </p:cNvSpPr>
          <p:nvPr/>
        </p:nvSpPr>
        <p:spPr bwMode="auto">
          <a:xfrm>
            <a:off x="304800" y="3733800"/>
            <a:ext cx="533400" cy="533400"/>
          </a:xfrm>
          <a:prstGeom prst="rightArrow">
            <a:avLst>
              <a:gd name="adj1" fmla="val 50000"/>
              <a:gd name="adj2" fmla="val 25000"/>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endParaRPr lang="it-IT" altLang="it-IT" sz="1600">
              <a:latin typeface="Arial" panose="020B0604020202020204" pitchFamily="34" charset="0"/>
            </a:endParaRPr>
          </a:p>
        </p:txBody>
      </p:sp>
      <p:sp>
        <p:nvSpPr>
          <p:cNvPr id="72711" name="Rectangle 4"/>
          <p:cNvSpPr>
            <a:spLocks noChangeArrowheads="1"/>
          </p:cNvSpPr>
          <p:nvPr/>
        </p:nvSpPr>
        <p:spPr bwMode="auto">
          <a:xfrm>
            <a:off x="457200" y="685800"/>
            <a:ext cx="8229600" cy="2668588"/>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5000"/>
              <a:buFontTx/>
              <a:buChar char="•"/>
            </a:pPr>
            <a:r>
              <a:rPr lang="it-IT" altLang="it-IT" sz="1600">
                <a:latin typeface="Arial" panose="020B0604020202020204" pitchFamily="34" charset="0"/>
              </a:rPr>
              <a:t>Sul piano puramente economico l’intervento dello stato ebbe effetti piuttosto modesti. Negli Stati Uniti, per esempio, nel 1939 non si erano ancora raggiunti i livelli</a:t>
            </a:r>
          </a:p>
          <a:p>
            <a:pPr algn="just" eaLnBrk="1" hangingPunct="1">
              <a:lnSpc>
                <a:spcPct val="150000"/>
              </a:lnSpc>
              <a:spcBef>
                <a:spcPct val="0"/>
              </a:spcBef>
              <a:buFontTx/>
              <a:buNone/>
            </a:pPr>
            <a:r>
              <a:rPr lang="it-IT" altLang="it-IT" sz="1600">
                <a:latin typeface="Arial" panose="020B0604020202020204" pitchFamily="34" charset="0"/>
              </a:rPr>
              <a:t>	di reddito nazionale e individuale del periodo precedente la crisi. Potrà essere considerato paradossale, ma fu soltanto la preparazione della più disastrosa </a:t>
            </a:r>
            <a:r>
              <a:rPr lang="it-IT" altLang="it-IT" sz="1600" b="1">
                <a:solidFill>
                  <a:srgbClr val="FF3300"/>
                </a:solidFill>
                <a:latin typeface="Arial" panose="020B0604020202020204" pitchFamily="34" charset="0"/>
              </a:rPr>
              <a:t>guerra</a:t>
            </a:r>
            <a:r>
              <a:rPr lang="it-IT" altLang="it-IT" sz="1600" b="1">
                <a:latin typeface="Arial" panose="020B0604020202020204" pitchFamily="34" charset="0"/>
              </a:rPr>
              <a:t> </a:t>
            </a:r>
            <a:r>
              <a:rPr lang="it-IT" altLang="it-IT" sz="1600">
                <a:latin typeface="Arial" panose="020B0604020202020204" pitchFamily="34" charset="0"/>
              </a:rPr>
              <a:t>della storia dell’umanità a dare un nuovo impulso decisivo agli indici della produzione. 	</a:t>
            </a:r>
          </a:p>
        </p:txBody>
      </p:sp>
      <p:sp>
        <p:nvSpPr>
          <p:cNvPr id="72712" name="Oval 14"/>
          <p:cNvSpPr>
            <a:spLocks noChangeArrowheads="1"/>
          </p:cNvSpPr>
          <p:nvPr/>
        </p:nvSpPr>
        <p:spPr bwMode="auto">
          <a:xfrm>
            <a:off x="0" y="622300"/>
            <a:ext cx="1066800" cy="5207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2713" name="AutoShape 15"/>
          <p:cNvSpPr>
            <a:spLocks noChangeArrowheads="1"/>
          </p:cNvSpPr>
          <p:nvPr/>
        </p:nvSpPr>
        <p:spPr bwMode="auto">
          <a:xfrm>
            <a:off x="228600" y="6096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877300" cy="637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533400" y="300038"/>
            <a:ext cx="8001000" cy="3911600"/>
          </a:xfrm>
          <a:prstGeom prst="rect">
            <a:avLst/>
          </a:prstGeom>
          <a:solidFill>
            <a:schemeClr val="bg1"/>
          </a:solidFill>
          <a:ln w="9525">
            <a:solidFill>
              <a:srgbClr val="3333FF"/>
            </a:solidFill>
            <a:miter lim="800000"/>
            <a:headEnd/>
            <a:tailEnd/>
          </a:ln>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Dunque, per i governi, dopo aver visto fallire un primo tentativo di uscire dalla crisi, attraverso politiche economiche deflazionistiche e protezionistiche, la priorità divenne l’avvio una </a:t>
            </a:r>
            <a:r>
              <a:rPr lang="it-IT" altLang="it-IT" sz="1600" b="1">
                <a:solidFill>
                  <a:srgbClr val="FF3300"/>
                </a:solidFill>
                <a:latin typeface="Arial" panose="020B0604020202020204" pitchFamily="34" charset="0"/>
              </a:rPr>
              <a:t>politica di nuovo corso fondata sull’azione dello stato per rilanciare gli investimenti e i consumi</a:t>
            </a:r>
            <a:r>
              <a:rPr lang="it-IT" altLang="it-IT" sz="1600">
                <a:latin typeface="Arial" panose="020B0604020202020204" pitchFamily="34" charset="0"/>
              </a:rPr>
              <a:t>. Tale accentuazione dell’intervento dello stato portò alla modificazione del capitalismo e ad una </a:t>
            </a:r>
            <a:r>
              <a:rPr lang="it-IT" altLang="it-IT" sz="1600" b="1">
                <a:solidFill>
                  <a:srgbClr val="FF3300"/>
                </a:solidFill>
                <a:latin typeface="Arial" panose="020B0604020202020204" pitchFamily="34" charset="0"/>
              </a:rPr>
              <a:t>revisione della teoria liberista fondata sulla legge degli sbocchi di Say.</a:t>
            </a:r>
          </a:p>
          <a:p>
            <a:pPr algn="just" eaLnBrk="1" hangingPunct="1">
              <a:lnSpc>
                <a:spcPct val="130000"/>
              </a:lnSpc>
              <a:spcBef>
                <a:spcPct val="0"/>
              </a:spcBef>
              <a:buClr>
                <a:srgbClr val="FF3300"/>
              </a:buClr>
              <a:buSzPct val="150000"/>
              <a:buFont typeface="Wingdings" panose="05000000000000000000" pitchFamily="2" charset="2"/>
              <a:buChar char="q"/>
            </a:pPr>
            <a:endParaRPr lang="it-IT" altLang="it-IT" sz="1600" b="1">
              <a:solidFill>
                <a:srgbClr val="FF3300"/>
              </a:solidFill>
              <a:latin typeface="Arial" panose="020B0604020202020204" pitchFamily="34" charset="0"/>
            </a:endParaRPr>
          </a:p>
          <a:p>
            <a:pPr algn="just" eaLnBrk="1" hangingPunct="1">
              <a:lnSpc>
                <a:spcPct val="130000"/>
              </a:lnSpc>
              <a:spcBef>
                <a:spcPct val="0"/>
              </a:spcBef>
              <a:buClr>
                <a:srgbClr val="FF3300"/>
              </a:buClr>
              <a:buSzPct val="150000"/>
              <a:buFont typeface="Wingdings" panose="05000000000000000000" pitchFamily="2" charset="2"/>
              <a:buChar char="q"/>
            </a:pPr>
            <a:r>
              <a:rPr lang="it-IT" altLang="it-IT" sz="1600" b="1">
                <a:solidFill>
                  <a:srgbClr val="FF3300"/>
                </a:solidFill>
                <a:latin typeface="Arial" panose="020B0604020202020204" pitchFamily="34" charset="0"/>
              </a:rPr>
              <a:t>  </a:t>
            </a:r>
            <a:r>
              <a:rPr lang="it-IT" altLang="it-IT" sz="1600">
                <a:latin typeface="Arial" panose="020B0604020202020204" pitchFamily="34" charset="0"/>
              </a:rPr>
              <a:t>Secondo questa legge una crisi del sistema capitalistico dovuta alla sovrapproduzione, all’eccedenza dell’offerta sulla domanda era teoricamente impossibile, </a:t>
            </a:r>
            <a:r>
              <a:rPr lang="it-IT" altLang="it-IT" sz="1600" b="1">
                <a:latin typeface="Arial" panose="020B0604020202020204" pitchFamily="34" charset="0"/>
              </a:rPr>
              <a:t>in quanto </a:t>
            </a:r>
            <a:r>
              <a:rPr lang="it-IT" altLang="it-IT" sz="1600" b="1">
                <a:solidFill>
                  <a:srgbClr val="FF3300"/>
                </a:solidFill>
                <a:latin typeface="Arial" panose="020B0604020202020204" pitchFamily="34" charset="0"/>
              </a:rPr>
              <a:t>l’offerta crea una domanda uguale a se stessa</a:t>
            </a:r>
            <a:r>
              <a:rPr lang="it-IT" altLang="it-IT" sz="1600">
                <a:latin typeface="Arial" panose="020B0604020202020204" pitchFamily="34" charset="0"/>
              </a:rPr>
              <a:t>; </a:t>
            </a:r>
            <a:r>
              <a:rPr lang="it-IT" altLang="it-IT" sz="1600" b="1">
                <a:latin typeface="Arial" panose="020B0604020202020204" pitchFamily="34" charset="0"/>
              </a:rPr>
              <a:t>in caso di sproporzione tra offerta e domanda, inoltre, sono gli stessi meccanismi del libero scambio a correggere l’asimmetria.</a:t>
            </a:r>
            <a:r>
              <a:rPr lang="it-IT" altLang="it-IT" sz="1600">
                <a:latin typeface="Arial" panose="020B0604020202020204" pitchFamily="34" charset="0"/>
              </a:rPr>
              <a:t>	</a:t>
            </a:r>
            <a:r>
              <a:rPr lang="it-IT" altLang="it-IT" sz="1600" b="1">
                <a:latin typeface="Arial" panose="020B0604020202020204" pitchFamily="34" charset="0"/>
              </a:rPr>
              <a:t>.</a:t>
            </a:r>
          </a:p>
        </p:txBody>
      </p:sp>
      <p:sp>
        <p:nvSpPr>
          <p:cNvPr id="74755" name="Text Box 5"/>
          <p:cNvSpPr txBox="1">
            <a:spLocks noChangeArrowheads="1"/>
          </p:cNvSpPr>
          <p:nvPr/>
        </p:nvSpPr>
        <p:spPr bwMode="auto">
          <a:xfrm>
            <a:off x="914400" y="4876800"/>
            <a:ext cx="7086600" cy="1420813"/>
          </a:xfrm>
          <a:prstGeom prst="rect">
            <a:avLst/>
          </a:prstGeom>
          <a:solidFill>
            <a:schemeClr val="bg1"/>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it-IT" altLang="it-IT" sz="1600" b="1">
                <a:solidFill>
                  <a:srgbClr val="FF3300"/>
                </a:solidFill>
                <a:latin typeface="Arial" panose="020B0604020202020204" pitchFamily="34" charset="0"/>
              </a:rPr>
              <a:t>La crisi del 29 invalidava la legge degli sbocchi</a:t>
            </a:r>
            <a:r>
              <a:rPr lang="it-IT" altLang="it-IT" sz="1600">
                <a:latin typeface="Arial" panose="020B0604020202020204" pitchFamily="34" charset="0"/>
              </a:rPr>
              <a:t>, come dimostrò l’economista inglese </a:t>
            </a:r>
            <a:r>
              <a:rPr lang="it-IT" altLang="it-IT" sz="1600" b="1">
                <a:latin typeface="Arial" panose="020B0604020202020204" pitchFamily="34" charset="0"/>
              </a:rPr>
              <a:t>J. M. Keynes che scoprì</a:t>
            </a:r>
            <a:r>
              <a:rPr lang="it-IT" altLang="it-IT" sz="1600">
                <a:latin typeface="Arial" panose="020B0604020202020204" pitchFamily="34" charset="0"/>
              </a:rPr>
              <a:t> la genesi delle crisi di sovrapproduzione. </a:t>
            </a:r>
          </a:p>
          <a:p>
            <a:pPr algn="ctr" eaLnBrk="1" hangingPunct="1">
              <a:spcBef>
                <a:spcPct val="5000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609600" y="681038"/>
            <a:ext cx="7848600" cy="1816100"/>
          </a:xfrm>
          <a:prstGeom prst="rect">
            <a:avLst/>
          </a:prstGeom>
          <a:solidFill>
            <a:schemeClr val="bg1"/>
          </a:solidFill>
          <a:ln w="9525">
            <a:solidFill>
              <a:srgbClr val="3333FF"/>
            </a:solidFill>
            <a:miter lim="800000"/>
            <a:headEnd/>
            <a:tailEnd/>
          </a:ln>
        </p:spPr>
        <p:txBody>
          <a:bodyPr anchor="ctr">
            <a:spAutoFit/>
          </a:bodyPr>
          <a:lstStyle>
            <a:lvl1pPr marL="444500"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096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176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256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36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0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a:t>
            </a:r>
            <a:r>
              <a:rPr lang="it-IT" altLang="it-IT" sz="1600" b="1">
                <a:solidFill>
                  <a:srgbClr val="3333FF"/>
                </a:solidFill>
                <a:latin typeface="Arial" panose="020B0604020202020204" pitchFamily="34" charset="0"/>
              </a:rPr>
              <a:t>Secondo Keynes</a:t>
            </a:r>
            <a:r>
              <a:rPr lang="it-IT" altLang="it-IT" sz="1600">
                <a:latin typeface="Arial" panose="020B0604020202020204" pitchFamily="34" charset="0"/>
              </a:rPr>
              <a:t> i redditi sono in parte consumati e in parte risparmiati. Se tali risparmi venissero reinvestiti nel ciclo produttivo, la legge di Say allora sarebbe valida. In realtà, soprattutto nei sistemi caratterizzati da uno squilibrio di reddito, come quello statunitense ed europeo nel decennio 1920-30, una parte del risparmio viene congelata, non reinvestita (preferenza per la liquidità). 	 </a:t>
            </a:r>
          </a:p>
        </p:txBody>
      </p:sp>
      <p:sp>
        <p:nvSpPr>
          <p:cNvPr id="75779" name="Oval 8"/>
          <p:cNvSpPr>
            <a:spLocks noChangeArrowheads="1"/>
          </p:cNvSpPr>
          <p:nvPr/>
        </p:nvSpPr>
        <p:spPr bwMode="auto">
          <a:xfrm>
            <a:off x="0" y="685800"/>
            <a:ext cx="11430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5780" name="AutoShape 9"/>
          <p:cNvSpPr>
            <a:spLocks noChangeArrowheads="1"/>
          </p:cNvSpPr>
          <p:nvPr/>
        </p:nvSpPr>
        <p:spPr bwMode="auto">
          <a:xfrm>
            <a:off x="304800" y="6858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5781" name="Rectangle 4"/>
          <p:cNvSpPr>
            <a:spLocks noChangeArrowheads="1"/>
          </p:cNvSpPr>
          <p:nvPr/>
        </p:nvSpPr>
        <p:spPr bwMode="auto">
          <a:xfrm>
            <a:off x="609600" y="3043238"/>
            <a:ext cx="7696200" cy="1130300"/>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 Mentre le classi sociali meno abbienti spendono il loro reddito interamente per beni di consumo assolutamente necessari, le classi più abbienti possono realizzare notevoli risparmi.</a:t>
            </a:r>
          </a:p>
        </p:txBody>
      </p:sp>
      <p:sp>
        <p:nvSpPr>
          <p:cNvPr id="75782" name="Oval 8"/>
          <p:cNvSpPr>
            <a:spLocks noChangeArrowheads="1"/>
          </p:cNvSpPr>
          <p:nvPr/>
        </p:nvSpPr>
        <p:spPr bwMode="auto">
          <a:xfrm>
            <a:off x="0" y="2971800"/>
            <a:ext cx="11430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5783" name="AutoShape 9"/>
          <p:cNvSpPr>
            <a:spLocks noChangeArrowheads="1"/>
          </p:cNvSpPr>
          <p:nvPr/>
        </p:nvSpPr>
        <p:spPr bwMode="auto">
          <a:xfrm>
            <a:off x="304800" y="29718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5784" name="Rectangle 4"/>
          <p:cNvSpPr>
            <a:spLocks noChangeArrowheads="1"/>
          </p:cNvSpPr>
          <p:nvPr/>
        </p:nvSpPr>
        <p:spPr bwMode="auto">
          <a:xfrm>
            <a:off x="685800" y="4513263"/>
            <a:ext cx="7696200" cy="1816100"/>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40000"/>
              </a:lnSpc>
              <a:spcBef>
                <a:spcPct val="0"/>
              </a:spcBef>
              <a:buClr>
                <a:srgbClr val="FF3300"/>
              </a:buClr>
              <a:buSzPct val="25000"/>
              <a:buFontTx/>
              <a:buChar char="•"/>
            </a:pPr>
            <a:r>
              <a:rPr lang="it-IT" altLang="it-IT" sz="1600">
                <a:latin typeface="Arial" panose="020B0604020202020204" pitchFamily="34" charset="0"/>
              </a:rPr>
              <a:t>Tali risparmi vengono reinvestiti se la situazione generale fa presagire ulteriori profitti, ma in una situazione di instabilità economica e anche politica (almeno sul piano internazionale) i risparmi vengono congelati e non vanno ad alimentare la domanda. Da questo meccanismo traggono origine le crisi di sovrapproduzione.</a:t>
            </a:r>
          </a:p>
        </p:txBody>
      </p:sp>
      <p:sp>
        <p:nvSpPr>
          <p:cNvPr id="75785" name="Oval 8"/>
          <p:cNvSpPr>
            <a:spLocks noChangeArrowheads="1"/>
          </p:cNvSpPr>
          <p:nvPr/>
        </p:nvSpPr>
        <p:spPr bwMode="auto">
          <a:xfrm>
            <a:off x="76200" y="4495800"/>
            <a:ext cx="1143000" cy="533400"/>
          </a:xfrm>
          <a:prstGeom prst="ellipse">
            <a:avLst/>
          </a:prstGeom>
          <a:solidFill>
            <a:srgbClr val="FF3300"/>
          </a:solidFill>
          <a:ln w="38100">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5786" name="AutoShape 9"/>
          <p:cNvSpPr>
            <a:spLocks noChangeArrowheads="1"/>
          </p:cNvSpPr>
          <p:nvPr/>
        </p:nvSpPr>
        <p:spPr bwMode="auto">
          <a:xfrm>
            <a:off x="381000" y="4495800"/>
            <a:ext cx="762000" cy="533400"/>
          </a:xfrm>
          <a:prstGeom prst="rightArrow">
            <a:avLst>
              <a:gd name="adj1" fmla="val 50000"/>
              <a:gd name="adj2" fmla="val 35714"/>
            </a:avLst>
          </a:prstGeom>
          <a:solidFill>
            <a:srgbClr val="FF3300"/>
          </a:solidFill>
          <a:ln w="5715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numero diapositiva 3"/>
          <p:cNvSpPr>
            <a:spLocks noGrp="1"/>
          </p:cNvSpPr>
          <p:nvPr>
            <p:ph type="sldNum" sz="quarter" idx="12"/>
          </p:nvPr>
        </p:nvSpPr>
        <p:spPr bwMode="auto">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AE6840-755C-4140-9734-073C5A2A2C93}" type="slidenum">
              <a:rPr lang="it-IT" altLang="it-IT" sz="1200">
                <a:solidFill>
                  <a:srgbClr val="898989"/>
                </a:solidFill>
                <a:latin typeface="Arial" panose="020B0604020202020204" pitchFamily="34" charset="0"/>
              </a:rPr>
              <a:pPr>
                <a:spcBef>
                  <a:spcPct val="0"/>
                </a:spcBef>
                <a:buFontTx/>
                <a:buNone/>
              </a:pPr>
              <a:t>59</a:t>
            </a:fld>
            <a:endParaRPr lang="it-IT" altLang="it-IT" sz="1200">
              <a:solidFill>
                <a:srgbClr val="898989"/>
              </a:solidFill>
              <a:latin typeface="Arial" panose="020B0604020202020204" pitchFamily="34" charset="0"/>
            </a:endParaRPr>
          </a:p>
        </p:txBody>
      </p:sp>
      <p:sp>
        <p:nvSpPr>
          <p:cNvPr id="76803" name="Rectangle 4"/>
          <p:cNvSpPr>
            <a:spLocks noChangeArrowheads="1"/>
          </p:cNvSpPr>
          <p:nvPr/>
        </p:nvSpPr>
        <p:spPr bwMode="auto">
          <a:xfrm>
            <a:off x="533400" y="285750"/>
            <a:ext cx="8153400" cy="1689100"/>
          </a:xfrm>
          <a:prstGeom prst="rect">
            <a:avLst/>
          </a:prstGeom>
          <a:solidFill>
            <a:schemeClr val="bg1"/>
          </a:solidFill>
          <a:ln w="9525">
            <a:solidFill>
              <a:srgbClr val="3333FF"/>
            </a:solidFill>
            <a:miter lim="800000"/>
            <a:headEnd/>
            <a:tailEnd/>
          </a:ln>
        </p:spPr>
        <p:txBody>
          <a:bodyPr anchor="ctr">
            <a:spAutoFit/>
          </a:bodyPr>
          <a:lstStyle>
            <a:lvl1pPr marL="444500" indent="-444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096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176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256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36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0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3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Occorre dunque liberarsi dall</a:t>
            </a:r>
            <a:r>
              <a:rPr lang="it-IT" altLang="it-IT" sz="1600">
                <a:solidFill>
                  <a:srgbClr val="FF3300"/>
                </a:solidFill>
                <a:latin typeface="Arial" panose="020B0604020202020204" pitchFamily="34" charset="0"/>
              </a:rPr>
              <a:t>’</a:t>
            </a:r>
            <a:r>
              <a:rPr lang="it-IT" altLang="it-IT" sz="1600" b="1">
                <a:solidFill>
                  <a:srgbClr val="FF3300"/>
                </a:solidFill>
                <a:latin typeface="Arial" panose="020B0604020202020204" pitchFamily="34" charset="0"/>
              </a:rPr>
              <a:t>illusione</a:t>
            </a:r>
            <a:r>
              <a:rPr lang="it-IT" altLang="it-IT" sz="1600">
                <a:latin typeface="Arial" panose="020B0604020202020204" pitchFamily="34" charset="0"/>
              </a:rPr>
              <a:t> che i </a:t>
            </a:r>
            <a:r>
              <a:rPr lang="it-IT" altLang="it-IT" sz="1600" b="1">
                <a:solidFill>
                  <a:srgbClr val="FF3300"/>
                </a:solidFill>
                <a:latin typeface="Arial" panose="020B0604020202020204" pitchFamily="34" charset="0"/>
              </a:rPr>
              <a:t>meccanismi stessi del libero scambio</a:t>
            </a:r>
            <a:r>
              <a:rPr lang="it-IT" altLang="it-IT" sz="1600">
                <a:latin typeface="Arial" panose="020B0604020202020204" pitchFamily="34" charset="0"/>
              </a:rPr>
              <a:t> non creino crisi, o che eventualmente siano in grado di risolverle. </a:t>
            </a:r>
          </a:p>
          <a:p>
            <a:pPr eaLnBrk="1" hangingPunct="1">
              <a:lnSpc>
                <a:spcPct val="130000"/>
              </a:lnSpc>
              <a:spcBef>
                <a:spcPct val="0"/>
              </a:spcBef>
              <a:buClr>
                <a:srgbClr val="FF3300"/>
              </a:buClr>
              <a:buSzPct val="200000"/>
              <a:buFont typeface="Wingdings" panose="05000000000000000000" pitchFamily="2" charset="2"/>
              <a:buChar char="è"/>
            </a:pPr>
            <a:r>
              <a:rPr lang="it-IT" altLang="it-IT" sz="1600" b="1">
                <a:latin typeface="Arial" panose="020B0604020202020204" pitchFamily="34" charset="0"/>
              </a:rPr>
              <a:t>E’ necessario che lo stato intervenga nelle attività economiche e attraverso strategie fiscali riesca a prelevare i risparmi congelati, rimettendo i capitali in circolazione.</a:t>
            </a:r>
            <a:r>
              <a:rPr lang="it-IT" altLang="it-IT" sz="1600">
                <a:latin typeface="Arial" panose="020B0604020202020204" pitchFamily="34" charset="0"/>
              </a:rPr>
              <a:t>	</a:t>
            </a:r>
          </a:p>
        </p:txBody>
      </p:sp>
      <p:sp>
        <p:nvSpPr>
          <p:cNvPr id="76804" name="Rectangle 4"/>
          <p:cNvSpPr>
            <a:spLocks noChangeArrowheads="1"/>
          </p:cNvSpPr>
          <p:nvPr/>
        </p:nvSpPr>
        <p:spPr bwMode="auto">
          <a:xfrm>
            <a:off x="533400" y="2098675"/>
            <a:ext cx="8077200" cy="2347913"/>
          </a:xfrm>
          <a:prstGeom prst="rect">
            <a:avLst/>
          </a:prstGeom>
          <a:solidFill>
            <a:schemeClr val="bg1"/>
          </a:solidFill>
          <a:ln w="9525">
            <a:solidFill>
              <a:srgbClr val="3333FF"/>
            </a:solidFill>
            <a:miter lim="800000"/>
            <a:headEnd/>
            <a:tailEnd/>
          </a:ln>
        </p:spPr>
        <p:txBody>
          <a:bodyPr anchor="ct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200000"/>
              <a:buFont typeface="Wingdings" panose="05000000000000000000" pitchFamily="2" charset="2"/>
              <a:buChar char="è"/>
            </a:pPr>
            <a:r>
              <a:rPr lang="it-IT" altLang="it-IT" sz="1600" b="1">
                <a:solidFill>
                  <a:srgbClr val="FF3300"/>
                </a:solidFill>
                <a:latin typeface="Arial" panose="020B0604020202020204" pitchFamily="34" charset="0"/>
              </a:rPr>
              <a:t>I governi quindi devono attuare una politica di spesa senza</a:t>
            </a:r>
            <a:r>
              <a:rPr lang="it-IT" altLang="it-IT" sz="1600">
                <a:latin typeface="Arial" panose="020B0604020202020204" pitchFamily="34" charset="0"/>
              </a:rPr>
              <a:t> eccessivo rispetto per il pareggio dei conti pubblici. </a:t>
            </a:r>
          </a:p>
          <a:p>
            <a:pPr algn="just" eaLnBrk="1" hangingPunct="1">
              <a:lnSpc>
                <a:spcPct val="15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Tale politica deve </a:t>
            </a:r>
            <a:r>
              <a:rPr lang="it-IT" altLang="it-IT" sz="1600" b="1">
                <a:solidFill>
                  <a:srgbClr val="FF3300"/>
                </a:solidFill>
                <a:latin typeface="Arial" panose="020B0604020202020204" pitchFamily="34" charset="0"/>
              </a:rPr>
              <a:t>varare grandi programmi di opere pubbliche</a:t>
            </a:r>
            <a:r>
              <a:rPr lang="it-IT" altLang="it-IT" sz="1600">
                <a:latin typeface="Arial" panose="020B0604020202020204" pitchFamily="34" charset="0"/>
              </a:rPr>
              <a:t>, concedere </a:t>
            </a:r>
            <a:r>
              <a:rPr lang="it-IT" altLang="it-IT" sz="1600" b="1">
                <a:solidFill>
                  <a:srgbClr val="FF3300"/>
                </a:solidFill>
                <a:latin typeface="Arial" panose="020B0604020202020204" pitchFamily="34" charset="0"/>
              </a:rPr>
              <a:t>sgravi fiscali e sovvenzioni per le imprese</a:t>
            </a: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allargare le</a:t>
            </a:r>
            <a:r>
              <a:rPr lang="it-IT" altLang="it-IT" sz="1800" b="1">
                <a:solidFill>
                  <a:srgbClr val="FF3300"/>
                </a:solidFill>
                <a:latin typeface="Arial" panose="020B0604020202020204" pitchFamily="34" charset="0"/>
              </a:rPr>
              <a:t> </a:t>
            </a:r>
            <a:r>
              <a:rPr lang="it-IT" altLang="it-IT" sz="1600" b="1">
                <a:solidFill>
                  <a:srgbClr val="FF3300"/>
                </a:solidFill>
                <a:latin typeface="Arial" panose="020B0604020202020204" pitchFamily="34" charset="0"/>
              </a:rPr>
              <a:t>misure previdenziali e sociali</a:t>
            </a:r>
            <a:r>
              <a:rPr lang="it-IT" altLang="it-IT" sz="1600">
                <a:latin typeface="Arial" panose="020B0604020202020204" pitchFamily="34" charset="0"/>
              </a:rPr>
              <a:t>; attuare tutte le forme pensabili di lavoro che diano la possibilità di possedere un reddito anche ai salariati espulsi dal ciclo produttivo.	</a:t>
            </a:r>
          </a:p>
        </p:txBody>
      </p:sp>
      <p:sp>
        <p:nvSpPr>
          <p:cNvPr id="76805" name="Rectangle 4"/>
          <p:cNvSpPr>
            <a:spLocks noChangeArrowheads="1"/>
          </p:cNvSpPr>
          <p:nvPr/>
        </p:nvSpPr>
        <p:spPr bwMode="auto">
          <a:xfrm>
            <a:off x="1295400" y="5645150"/>
            <a:ext cx="6248400" cy="1054100"/>
          </a:xfrm>
          <a:prstGeom prst="rect">
            <a:avLst/>
          </a:prstGeom>
          <a:solidFill>
            <a:schemeClr val="bg1"/>
          </a:solidFill>
          <a:ln w="9525">
            <a:solidFill>
              <a:srgbClr val="3333FF"/>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Clr>
                <a:srgbClr val="FF3300"/>
              </a:buClr>
              <a:buFont typeface="Wingdings" panose="05000000000000000000" pitchFamily="2" charset="2"/>
              <a:buNone/>
            </a:pPr>
            <a:r>
              <a:rPr lang="it-IT" altLang="it-IT" sz="1600">
                <a:latin typeface="Arial" panose="020B0604020202020204" pitchFamily="34" charset="0"/>
              </a:rPr>
              <a:t>Insomma, </a:t>
            </a:r>
            <a:r>
              <a:rPr lang="it-IT" altLang="it-IT" sz="1600" b="1">
                <a:solidFill>
                  <a:srgbClr val="FF3300"/>
                </a:solidFill>
                <a:latin typeface="Arial" panose="020B0604020202020204" pitchFamily="34" charset="0"/>
              </a:rPr>
              <a:t>l’obiettivo deve essere quello </a:t>
            </a:r>
          </a:p>
          <a:p>
            <a:pPr algn="ctr" eaLnBrk="1" hangingPunct="1">
              <a:lnSpc>
                <a:spcPct val="130000"/>
              </a:lnSpc>
              <a:spcBef>
                <a:spcPct val="0"/>
              </a:spcBef>
              <a:buClr>
                <a:srgbClr val="FF3300"/>
              </a:buClr>
              <a:buFont typeface="Wingdings" panose="05000000000000000000" pitchFamily="2" charset="2"/>
              <a:buNone/>
            </a:pPr>
            <a:r>
              <a:rPr lang="it-IT" altLang="it-IT" sz="1600" b="1">
                <a:solidFill>
                  <a:srgbClr val="FF3300"/>
                </a:solidFill>
                <a:latin typeface="Arial" panose="020B0604020202020204" pitchFamily="34" charset="0"/>
              </a:rPr>
              <a:t>di arrivare ad una distribuzione dei redditi in modo tale da </a:t>
            </a:r>
            <a:r>
              <a:rPr lang="it-IT" altLang="it-IT" sz="1600" b="1">
                <a:solidFill>
                  <a:schemeClr val="hlink"/>
                </a:solidFill>
                <a:latin typeface="Arial" panose="020B0604020202020204" pitchFamily="34" charset="0"/>
              </a:rPr>
              <a:t>evitare una flessione della domanda</a:t>
            </a:r>
            <a:r>
              <a:rPr lang="it-IT" altLang="it-IT" sz="1600">
                <a:solidFill>
                  <a:srgbClr val="FF3300"/>
                </a:solidFill>
                <a:latin typeface="Arial" panose="020B0604020202020204" pitchFamily="34" charset="0"/>
              </a:rPr>
              <a:t>.</a:t>
            </a:r>
            <a:r>
              <a:rPr lang="it-IT" altLang="it-IT" sz="1600">
                <a:latin typeface="Arial" panose="020B0604020202020204" pitchFamily="34" charset="0"/>
              </a:rPr>
              <a:t>	</a:t>
            </a:r>
          </a:p>
        </p:txBody>
      </p:sp>
      <p:sp>
        <p:nvSpPr>
          <p:cNvPr id="76806" name="Oval 8"/>
          <p:cNvSpPr>
            <a:spLocks noChangeArrowheads="1"/>
          </p:cNvSpPr>
          <p:nvPr/>
        </p:nvSpPr>
        <p:spPr bwMode="auto">
          <a:xfrm rot="5400000">
            <a:off x="4000500" y="4762500"/>
            <a:ext cx="1143000" cy="609600"/>
          </a:xfrm>
          <a:prstGeom prst="ellipse">
            <a:avLst/>
          </a:prstGeom>
          <a:solidFill>
            <a:srgbClr val="336600"/>
          </a:solidFill>
          <a:ln w="38100">
            <a:solidFill>
              <a:schemeClr val="bg1"/>
            </a:solidFill>
            <a:round/>
            <a:headEnd/>
            <a:tailEnd/>
          </a:ln>
        </p:spPr>
        <p:txBody>
          <a:bodyPr rot="10800000"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sp>
        <p:nvSpPr>
          <p:cNvPr id="76807" name="AutoShape 9"/>
          <p:cNvSpPr>
            <a:spLocks noChangeArrowheads="1"/>
          </p:cNvSpPr>
          <p:nvPr/>
        </p:nvSpPr>
        <p:spPr bwMode="auto">
          <a:xfrm rot="5400000">
            <a:off x="4000500" y="4838700"/>
            <a:ext cx="1143000" cy="457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53A6B55-8188-4869-AC27-C8FE8D6AB2A5}" type="slidenum">
              <a:rPr lang="it-IT" altLang="it-IT" sz="1200">
                <a:solidFill>
                  <a:srgbClr val="898989"/>
                </a:solidFill>
                <a:latin typeface="Arial" panose="020B0604020202020204" pitchFamily="34" charset="0"/>
              </a:rPr>
              <a:pPr>
                <a:spcBef>
                  <a:spcPct val="0"/>
                </a:spcBef>
                <a:buFontTx/>
                <a:buNone/>
              </a:pPr>
              <a:t>6</a:t>
            </a:fld>
            <a:endParaRPr lang="it-IT" altLang="it-IT" sz="1200">
              <a:solidFill>
                <a:srgbClr val="898989"/>
              </a:solidFill>
              <a:latin typeface="Arial" panose="020B0604020202020204" pitchFamily="34" charset="0"/>
            </a:endParaRPr>
          </a:p>
        </p:txBody>
      </p:sp>
      <p:sp>
        <p:nvSpPr>
          <p:cNvPr id="8195" name="Rectangle 4"/>
          <p:cNvSpPr>
            <a:spLocks noChangeArrowheads="1"/>
          </p:cNvSpPr>
          <p:nvPr/>
        </p:nvSpPr>
        <p:spPr bwMode="auto">
          <a:xfrm>
            <a:off x="457200" y="4694238"/>
            <a:ext cx="8153400" cy="155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Clr>
                <a:srgbClr val="FF3300"/>
              </a:buClr>
              <a:buSzPct val="150000"/>
              <a:buFont typeface="Wingdings" panose="05000000000000000000" pitchFamily="2" charset="2"/>
              <a:buChar char="q"/>
            </a:pPr>
            <a:r>
              <a:rPr lang="it-IT" altLang="it-IT" sz="1600" b="1">
                <a:solidFill>
                  <a:srgbClr val="FF3300"/>
                </a:solidFill>
                <a:latin typeface="Arial" panose="020B0604020202020204" pitchFamily="34" charset="0"/>
              </a:rPr>
              <a:t>Il sistema capitalistico venne messo in ginocchio</a:t>
            </a:r>
            <a:r>
              <a:rPr lang="it-IT" altLang="it-IT" sz="1600">
                <a:latin typeface="Arial" panose="020B0604020202020204" pitchFamily="34" charset="0"/>
              </a:rPr>
              <a:t>: </a:t>
            </a:r>
          </a:p>
          <a:p>
            <a:pPr eaLnBrk="1" hangingPunct="1">
              <a:lnSpc>
                <a:spcPct val="150000"/>
              </a:lnSpc>
              <a:spcBef>
                <a:spcPct val="0"/>
              </a:spcBef>
              <a:buClr>
                <a:srgbClr val="FF3300"/>
              </a:buClr>
              <a:buSzPct val="150000"/>
              <a:buFont typeface="Wingdings" panose="05000000000000000000" pitchFamily="2" charset="2"/>
              <a:buNone/>
            </a:pPr>
            <a:r>
              <a:rPr lang="it-IT" altLang="it-IT" sz="1600">
                <a:latin typeface="Arial" panose="020B0604020202020204" pitchFamily="34" charset="0"/>
              </a:rPr>
              <a:t>		i principi delle teorie economiche liberiste, in particolare la legge di Say, si 	mostrarono </a:t>
            </a:r>
            <a:r>
              <a:rPr lang="it-IT" altLang="it-IT" sz="1600" b="1">
                <a:solidFill>
                  <a:srgbClr val="FF3300"/>
                </a:solidFill>
                <a:latin typeface="Arial" panose="020B0604020202020204" pitchFamily="34" charset="0"/>
              </a:rPr>
              <a:t>insufficienti</a:t>
            </a:r>
            <a:r>
              <a:rPr lang="it-IT" altLang="it-IT" sz="1600">
                <a:latin typeface="Arial" panose="020B0604020202020204" pitchFamily="34" charset="0"/>
              </a:rPr>
              <a:t> non solo a prevedere ma anche ad interpretare il 	tracollo finanziario ed economico.</a:t>
            </a:r>
          </a:p>
        </p:txBody>
      </p:sp>
      <p:sp>
        <p:nvSpPr>
          <p:cNvPr id="8196" name="Oval 5"/>
          <p:cNvSpPr>
            <a:spLocks noChangeArrowheads="1"/>
          </p:cNvSpPr>
          <p:nvPr/>
        </p:nvSpPr>
        <p:spPr bwMode="auto">
          <a:xfrm>
            <a:off x="1371600" y="152400"/>
            <a:ext cx="4876800" cy="1143000"/>
          </a:xfrm>
          <a:prstGeom prst="ellipse">
            <a:avLst/>
          </a:prstGeom>
          <a:gradFill rotWithShape="1">
            <a:gsLst>
              <a:gs pos="0">
                <a:srgbClr val="333300"/>
              </a:gs>
              <a:gs pos="50000">
                <a:srgbClr val="336600"/>
              </a:gs>
              <a:gs pos="100000">
                <a:srgbClr val="333300"/>
              </a:gs>
            </a:gsLst>
            <a:lin ang="5400000" scaled="1"/>
          </a:gradFill>
          <a:ln w="9525">
            <a:solidFill>
              <a:srgbClr val="FF33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000" b="1">
                <a:solidFill>
                  <a:schemeClr val="bg1"/>
                </a:solidFill>
                <a:latin typeface="Arial" panose="020B0604020202020204" pitchFamily="34" charset="0"/>
              </a:rPr>
              <a:t>La crisi economica del ventinove</a:t>
            </a:r>
          </a:p>
          <a:p>
            <a:pPr algn="ctr" eaLnBrk="1" hangingPunct="1">
              <a:spcBef>
                <a:spcPct val="0"/>
              </a:spcBef>
              <a:buFontTx/>
              <a:buNone/>
            </a:pPr>
            <a:endParaRPr lang="it-IT" altLang="it-IT" sz="1800">
              <a:latin typeface="Arial" panose="020B0604020202020204" pitchFamily="34" charset="0"/>
            </a:endParaRPr>
          </a:p>
        </p:txBody>
      </p:sp>
      <p:sp>
        <p:nvSpPr>
          <p:cNvPr id="8197" name="Text Box 6"/>
          <p:cNvSpPr txBox="1">
            <a:spLocks noChangeArrowheads="1"/>
          </p:cNvSpPr>
          <p:nvPr/>
        </p:nvSpPr>
        <p:spPr bwMode="auto">
          <a:xfrm>
            <a:off x="457200" y="1524000"/>
            <a:ext cx="8001000" cy="136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096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176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7256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1336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90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048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05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9624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A giudizio di Eric. J. Hobsbawn la Grande crisi tra le due guerre </a:t>
            </a:r>
            <a:r>
              <a:rPr lang="it-IT" altLang="it-IT" sz="1600" b="1">
                <a:solidFill>
                  <a:srgbClr val="FF3300"/>
                </a:solidFill>
                <a:latin typeface="Arial" panose="020B0604020202020204" pitchFamily="34" charset="0"/>
              </a:rPr>
              <a:t>è stato il più grande terremoto economico che si sia verificato nella storia</a:t>
            </a:r>
            <a:r>
              <a:rPr lang="it-IT" altLang="it-IT" sz="1600">
                <a:latin typeface="Arial" panose="020B0604020202020204" pitchFamily="34" charset="0"/>
              </a:rPr>
              <a:t>, avente come epicentro gli Stati Uniti d’America colpiti dal crollo della borsa di Wall Street del 1929.</a:t>
            </a:r>
          </a:p>
        </p:txBody>
      </p:sp>
      <p:sp>
        <p:nvSpPr>
          <p:cNvPr id="8198" name="Text Box 7"/>
          <p:cNvSpPr txBox="1">
            <a:spLocks noChangeArrowheads="1"/>
          </p:cNvSpPr>
          <p:nvPr/>
        </p:nvSpPr>
        <p:spPr bwMode="auto">
          <a:xfrm>
            <a:off x="457200" y="3276600"/>
            <a:ext cx="8077200" cy="1154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45000"/>
              </a:lnSpc>
              <a:spcBef>
                <a:spcPct val="50000"/>
              </a:spcBef>
              <a:buClr>
                <a:srgbClr val="FF3300"/>
              </a:buClr>
              <a:buSzPct val="150000"/>
              <a:buFont typeface="Wingdings" panose="05000000000000000000" pitchFamily="2" charset="2"/>
              <a:buChar char="q"/>
            </a:pPr>
            <a:r>
              <a:rPr lang="it-IT" altLang="it-IT" sz="1600">
                <a:latin typeface="Arial" panose="020B0604020202020204" pitchFamily="34" charset="0"/>
              </a:rPr>
              <a:t>Da un punto di vista macroeconomico le conseguenze furono soprattutto un </a:t>
            </a:r>
            <a:r>
              <a:rPr lang="it-IT" altLang="it-IT" sz="1600" b="1">
                <a:solidFill>
                  <a:srgbClr val="FF3300"/>
                </a:solidFill>
                <a:latin typeface="Arial" panose="020B0604020202020204" pitchFamily="34" charset="0"/>
              </a:rPr>
              <a:t>arresto del processo di mondializzazione,</a:t>
            </a:r>
            <a:r>
              <a:rPr lang="it-IT" altLang="it-IT" sz="1600">
                <a:latin typeface="Arial" panose="020B0604020202020204" pitchFamily="34" charset="0"/>
              </a:rPr>
              <a:t> ed una decisa contrazione dei commerci dovuta alle politiche protezionistiche degli Stati coinvolti.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381000" y="990600"/>
            <a:ext cx="8305800" cy="2790825"/>
          </a:xfrm>
          <a:prstGeom prst="rect">
            <a:avLst/>
          </a:prstGeom>
          <a:solidFill>
            <a:schemeClr val="bg1"/>
          </a:solidFill>
          <a:ln w="9525">
            <a:solidFill>
              <a:srgbClr val="3333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Clr>
                <a:srgbClr val="FF3300"/>
              </a:buClr>
              <a:buFont typeface="Wingdings" panose="05000000000000000000" pitchFamily="2" charset="2"/>
              <a:buNone/>
            </a:pPr>
            <a:endParaRPr lang="it-IT" altLang="it-IT" sz="1600">
              <a:latin typeface="Arial" panose="020B0604020202020204" pitchFamily="34" charset="0"/>
            </a:endParaRPr>
          </a:p>
          <a:p>
            <a:pPr algn="ctr" eaLnBrk="1" hangingPunct="1">
              <a:spcBef>
                <a:spcPct val="0"/>
              </a:spcBef>
              <a:buFontTx/>
              <a:buNone/>
            </a:pPr>
            <a:r>
              <a:rPr lang="it-IT" altLang="it-IT" sz="1600" b="1">
                <a:solidFill>
                  <a:srgbClr val="FF3300"/>
                </a:solidFill>
                <a:latin typeface="Arial" panose="020B0604020202020204" pitchFamily="34" charset="0"/>
              </a:rPr>
              <a:t>Non tutti i provvedimenti del </a:t>
            </a:r>
            <a:r>
              <a:rPr lang="it-IT" altLang="it-IT" sz="1600" b="1" i="1">
                <a:solidFill>
                  <a:srgbClr val="FF3300"/>
                </a:solidFill>
                <a:latin typeface="Arial" panose="020B0604020202020204" pitchFamily="34" charset="0"/>
              </a:rPr>
              <a:t>New Deal </a:t>
            </a:r>
            <a:r>
              <a:rPr lang="it-IT" altLang="it-IT" sz="1600" b="1">
                <a:solidFill>
                  <a:srgbClr val="FF3300"/>
                </a:solidFill>
                <a:latin typeface="Arial" panose="020B0604020202020204" pitchFamily="34" charset="0"/>
              </a:rPr>
              <a:t>ebbero però successo</a:t>
            </a:r>
            <a:r>
              <a:rPr lang="it-IT" altLang="it-IT" sz="1600">
                <a:latin typeface="Arial" panose="020B0604020202020204" pitchFamily="34" charset="0"/>
              </a:rPr>
              <a:t>. </a:t>
            </a:r>
          </a:p>
          <a:p>
            <a:pPr eaLnBrk="1" hangingPunct="1">
              <a:spcBef>
                <a:spcPct val="0"/>
              </a:spcBef>
              <a:buFontTx/>
              <a:buNone/>
            </a:pPr>
            <a:endParaRPr lang="it-IT" altLang="it-IT" sz="1600">
              <a:latin typeface="Arial" panose="020B0604020202020204" pitchFamily="34" charset="0"/>
            </a:endParaRPr>
          </a:p>
          <a:p>
            <a:pPr eaLnBrk="1" hangingPunct="1">
              <a:lnSpc>
                <a:spcPct val="150000"/>
              </a:lnSpc>
              <a:spcBef>
                <a:spcPct val="0"/>
              </a:spcBef>
              <a:buFontTx/>
              <a:buNone/>
            </a:pPr>
            <a:r>
              <a:rPr lang="it-IT" altLang="it-IT" sz="1600">
                <a:latin typeface="Arial" panose="020B0604020202020204" pitchFamily="34" charset="0"/>
              </a:rPr>
              <a:t>Fu, di fatto, la </a:t>
            </a:r>
            <a:r>
              <a:rPr lang="it-IT" altLang="it-IT" sz="1600" b="1">
                <a:latin typeface="Arial" panose="020B0604020202020204" pitchFamily="34" charset="0"/>
              </a:rPr>
              <a:t>Seconda guerra mondiale </a:t>
            </a:r>
            <a:r>
              <a:rPr lang="it-IT" altLang="it-IT" sz="1600">
                <a:latin typeface="Arial" panose="020B0604020202020204" pitchFamily="34" charset="0"/>
              </a:rPr>
              <a:t>a provocare un drastico cambiamento del sistema produttivo.</a:t>
            </a:r>
          </a:p>
          <a:p>
            <a:pPr eaLnBrk="1" hangingPunct="1">
              <a:lnSpc>
                <a:spcPct val="150000"/>
              </a:lnSpc>
              <a:spcBef>
                <a:spcPct val="0"/>
              </a:spcBef>
              <a:buFontTx/>
              <a:buNone/>
            </a:pPr>
            <a:r>
              <a:rPr lang="it-IT" altLang="it-IT" sz="1600">
                <a:latin typeface="Arial" panose="020B0604020202020204" pitchFamily="34" charset="0"/>
              </a:rPr>
              <a:t>Al di là dei suoi effettivi successi, il </a:t>
            </a:r>
            <a:r>
              <a:rPr lang="it-IT" altLang="it-IT" sz="1600" i="1">
                <a:latin typeface="Arial" panose="020B0604020202020204" pitchFamily="34" charset="0"/>
              </a:rPr>
              <a:t>New Deal </a:t>
            </a:r>
            <a:r>
              <a:rPr lang="it-IT" altLang="it-IT" sz="1600">
                <a:latin typeface="Arial" panose="020B0604020202020204" pitchFamily="34" charset="0"/>
              </a:rPr>
              <a:t>lanciò quel sistema di sostegno pubblico ai cittadini (sussidi di disoccupazione, assistenza sanitaria, sistema pensionistico, istruzione di base) e di intervento statale nell’economia che prese il nome di </a:t>
            </a:r>
            <a:r>
              <a:rPr lang="it-IT" altLang="it-IT" sz="1600" b="1" i="1">
                <a:solidFill>
                  <a:srgbClr val="FF3300"/>
                </a:solidFill>
                <a:latin typeface="Arial" panose="020B0604020202020204" pitchFamily="34" charset="0"/>
              </a:rPr>
              <a:t>Welfare State</a:t>
            </a:r>
            <a:r>
              <a:rPr lang="it-IT" altLang="it-IT" sz="1600">
                <a:latin typeface="Arial" panose="020B0604020202020204" pitchFamily="34" charset="0"/>
              </a:rPr>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381000" y="909638"/>
            <a:ext cx="8077200" cy="1519237"/>
          </a:xfrm>
          <a:prstGeom prst="rect">
            <a:avLst/>
          </a:prstGeom>
          <a:solidFill>
            <a:schemeClr val="bg1"/>
          </a:solidFill>
          <a:ln w="9525">
            <a:solidFill>
              <a:srgbClr val="3333FF"/>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1600">
                <a:latin typeface="Arial" panose="020B0604020202020204" pitchFamily="34" charset="0"/>
              </a:rPr>
              <a:t>	</a:t>
            </a:r>
            <a:r>
              <a:rPr lang="it-IT" altLang="it-IT" sz="1600" b="1">
                <a:solidFill>
                  <a:srgbClr val="FF3300"/>
                </a:solidFill>
                <a:latin typeface="Arial" panose="020B0604020202020204" pitchFamily="34" charset="0"/>
              </a:rPr>
              <a:t>La chiave di lettura di Keynes, non è la sola che sia stata proposta</a:t>
            </a:r>
            <a:r>
              <a:rPr lang="it-IT" altLang="it-IT" sz="1600">
                <a:latin typeface="Arial" panose="020B0604020202020204" pitchFamily="34" charset="0"/>
              </a:rPr>
              <a:t>. Anzi si può dire che </a:t>
            </a:r>
            <a:r>
              <a:rPr lang="it-IT" altLang="it-IT" sz="1600" b="1">
                <a:solidFill>
                  <a:schemeClr val="hlink"/>
                </a:solidFill>
                <a:latin typeface="Arial" panose="020B0604020202020204" pitchFamily="34" charset="0"/>
              </a:rPr>
              <a:t>c’è una vivace difformità di giudizi nell’analisi</a:t>
            </a:r>
            <a:r>
              <a:rPr lang="it-IT" altLang="it-IT" sz="1600">
                <a:latin typeface="Arial" panose="020B0604020202020204" pitchFamily="34" charset="0"/>
              </a:rPr>
              <a:t> relativa alle cause e alla natura della grande crisi.</a:t>
            </a:r>
          </a:p>
          <a:p>
            <a:pPr algn="just" eaLnBrk="1" hangingPunct="1">
              <a:lnSpc>
                <a:spcPct val="130000"/>
              </a:lnSpc>
              <a:spcBef>
                <a:spcPct val="0"/>
              </a:spcBef>
              <a:buFontTx/>
              <a:buNone/>
            </a:pPr>
            <a:r>
              <a:rPr lang="it-IT" altLang="it-IT" sz="1600">
                <a:latin typeface="Arial" panose="020B0604020202020204" pitchFamily="34" charset="0"/>
              </a:rPr>
              <a:t>	</a:t>
            </a:r>
          </a:p>
        </p:txBody>
      </p:sp>
      <p:sp>
        <p:nvSpPr>
          <p:cNvPr id="78851" name="Rectangle 4"/>
          <p:cNvSpPr>
            <a:spLocks noChangeArrowheads="1"/>
          </p:cNvSpPr>
          <p:nvPr/>
        </p:nvSpPr>
        <p:spPr bwMode="auto">
          <a:xfrm>
            <a:off x="533400" y="3271838"/>
            <a:ext cx="7772400" cy="2046287"/>
          </a:xfrm>
          <a:prstGeom prst="rect">
            <a:avLst/>
          </a:prstGeom>
          <a:solidFill>
            <a:schemeClr val="bg1"/>
          </a:solidFill>
          <a:ln w="9525">
            <a:solidFill>
              <a:srgbClr val="3333FF"/>
            </a:solidFill>
            <a:miter lim="800000"/>
            <a:headEnd/>
            <a:tailEnd/>
          </a:ln>
        </p:spPr>
        <p:txBody>
          <a:bodyPr anchor="ctr">
            <a:spAutoFit/>
          </a:bodyPr>
          <a:lstStyle>
            <a:lvl1pPr indent="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Il presidente </a:t>
            </a:r>
            <a:r>
              <a:rPr lang="it-IT" altLang="it-IT" sz="1600" b="1">
                <a:solidFill>
                  <a:srgbClr val="FF3300"/>
                </a:solidFill>
                <a:latin typeface="Arial" panose="020B0604020202020204" pitchFamily="34" charset="0"/>
              </a:rPr>
              <a:t>Hoover</a:t>
            </a:r>
            <a:r>
              <a:rPr lang="it-IT" altLang="it-IT" sz="1600">
                <a:latin typeface="Arial" panose="020B0604020202020204" pitchFamily="34" charset="0"/>
              </a:rPr>
              <a:t> pur riconoscendo la instabilità interna del sistema americano, riteneva che il centro di tutto fosse l’Europa. </a:t>
            </a:r>
          </a:p>
          <a:p>
            <a:pPr algn="just" eaLnBrk="1" hangingPunct="1">
              <a:lnSpc>
                <a:spcPct val="130000"/>
              </a:lnSpc>
              <a:spcBef>
                <a:spcPct val="0"/>
              </a:spcBef>
              <a:buFontTx/>
              <a:buNone/>
            </a:pPr>
            <a:r>
              <a:rPr lang="it-IT" altLang="it-IT" sz="1600">
                <a:latin typeface="Arial" panose="020B0604020202020204" pitchFamily="34" charset="0"/>
              </a:rPr>
              <a:t>Dal suo punto di vista, grande responsabilità era da attribuire alle enormi distruzioni della guerra, alle</a:t>
            </a:r>
            <a:r>
              <a:rPr lang="it-IT" altLang="it-IT" sz="1800">
                <a:latin typeface="Arial" panose="020B0604020202020204" pitchFamily="34" charset="0"/>
              </a:rPr>
              <a:t> </a:t>
            </a:r>
            <a:r>
              <a:rPr lang="it-IT" altLang="it-IT" sz="1600">
                <a:latin typeface="Arial" panose="020B0604020202020204" pitchFamily="34" charset="0"/>
              </a:rPr>
              <a:t>conseguenze economiche della pace di Versailles, agli sconvolgimenti politico-sociali verificatesi all’interno dei paesi europei, all’inflazione e ai controlli artificiali imposti al mercato.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CF7A1E-BE02-4867-A2F5-5F31C6D6A612}" type="slidenum">
              <a:rPr lang="it-IT" altLang="it-IT" sz="1200">
                <a:solidFill>
                  <a:srgbClr val="898989"/>
                </a:solidFill>
                <a:latin typeface="Arial" panose="020B0604020202020204" pitchFamily="34" charset="0"/>
              </a:rPr>
              <a:pPr>
                <a:spcBef>
                  <a:spcPct val="0"/>
                </a:spcBef>
                <a:buFontTx/>
                <a:buNone/>
              </a:pPr>
              <a:t>62</a:t>
            </a:fld>
            <a:endParaRPr lang="it-IT" altLang="it-IT" sz="1200">
              <a:solidFill>
                <a:srgbClr val="898989"/>
              </a:solidFill>
              <a:latin typeface="Arial" panose="020B0604020202020204" pitchFamily="34" charset="0"/>
            </a:endParaRPr>
          </a:p>
        </p:txBody>
      </p:sp>
      <p:sp>
        <p:nvSpPr>
          <p:cNvPr id="79875" name="Rectangle 4"/>
          <p:cNvSpPr>
            <a:spLocks noChangeArrowheads="1"/>
          </p:cNvSpPr>
          <p:nvPr/>
        </p:nvSpPr>
        <p:spPr bwMode="auto">
          <a:xfrm>
            <a:off x="838200" y="1062038"/>
            <a:ext cx="7772400" cy="3594100"/>
          </a:xfrm>
          <a:prstGeom prst="rect">
            <a:avLst/>
          </a:prstGeom>
          <a:solidFill>
            <a:schemeClr val="bg1"/>
          </a:solidFill>
          <a:ln w="9525">
            <a:solidFill>
              <a:srgbClr val="3333FF"/>
            </a:solidFill>
            <a:miter lim="800000"/>
            <a:headEnd/>
            <a:tailEnd/>
          </a:ln>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Discordante da questa è la valutazione che nel 1961 ha dato l’economista </a:t>
            </a:r>
            <a:r>
              <a:rPr lang="it-IT" altLang="it-IT" sz="1600" b="1">
                <a:solidFill>
                  <a:srgbClr val="FF3300"/>
                </a:solidFill>
                <a:latin typeface="Arial" panose="020B0604020202020204" pitchFamily="34" charset="0"/>
              </a:rPr>
              <a:t>J. K.</a:t>
            </a:r>
            <a:r>
              <a:rPr lang="it-IT" altLang="it-IT" sz="1600">
                <a:solidFill>
                  <a:srgbClr val="FF3300"/>
                </a:solidFill>
                <a:latin typeface="Arial" panose="020B0604020202020204" pitchFamily="34" charset="0"/>
              </a:rPr>
              <a:t> </a:t>
            </a:r>
            <a:r>
              <a:rPr lang="it-IT" altLang="it-IT" sz="1600" b="1">
                <a:solidFill>
                  <a:srgbClr val="FF3300"/>
                </a:solidFill>
                <a:latin typeface="Arial" panose="020B0604020202020204" pitchFamily="34" charset="0"/>
              </a:rPr>
              <a:t>Galbraith</a:t>
            </a:r>
            <a:r>
              <a:rPr lang="it-IT" altLang="it-IT" sz="1600">
                <a:latin typeface="Arial" panose="020B0604020202020204" pitchFamily="34" charset="0"/>
              </a:rPr>
              <a:t>, secondo cui fu soprattutto l’insufficienza delle conoscenze economiche, che impedì ai governi di varare politiche economiche in grado di tenere costante la domanda di beni di consumo di massa attraverso un distribuzione più equa dei redditi. </a:t>
            </a:r>
          </a:p>
          <a:p>
            <a:pPr algn="just" eaLnBrk="1" hangingPunct="1">
              <a:lnSpc>
                <a:spcPct val="130000"/>
              </a:lnSpc>
              <a:spcBef>
                <a:spcPct val="0"/>
              </a:spcBef>
              <a:buClr>
                <a:srgbClr val="FF3300"/>
              </a:buClr>
              <a:buSzPct val="150000"/>
              <a:buFont typeface="Wingdings" panose="05000000000000000000" pitchFamily="2" charset="2"/>
              <a:buChar char="q"/>
            </a:pPr>
            <a:endParaRPr lang="it-IT" altLang="it-IT" sz="1600">
              <a:latin typeface="Arial" panose="020B0604020202020204" pitchFamily="34" charset="0"/>
            </a:endParaRPr>
          </a:p>
          <a:p>
            <a:pPr algn="just" eaLnBrk="1" hangingPunct="1">
              <a:lnSpc>
                <a:spcPct val="130000"/>
              </a:lnSpc>
              <a:spcBef>
                <a:spcPct val="0"/>
              </a:spcBef>
              <a:buClr>
                <a:srgbClr val="FF3300"/>
              </a:buClr>
              <a:buSzPct val="150000"/>
              <a:buFont typeface="Wingdings" panose="05000000000000000000" pitchFamily="2" charset="2"/>
              <a:buChar char="q"/>
            </a:pPr>
            <a:r>
              <a:rPr lang="it-IT" altLang="it-IT" sz="1600" b="1">
                <a:solidFill>
                  <a:srgbClr val="FF3300"/>
                </a:solidFill>
                <a:latin typeface="Arial" panose="020B0604020202020204" pitchFamily="34" charset="0"/>
              </a:rPr>
              <a:t>Gli economisti rimasti fedeli alla scuola classica</a:t>
            </a:r>
            <a:r>
              <a:rPr lang="it-IT" altLang="it-IT" sz="1600" b="1">
                <a:latin typeface="Arial" panose="020B0604020202020204" pitchFamily="34" charset="0"/>
              </a:rPr>
              <a:t> </a:t>
            </a:r>
            <a:r>
              <a:rPr lang="it-IT" altLang="it-IT" sz="1600">
                <a:latin typeface="Arial" panose="020B0604020202020204" pitchFamily="34" charset="0"/>
              </a:rPr>
              <a:t>(liberista), invece, ritengono che la crisi del ‘29 era una crisi che, come tutte le altre, sarebbe stata assorbita dai meccanismi stessi del libero scambio </a:t>
            </a:r>
            <a:r>
              <a:rPr lang="it-IT" altLang="it-IT" sz="1600" b="1">
                <a:solidFill>
                  <a:srgbClr val="FF3300"/>
                </a:solidFill>
                <a:latin typeface="Arial" panose="020B0604020202020204" pitchFamily="34" charset="0"/>
              </a:rPr>
              <a:t>se non fosse intervenuta, a interferire negli automatismi interni</a:t>
            </a:r>
            <a:r>
              <a:rPr lang="it-IT" altLang="it-IT" sz="1600">
                <a:latin typeface="Arial" panose="020B0604020202020204" pitchFamily="34" charset="0"/>
              </a:rPr>
              <a:t>, l’azione dello stato rendendo drammatica la situazione.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B37F8C7-AC8B-4C5E-BD67-9852E68871DA}" type="slidenum">
              <a:rPr lang="it-IT" altLang="it-IT" sz="1200">
                <a:solidFill>
                  <a:srgbClr val="898989"/>
                </a:solidFill>
                <a:latin typeface="Arial" panose="020B0604020202020204" pitchFamily="34" charset="0"/>
              </a:rPr>
              <a:pPr>
                <a:spcBef>
                  <a:spcPct val="0"/>
                </a:spcBef>
                <a:buFontTx/>
                <a:buNone/>
              </a:pPr>
              <a:t>63</a:t>
            </a:fld>
            <a:endParaRPr lang="it-IT" altLang="it-IT" sz="1200">
              <a:solidFill>
                <a:srgbClr val="898989"/>
              </a:solidFill>
              <a:latin typeface="Arial" panose="020B0604020202020204" pitchFamily="34" charset="0"/>
            </a:endParaRPr>
          </a:p>
        </p:txBody>
      </p:sp>
      <p:sp>
        <p:nvSpPr>
          <p:cNvPr id="80899" name="Rectangle 4"/>
          <p:cNvSpPr>
            <a:spLocks noChangeArrowheads="1"/>
          </p:cNvSpPr>
          <p:nvPr/>
        </p:nvSpPr>
        <p:spPr bwMode="auto">
          <a:xfrm>
            <a:off x="762000" y="447675"/>
            <a:ext cx="7620000" cy="3402013"/>
          </a:xfrm>
          <a:prstGeom prst="rect">
            <a:avLst/>
          </a:prstGeom>
          <a:solidFill>
            <a:schemeClr val="bg1"/>
          </a:solidFill>
          <a:ln w="9525">
            <a:solidFill>
              <a:srgbClr val="3333FF"/>
            </a:solidFill>
            <a:miter lim="800000"/>
            <a:headEnd/>
            <a:tailEnd/>
          </a:ln>
        </p:spPr>
        <p:txBody>
          <a:bodyPr anchor="ctr">
            <a:spAutoFit/>
          </a:bodyPr>
          <a:lstStyle>
            <a:lvl1pPr marL="355600" indent="-355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207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287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367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 Recentemente autori come </a:t>
            </a:r>
            <a:r>
              <a:rPr lang="it-IT" altLang="it-IT" sz="1600" b="1">
                <a:solidFill>
                  <a:srgbClr val="FF3300"/>
                </a:solidFill>
                <a:latin typeface="Arial" panose="020B0604020202020204" pitchFamily="34" charset="0"/>
              </a:rPr>
              <a:t>Milton Friedman e Anna Schwartz</a:t>
            </a:r>
            <a:r>
              <a:rPr lang="it-IT" altLang="it-IT" sz="1600">
                <a:latin typeface="Arial" panose="020B0604020202020204" pitchFamily="34" charset="0"/>
              </a:rPr>
              <a:t> hanno avanzato una chiave di lettura monetarista. Secondo loro la politica difensiva ed esitante della Banca federale abbandonò a se stessi gli istituti di credito, causando una contrazione della massa monetaria che mise le banche e le imprese industriali con l’acqua alla gola.</a:t>
            </a:r>
          </a:p>
          <a:p>
            <a:pPr algn="just" eaLnBrk="1" hangingPunct="1">
              <a:lnSpc>
                <a:spcPct val="150000"/>
              </a:lnSpc>
              <a:spcBef>
                <a:spcPct val="0"/>
              </a:spcBef>
              <a:buClr>
                <a:srgbClr val="FF3300"/>
              </a:buClr>
              <a:buSzPct val="150000"/>
              <a:buFont typeface="Wingdings" panose="05000000000000000000" pitchFamily="2" charset="2"/>
              <a:buChar char="q"/>
            </a:pPr>
            <a:r>
              <a:rPr lang="it-IT" altLang="it-IT" sz="1600">
                <a:latin typeface="Arial" panose="020B0604020202020204" pitchFamily="34" charset="0"/>
              </a:rPr>
              <a:t>La riduzione della massa monetaria si cumulò alla caduta dei prezzi innescando un meccanismo perverso che invece sarebbe stato possibile evitare con una più coraggiosa politica di prestiti agli istituti finanziari in difficoltà.</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458200" cy="324802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14800"/>
            <a:ext cx="8401050" cy="218916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4" name="Rectangle 8"/>
          <p:cNvSpPr>
            <a:spLocks noChangeArrowheads="1"/>
          </p:cNvSpPr>
          <p:nvPr/>
        </p:nvSpPr>
        <p:spPr bwMode="auto">
          <a:xfrm>
            <a:off x="381000" y="1143000"/>
            <a:ext cx="1524000" cy="1143000"/>
          </a:xfrm>
          <a:prstGeom prst="rect">
            <a:avLst/>
          </a:prstGeom>
          <a:gradFill rotWithShape="1">
            <a:gsLst>
              <a:gs pos="0">
                <a:schemeClr val="accent1">
                  <a:alpha val="0"/>
                </a:schemeClr>
              </a:gs>
              <a:gs pos="100000">
                <a:schemeClr val="accent1">
                  <a:gamma/>
                  <a:shade val="46275"/>
                  <a:invGamma/>
                  <a:alpha val="0"/>
                </a:schemeClr>
              </a:gs>
            </a:gsLst>
            <a:lin ang="5400000" scaled="1"/>
          </a:gradFill>
          <a:ln w="381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58225" cy="1652588"/>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8534400" cy="3032125"/>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8" name="Line 7"/>
          <p:cNvSpPr>
            <a:spLocks noChangeShapeType="1"/>
          </p:cNvSpPr>
          <p:nvPr/>
        </p:nvSpPr>
        <p:spPr bwMode="auto">
          <a:xfrm>
            <a:off x="5638800" y="3962400"/>
            <a:ext cx="30480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949" name="Line 8"/>
          <p:cNvSpPr>
            <a:spLocks noChangeShapeType="1"/>
          </p:cNvSpPr>
          <p:nvPr/>
        </p:nvSpPr>
        <p:spPr bwMode="auto">
          <a:xfrm>
            <a:off x="609600" y="4419600"/>
            <a:ext cx="25908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950" name="Line 9"/>
          <p:cNvSpPr>
            <a:spLocks noChangeShapeType="1"/>
          </p:cNvSpPr>
          <p:nvPr/>
        </p:nvSpPr>
        <p:spPr bwMode="auto">
          <a:xfrm>
            <a:off x="3810000" y="4800600"/>
            <a:ext cx="22860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66" name="Rectangle 10"/>
          <p:cNvSpPr>
            <a:spLocks noChangeArrowheads="1"/>
          </p:cNvSpPr>
          <p:nvPr/>
        </p:nvSpPr>
        <p:spPr bwMode="auto">
          <a:xfrm>
            <a:off x="304800" y="381000"/>
            <a:ext cx="1524000" cy="1295400"/>
          </a:xfrm>
          <a:prstGeom prst="rect">
            <a:avLst/>
          </a:prstGeom>
          <a:gradFill rotWithShape="1">
            <a:gsLst>
              <a:gs pos="0">
                <a:schemeClr val="accent1">
                  <a:alpha val="0"/>
                </a:schemeClr>
              </a:gs>
              <a:gs pos="100000">
                <a:schemeClr val="accent1">
                  <a:gamma/>
                  <a:shade val="46275"/>
                  <a:invGamma/>
                  <a:alpha val="0"/>
                </a:schemeClr>
              </a:gs>
            </a:gsLst>
            <a:lin ang="5400000" scaled="1"/>
          </a:gradFill>
          <a:ln w="381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
        <p:nvSpPr>
          <p:cNvPr id="70667" name="Rectangle 11"/>
          <p:cNvSpPr>
            <a:spLocks noChangeArrowheads="1"/>
          </p:cNvSpPr>
          <p:nvPr/>
        </p:nvSpPr>
        <p:spPr bwMode="auto">
          <a:xfrm>
            <a:off x="533400" y="2819400"/>
            <a:ext cx="1524000" cy="1143000"/>
          </a:xfrm>
          <a:prstGeom prst="rect">
            <a:avLst/>
          </a:prstGeom>
          <a:gradFill rotWithShape="1">
            <a:gsLst>
              <a:gs pos="0">
                <a:schemeClr val="accent1">
                  <a:alpha val="0"/>
                </a:schemeClr>
              </a:gs>
              <a:gs pos="100000">
                <a:schemeClr val="accent1">
                  <a:gamma/>
                  <a:shade val="46275"/>
                  <a:invGamma/>
                  <a:alpha val="0"/>
                </a:schemeClr>
              </a:gs>
            </a:gsLst>
            <a:lin ang="5400000" scaled="1"/>
          </a:gradFill>
          <a:ln w="381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58200" cy="299561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1" name="Line 4"/>
          <p:cNvSpPr>
            <a:spLocks noChangeShapeType="1"/>
          </p:cNvSpPr>
          <p:nvPr/>
        </p:nvSpPr>
        <p:spPr bwMode="auto">
          <a:xfrm flipV="1">
            <a:off x="533400" y="1828800"/>
            <a:ext cx="12954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972" name="Line 5"/>
          <p:cNvSpPr>
            <a:spLocks noChangeShapeType="1"/>
          </p:cNvSpPr>
          <p:nvPr/>
        </p:nvSpPr>
        <p:spPr bwMode="auto">
          <a:xfrm flipV="1">
            <a:off x="3810000" y="1828800"/>
            <a:ext cx="18288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973" name="Line 6"/>
          <p:cNvSpPr>
            <a:spLocks noChangeShapeType="1"/>
          </p:cNvSpPr>
          <p:nvPr/>
        </p:nvSpPr>
        <p:spPr bwMode="auto">
          <a:xfrm flipV="1">
            <a:off x="6172200" y="1828800"/>
            <a:ext cx="17526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974" name="Line 7"/>
          <p:cNvSpPr>
            <a:spLocks noChangeShapeType="1"/>
          </p:cNvSpPr>
          <p:nvPr/>
        </p:nvSpPr>
        <p:spPr bwMode="auto">
          <a:xfrm flipV="1">
            <a:off x="609600" y="2286000"/>
            <a:ext cx="39624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975" name="Line 8"/>
          <p:cNvSpPr>
            <a:spLocks noChangeShapeType="1"/>
          </p:cNvSpPr>
          <p:nvPr/>
        </p:nvSpPr>
        <p:spPr bwMode="auto">
          <a:xfrm flipV="1">
            <a:off x="533400" y="3810000"/>
            <a:ext cx="12954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976" name="Line 9"/>
          <p:cNvSpPr>
            <a:spLocks noChangeShapeType="1"/>
          </p:cNvSpPr>
          <p:nvPr/>
        </p:nvSpPr>
        <p:spPr bwMode="auto">
          <a:xfrm>
            <a:off x="5334000" y="3810000"/>
            <a:ext cx="33528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977" name="Line 10"/>
          <p:cNvSpPr>
            <a:spLocks noChangeShapeType="1"/>
          </p:cNvSpPr>
          <p:nvPr/>
        </p:nvSpPr>
        <p:spPr bwMode="auto">
          <a:xfrm flipV="1">
            <a:off x="533400" y="4267200"/>
            <a:ext cx="54102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610600" cy="230187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2400"/>
            <a:ext cx="8610600" cy="208597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0" name="Rectangle 6"/>
          <p:cNvSpPr>
            <a:spLocks noChangeArrowheads="1"/>
          </p:cNvSpPr>
          <p:nvPr/>
        </p:nvSpPr>
        <p:spPr bwMode="auto">
          <a:xfrm>
            <a:off x="381000" y="762000"/>
            <a:ext cx="1524000" cy="1143000"/>
          </a:xfrm>
          <a:prstGeom prst="rect">
            <a:avLst/>
          </a:prstGeom>
          <a:gradFill rotWithShape="1">
            <a:gsLst>
              <a:gs pos="0">
                <a:schemeClr val="accent1">
                  <a:alpha val="0"/>
                </a:schemeClr>
              </a:gs>
              <a:gs pos="100000">
                <a:schemeClr val="accent1">
                  <a:gamma/>
                  <a:shade val="46275"/>
                  <a:invGamma/>
                  <a:alpha val="0"/>
                </a:schemeClr>
              </a:gs>
            </a:gsLst>
            <a:lin ang="5400000" scaled="1"/>
          </a:gradFill>
          <a:ln w="381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534400" cy="31242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1447800" cy="723900"/>
          </a:xfrm>
          <a:prstGeom prst="rect">
            <a:avLst/>
          </a:prstGeom>
          <a:noFill/>
          <a:ln w="3810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48768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9" name="Rectangle 5"/>
          <p:cNvSpPr>
            <a:spLocks noChangeArrowheads="1"/>
          </p:cNvSpPr>
          <p:nvPr/>
        </p:nvSpPr>
        <p:spPr bwMode="auto">
          <a:xfrm>
            <a:off x="381000" y="533400"/>
            <a:ext cx="1524000" cy="1219200"/>
          </a:xfrm>
          <a:prstGeom prst="rect">
            <a:avLst/>
          </a:prstGeom>
          <a:gradFill rotWithShape="1">
            <a:gsLst>
              <a:gs pos="0">
                <a:schemeClr val="accent1">
                  <a:alpha val="0"/>
                </a:schemeClr>
              </a:gs>
              <a:gs pos="100000">
                <a:schemeClr val="accent1">
                  <a:gamma/>
                  <a:shade val="46275"/>
                  <a:invGamma/>
                  <a:alpha val="0"/>
                </a:schemeClr>
              </a:gs>
            </a:gsLst>
            <a:lin ang="5400000" scaled="1"/>
          </a:gradFill>
          <a:ln w="381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
        <p:nvSpPr>
          <p:cNvPr id="82950" name="Rectangle 6"/>
          <p:cNvSpPr>
            <a:spLocks noChangeArrowheads="1"/>
          </p:cNvSpPr>
          <p:nvPr/>
        </p:nvSpPr>
        <p:spPr bwMode="auto">
          <a:xfrm>
            <a:off x="3048000" y="1371600"/>
            <a:ext cx="3200400" cy="457200"/>
          </a:xfrm>
          <a:prstGeom prst="rect">
            <a:avLst/>
          </a:prstGeom>
          <a:gradFill rotWithShape="1">
            <a:gsLst>
              <a:gs pos="0">
                <a:schemeClr val="accent1">
                  <a:alpha val="0"/>
                </a:schemeClr>
              </a:gs>
              <a:gs pos="100000">
                <a:schemeClr val="accent1">
                  <a:gamma/>
                  <a:shade val="46275"/>
                  <a:invGamma/>
                  <a:alpha val="0"/>
                </a:schemeClr>
              </a:gs>
            </a:gsLst>
            <a:lin ang="5400000" scaled="1"/>
          </a:gra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
        <p:nvSpPr>
          <p:cNvPr id="82951" name="Rectangle 7"/>
          <p:cNvSpPr>
            <a:spLocks noChangeArrowheads="1"/>
          </p:cNvSpPr>
          <p:nvPr/>
        </p:nvSpPr>
        <p:spPr bwMode="auto">
          <a:xfrm>
            <a:off x="6019800" y="457200"/>
            <a:ext cx="2819400" cy="457200"/>
          </a:xfrm>
          <a:prstGeom prst="rect">
            <a:avLst/>
          </a:prstGeom>
          <a:gradFill rotWithShape="1">
            <a:gsLst>
              <a:gs pos="0">
                <a:schemeClr val="accent1">
                  <a:alpha val="0"/>
                </a:schemeClr>
              </a:gs>
              <a:gs pos="100000">
                <a:schemeClr val="accent1">
                  <a:gamma/>
                  <a:shade val="46275"/>
                  <a:invGamma/>
                  <a:alpha val="0"/>
                </a:schemeClr>
              </a:gs>
            </a:gsLst>
            <a:lin ang="5400000" scaled="1"/>
          </a:gra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
        <p:nvSpPr>
          <p:cNvPr id="87046" name="Line 8"/>
          <p:cNvSpPr>
            <a:spLocks noChangeShapeType="1"/>
          </p:cNvSpPr>
          <p:nvPr/>
        </p:nvSpPr>
        <p:spPr bwMode="auto">
          <a:xfrm>
            <a:off x="2667000" y="3200400"/>
            <a:ext cx="45720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047" name="Line 9"/>
          <p:cNvSpPr>
            <a:spLocks noChangeShapeType="1"/>
          </p:cNvSpPr>
          <p:nvPr/>
        </p:nvSpPr>
        <p:spPr bwMode="auto">
          <a:xfrm>
            <a:off x="457200" y="3657600"/>
            <a:ext cx="12954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048" name="Line 10"/>
          <p:cNvSpPr>
            <a:spLocks noChangeShapeType="1"/>
          </p:cNvSpPr>
          <p:nvPr/>
        </p:nvSpPr>
        <p:spPr bwMode="auto">
          <a:xfrm>
            <a:off x="7467600" y="3200400"/>
            <a:ext cx="12954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049" name="Line 11"/>
          <p:cNvSpPr>
            <a:spLocks noChangeShapeType="1"/>
          </p:cNvSpPr>
          <p:nvPr/>
        </p:nvSpPr>
        <p:spPr bwMode="auto">
          <a:xfrm>
            <a:off x="3581400" y="4724400"/>
            <a:ext cx="12954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050" name="Line 12"/>
          <p:cNvSpPr>
            <a:spLocks noChangeShapeType="1"/>
          </p:cNvSpPr>
          <p:nvPr/>
        </p:nvSpPr>
        <p:spPr bwMode="auto">
          <a:xfrm>
            <a:off x="5029200" y="4724400"/>
            <a:ext cx="1295400" cy="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957" name="Rectangle 13"/>
          <p:cNvSpPr>
            <a:spLocks noChangeArrowheads="1"/>
          </p:cNvSpPr>
          <p:nvPr/>
        </p:nvSpPr>
        <p:spPr bwMode="auto">
          <a:xfrm>
            <a:off x="2209800" y="4800600"/>
            <a:ext cx="5181600" cy="381000"/>
          </a:xfrm>
          <a:prstGeom prst="rect">
            <a:avLst/>
          </a:prstGeom>
          <a:gradFill rotWithShape="1">
            <a:gsLst>
              <a:gs pos="0">
                <a:schemeClr val="accent1">
                  <a:alpha val="0"/>
                </a:schemeClr>
              </a:gs>
              <a:gs pos="100000">
                <a:schemeClr val="accent1">
                  <a:gamma/>
                  <a:shade val="46275"/>
                  <a:invGamma/>
                  <a:alpha val="0"/>
                </a:schemeClr>
              </a:gs>
            </a:gsLst>
            <a:lin ang="5400000" scaled="1"/>
          </a:gra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it-IT">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3A00"/>
        </a:solidFill>
        <a:effectLst/>
      </p:bgPr>
    </p:bg>
    <p:spTree>
      <p:nvGrpSpPr>
        <p:cNvPr id="1" name=""/>
        <p:cNvGrpSpPr/>
        <p:nvPr/>
      </p:nvGrpSpPr>
      <p:grpSpPr>
        <a:xfrm>
          <a:off x="0" y="0"/>
          <a:ext cx="0" cy="0"/>
          <a:chOff x="0" y="0"/>
          <a:chExt cx="0" cy="0"/>
        </a:xfrm>
      </p:grpSpPr>
      <p:sp>
        <p:nvSpPr>
          <p:cNvPr id="9218"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3D5DBC-31B0-4AA4-9340-2AFC783975DE}" type="slidenum">
              <a:rPr lang="it-IT" altLang="it-IT" sz="1200">
                <a:solidFill>
                  <a:srgbClr val="898989"/>
                </a:solidFill>
                <a:latin typeface="Arial" panose="020B0604020202020204" pitchFamily="34" charset="0"/>
              </a:rPr>
              <a:pPr>
                <a:spcBef>
                  <a:spcPct val="0"/>
                </a:spcBef>
                <a:buFontTx/>
                <a:buNone/>
              </a:pPr>
              <a:t>7</a:t>
            </a:fld>
            <a:endParaRPr lang="it-IT" altLang="it-IT" sz="1200">
              <a:solidFill>
                <a:srgbClr val="898989"/>
              </a:solidFill>
              <a:latin typeface="Arial" panose="020B0604020202020204" pitchFamily="34" charset="0"/>
            </a:endParaRPr>
          </a:p>
        </p:txBody>
      </p:sp>
      <p:pic>
        <p:nvPicPr>
          <p:cNvPr id="9219"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163"/>
            <a:ext cx="5029200" cy="6904037"/>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543800" cy="66294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a:xfrm>
            <a:off x="611188" y="476250"/>
            <a:ext cx="7772400" cy="1470025"/>
          </a:xfrm>
          <a:solidFill>
            <a:srgbClr val="336600"/>
          </a:solidFill>
        </p:spPr>
        <p:txBody>
          <a:bodyPr/>
          <a:lstStyle/>
          <a:p>
            <a:pPr eaLnBrk="1" hangingPunct="1"/>
            <a:r>
              <a:rPr lang="it-IT" altLang="it-IT" sz="5400" smtClean="0">
                <a:solidFill>
                  <a:schemeClr val="bg1"/>
                </a:solidFill>
              </a:rPr>
              <a:t>La crisi del 1929</a:t>
            </a:r>
          </a:p>
        </p:txBody>
      </p:sp>
      <p:sp>
        <p:nvSpPr>
          <p:cNvPr id="10243" name="Rectangle 5"/>
          <p:cNvSpPr>
            <a:spLocks noGrp="1" noChangeArrowheads="1"/>
          </p:cNvSpPr>
          <p:nvPr>
            <p:ph type="subTitle" idx="1"/>
          </p:nvPr>
        </p:nvSpPr>
        <p:spPr>
          <a:xfrm>
            <a:off x="684213" y="2349500"/>
            <a:ext cx="7883525" cy="3863975"/>
          </a:xfrm>
          <a:ln>
            <a:solidFill>
              <a:srgbClr val="336600"/>
            </a:solidFill>
            <a:miter lim="800000"/>
            <a:headEnd/>
            <a:tailEnd/>
          </a:ln>
        </p:spPr>
        <p:txBody>
          <a:bodyPr/>
          <a:lstStyle/>
          <a:p>
            <a:pPr marL="631825" indent="-363538" algn="l" eaLnBrk="1" hangingPunct="1">
              <a:lnSpc>
                <a:spcPct val="90000"/>
              </a:lnSpc>
              <a:buFontTx/>
              <a:buChar char="•"/>
            </a:pPr>
            <a:r>
              <a:rPr lang="it-IT" altLang="it-IT" smtClean="0">
                <a:solidFill>
                  <a:schemeClr val="tx1"/>
                </a:solidFill>
                <a:latin typeface="Arial" panose="020B0604020202020204" pitchFamily="34" charset="0"/>
                <a:cs typeface="Arial" panose="020B0604020202020204" pitchFamily="34" charset="0"/>
              </a:rPr>
              <a:t>Squilibrio economico tra Stati Uniti ed Europa</a:t>
            </a:r>
          </a:p>
          <a:p>
            <a:pPr marL="631825" indent="-363538" algn="l" eaLnBrk="1" hangingPunct="1">
              <a:lnSpc>
                <a:spcPct val="90000"/>
              </a:lnSpc>
              <a:buFontTx/>
              <a:buChar char="•"/>
            </a:pPr>
            <a:r>
              <a:rPr lang="it-IT" altLang="it-IT" smtClean="0">
                <a:solidFill>
                  <a:schemeClr val="tx1"/>
                </a:solidFill>
                <a:latin typeface="Arial" panose="020B0604020202020204" pitchFamily="34" charset="0"/>
                <a:cs typeface="Arial" panose="020B0604020202020204" pitchFamily="34" charset="0"/>
              </a:rPr>
              <a:t>Debolezze interne all’economia statunitense</a:t>
            </a:r>
          </a:p>
          <a:p>
            <a:pPr marL="631825" indent="-363538" algn="l" eaLnBrk="1" hangingPunct="1">
              <a:lnSpc>
                <a:spcPct val="90000"/>
              </a:lnSpc>
              <a:buFontTx/>
              <a:buChar char="•"/>
            </a:pPr>
            <a:r>
              <a:rPr lang="it-IT" altLang="it-IT" smtClean="0">
                <a:solidFill>
                  <a:schemeClr val="tx1"/>
                </a:solidFill>
                <a:latin typeface="Arial" panose="020B0604020202020204" pitchFamily="34" charset="0"/>
                <a:cs typeface="Arial" panose="020B0604020202020204" pitchFamily="34" charset="0"/>
              </a:rPr>
              <a:t>La bolla speculativa</a:t>
            </a:r>
          </a:p>
          <a:p>
            <a:pPr marL="631825" indent="-363538" algn="l" eaLnBrk="1" hangingPunct="1">
              <a:lnSpc>
                <a:spcPct val="90000"/>
              </a:lnSpc>
              <a:buFontTx/>
              <a:buChar char="•"/>
            </a:pPr>
            <a:r>
              <a:rPr lang="it-IT" altLang="it-IT" smtClean="0">
                <a:solidFill>
                  <a:schemeClr val="tx1"/>
                </a:solidFill>
                <a:latin typeface="Arial" panose="020B0604020202020204" pitchFamily="34" charset="0"/>
                <a:cs typeface="Arial" panose="020B0604020202020204" pitchFamily="34" charset="0"/>
              </a:rPr>
              <a:t>Il crollo del 1929</a:t>
            </a:r>
          </a:p>
          <a:p>
            <a:pPr marL="631825" indent="-363538" algn="l" eaLnBrk="1" hangingPunct="1">
              <a:lnSpc>
                <a:spcPct val="90000"/>
              </a:lnSpc>
              <a:buFontTx/>
              <a:buChar char="•"/>
            </a:pPr>
            <a:r>
              <a:rPr lang="it-IT" altLang="it-IT" smtClean="0">
                <a:solidFill>
                  <a:schemeClr val="tx1"/>
                </a:solidFill>
                <a:latin typeface="Arial" panose="020B0604020202020204" pitchFamily="34" charset="0"/>
                <a:cs typeface="Arial" panose="020B0604020202020204" pitchFamily="34" charset="0"/>
              </a:rPr>
              <a:t>Le conseguenze a livello mondiale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B6E135A-5D03-44A2-BD49-FBFE47D93CAC}" type="slidenum">
              <a:rPr lang="it-IT" altLang="it-IT" sz="1200">
                <a:solidFill>
                  <a:srgbClr val="898989"/>
                </a:solidFill>
                <a:latin typeface="Arial" panose="020B0604020202020204" pitchFamily="34" charset="0"/>
              </a:rPr>
              <a:pPr>
                <a:spcBef>
                  <a:spcPct val="0"/>
                </a:spcBef>
                <a:buFontTx/>
                <a:buNone/>
              </a:pPr>
              <a:t>9</a:t>
            </a:fld>
            <a:endParaRPr lang="it-IT" altLang="it-IT" sz="1200">
              <a:solidFill>
                <a:srgbClr val="898989"/>
              </a:solidFill>
              <a:latin typeface="Arial" panose="020B0604020202020204" pitchFamily="34" charset="0"/>
            </a:endParaRPr>
          </a:p>
        </p:txBody>
      </p:sp>
      <p:sp>
        <p:nvSpPr>
          <p:cNvPr id="37892" name="Rectangle 4"/>
          <p:cNvSpPr>
            <a:spLocks noChangeArrowheads="1"/>
          </p:cNvSpPr>
          <p:nvPr/>
        </p:nvSpPr>
        <p:spPr bwMode="auto">
          <a:xfrm>
            <a:off x="609600" y="1679575"/>
            <a:ext cx="7848600" cy="4981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985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4065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8145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2225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6797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31369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5941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40513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la popolazione mondiale era in continuo aumento; </a:t>
            </a:r>
          </a:p>
          <a:p>
            <a:pPr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il capitalismo industriale in continua espansione; </a:t>
            </a:r>
          </a:p>
          <a:p>
            <a:pPr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i progressi tecnici nei mezzi di trasporto e nelle comunicazioni andavano determinando la formazione di un unico sistema economico globale; </a:t>
            </a:r>
          </a:p>
          <a:p>
            <a:pPr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la produzione cresceva a pieno ritmo, e il commercio internazionale andava di pari passo; </a:t>
            </a:r>
          </a:p>
          <a:p>
            <a:pPr eaLnBrk="1" hangingPunct="1">
              <a:lnSpc>
                <a:spcPct val="200000"/>
              </a:lnSpc>
              <a:spcBef>
                <a:spcPct val="0"/>
              </a:spcBef>
              <a:buClr>
                <a:srgbClr val="FF3300"/>
              </a:buClr>
              <a:buSzPct val="200000"/>
              <a:buFont typeface="Wingdings" panose="05000000000000000000" pitchFamily="2" charset="2"/>
              <a:buChar char="è"/>
            </a:pPr>
            <a:r>
              <a:rPr lang="it-IT" altLang="it-IT" sz="1600">
                <a:latin typeface="Arial" panose="020B0604020202020204" pitchFamily="34" charset="0"/>
              </a:rPr>
              <a:t>  si affermavano le rivendicazioni dei diritti da parte dei lavoratori più deboli e degli emarginati, espulsi dal ciclo produttivo capitalistico, che si organizzavano nei partiti socialisti e nei movimenti sindacali sia di ispirazione socialista sia cattolica.</a:t>
            </a:r>
          </a:p>
        </p:txBody>
      </p:sp>
      <p:sp>
        <p:nvSpPr>
          <p:cNvPr id="7172" name="Oval 5"/>
          <p:cNvSpPr>
            <a:spLocks noChangeArrowheads="1"/>
          </p:cNvSpPr>
          <p:nvPr/>
        </p:nvSpPr>
        <p:spPr bwMode="auto">
          <a:xfrm>
            <a:off x="152400" y="152400"/>
            <a:ext cx="3886200" cy="1524000"/>
          </a:xfrm>
          <a:prstGeom prst="ellipse">
            <a:avLst/>
          </a:prstGeom>
          <a:solidFill>
            <a:schemeClr val="bg1"/>
          </a:solidFill>
          <a:ln w="38100">
            <a:solidFill>
              <a:srgbClr val="3366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endParaRPr lang="it-IT" altLang="it-IT" sz="1600" b="1">
              <a:solidFill>
                <a:srgbClr val="FF3300"/>
              </a:solidFill>
              <a:latin typeface="Arial" panose="020B0604020202020204" pitchFamily="34" charset="0"/>
            </a:endParaRPr>
          </a:p>
          <a:p>
            <a:pPr algn="ctr" eaLnBrk="1" hangingPunct="1">
              <a:lnSpc>
                <a:spcPct val="150000"/>
              </a:lnSpc>
              <a:spcBef>
                <a:spcPct val="0"/>
              </a:spcBef>
              <a:buFontTx/>
              <a:buNone/>
            </a:pPr>
            <a:r>
              <a:rPr lang="it-IT" altLang="it-IT" sz="1600" b="1">
                <a:solidFill>
                  <a:srgbClr val="FF3300"/>
                </a:solidFill>
                <a:latin typeface="Arial" panose="020B0604020202020204" pitchFamily="34" charset="0"/>
              </a:rPr>
              <a:t>Nei decenni antecedenti </a:t>
            </a:r>
          </a:p>
          <a:p>
            <a:pPr algn="ctr" eaLnBrk="1" hangingPunct="1">
              <a:lnSpc>
                <a:spcPct val="150000"/>
              </a:lnSpc>
              <a:spcBef>
                <a:spcPct val="0"/>
              </a:spcBef>
              <a:buFontTx/>
              <a:buNone/>
            </a:pPr>
            <a:r>
              <a:rPr lang="it-IT" altLang="it-IT" sz="1600" b="1">
                <a:solidFill>
                  <a:srgbClr val="FF3300"/>
                </a:solidFill>
                <a:latin typeface="Arial" panose="020B0604020202020204" pitchFamily="34" charset="0"/>
              </a:rPr>
              <a:t>lo scoppio della I guerra mondiale</a:t>
            </a:r>
          </a:p>
          <a:p>
            <a:pPr algn="ctr" eaLnBrk="1" hangingPunct="1">
              <a:lnSpc>
                <a:spcPct val="150000"/>
              </a:lnSpc>
              <a:spcBef>
                <a:spcPct val="0"/>
              </a:spcBef>
              <a:buFontTx/>
              <a:buNone/>
            </a:pPr>
            <a:r>
              <a:rPr lang="it-IT" altLang="it-IT" sz="1600">
                <a:latin typeface="Arial" panose="020B0604020202020204" pitchFamily="34" charset="0"/>
              </a:rPr>
              <a:t> </a:t>
            </a:r>
          </a:p>
          <a:p>
            <a:pPr algn="ctr" eaLnBrk="1" hangingPunct="1">
              <a:spcBef>
                <a:spcPct val="0"/>
              </a:spcBef>
              <a:buFontTx/>
              <a:buNone/>
            </a:pPr>
            <a:endParaRPr lang="it-IT" altLang="it-IT" sz="1600">
              <a:latin typeface="Arial" panose="020B0604020202020204" pitchFamily="34" charset="0"/>
            </a:endParaRPr>
          </a:p>
        </p:txBody>
      </p:sp>
      <p:sp>
        <p:nvSpPr>
          <p:cNvPr id="7174" name="Oval 5"/>
          <p:cNvSpPr>
            <a:spLocks noChangeArrowheads="1"/>
          </p:cNvSpPr>
          <p:nvPr/>
        </p:nvSpPr>
        <p:spPr bwMode="auto">
          <a:xfrm>
            <a:off x="4343400" y="228600"/>
            <a:ext cx="4343400" cy="1295400"/>
          </a:xfrm>
          <a:prstGeom prst="ellipse">
            <a:avLst/>
          </a:prstGeom>
          <a:solidFill>
            <a:schemeClr val="bg1"/>
          </a:solidFill>
          <a:ln w="38100">
            <a:solidFill>
              <a:srgbClr val="3366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endParaRPr lang="it-IT" altLang="it-IT" sz="1600">
              <a:latin typeface="Arial" panose="020B0604020202020204" pitchFamily="34" charset="0"/>
            </a:endParaRPr>
          </a:p>
          <a:p>
            <a:pPr algn="ctr" eaLnBrk="1" hangingPunct="1">
              <a:lnSpc>
                <a:spcPct val="150000"/>
              </a:lnSpc>
              <a:spcBef>
                <a:spcPct val="0"/>
              </a:spcBef>
              <a:buFontTx/>
              <a:buNone/>
            </a:pPr>
            <a:r>
              <a:rPr lang="it-IT" altLang="it-IT" sz="1600">
                <a:latin typeface="Arial" panose="020B0604020202020204" pitchFamily="34" charset="0"/>
              </a:rPr>
              <a:t>l’atmosfera generale era pervasa </a:t>
            </a:r>
          </a:p>
          <a:p>
            <a:pPr algn="ctr" eaLnBrk="1" hangingPunct="1">
              <a:lnSpc>
                <a:spcPct val="150000"/>
              </a:lnSpc>
              <a:spcBef>
                <a:spcPct val="0"/>
              </a:spcBef>
              <a:buFontTx/>
              <a:buNone/>
            </a:pPr>
            <a:r>
              <a:rPr lang="it-IT" altLang="it-IT" sz="1600">
                <a:latin typeface="Arial" panose="020B0604020202020204" pitchFamily="34" charset="0"/>
              </a:rPr>
              <a:t>da un </a:t>
            </a:r>
            <a:r>
              <a:rPr lang="it-IT" altLang="it-IT" sz="1600" b="1">
                <a:solidFill>
                  <a:srgbClr val="FF3300"/>
                </a:solidFill>
                <a:latin typeface="Arial" panose="020B0604020202020204" pitchFamily="34" charset="0"/>
              </a:rPr>
              <a:t>clima di giustificato ottimismo</a:t>
            </a:r>
            <a:r>
              <a:rPr lang="it-IT" altLang="it-IT" sz="1600">
                <a:latin typeface="Arial" panose="020B0604020202020204" pitchFamily="34" charset="0"/>
              </a:rPr>
              <a:t>: </a:t>
            </a:r>
          </a:p>
          <a:p>
            <a:pPr algn="ctr" eaLnBrk="1" hangingPunct="1">
              <a:spcBef>
                <a:spcPct val="0"/>
              </a:spcBef>
              <a:buFontTx/>
              <a:buNone/>
            </a:pPr>
            <a:endParaRPr lang="it-IT" altLang="it-IT" sz="1600">
              <a:latin typeface="Arial" panose="020B0604020202020204" pitchFamily="34" charset="0"/>
            </a:endParaRPr>
          </a:p>
        </p:txBody>
      </p:sp>
      <p:sp>
        <p:nvSpPr>
          <p:cNvPr id="7175" name="AutoShape 7"/>
          <p:cNvSpPr>
            <a:spLocks noChangeArrowheads="1"/>
          </p:cNvSpPr>
          <p:nvPr/>
        </p:nvSpPr>
        <p:spPr bwMode="auto">
          <a:xfrm>
            <a:off x="3810000" y="685800"/>
            <a:ext cx="762000" cy="457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1000" fill="hold"/>
                                        <p:tgtEl>
                                          <p:spTgt spid="7172"/>
                                        </p:tgtEl>
                                        <p:attrNameLst>
                                          <p:attrName>ppt_x</p:attrName>
                                        </p:attrNameLst>
                                      </p:cBhvr>
                                      <p:tavLst>
                                        <p:tav tm="0">
                                          <p:val>
                                            <p:strVal val="0-#ppt_w/2"/>
                                          </p:val>
                                        </p:tav>
                                        <p:tav tm="100000">
                                          <p:val>
                                            <p:strVal val="#ppt_x"/>
                                          </p:val>
                                        </p:tav>
                                      </p:tavLst>
                                    </p:anim>
                                    <p:anim calcmode="lin" valueType="num">
                                      <p:cBhvr additive="base">
                                        <p:cTn id="8" dur="1000" fill="hold"/>
                                        <p:tgtEl>
                                          <p:spTgt spid="717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174"/>
                                        </p:tgtEl>
                                        <p:attrNameLst>
                                          <p:attrName>style.visibility</p:attrName>
                                        </p:attrNameLst>
                                      </p:cBhvr>
                                      <p:to>
                                        <p:strVal val="visible"/>
                                      </p:to>
                                    </p:set>
                                    <p:anim calcmode="lin" valueType="num">
                                      <p:cBhvr additive="base">
                                        <p:cTn id="11" dur="1000" fill="hold"/>
                                        <p:tgtEl>
                                          <p:spTgt spid="7174"/>
                                        </p:tgtEl>
                                        <p:attrNameLst>
                                          <p:attrName>ppt_x</p:attrName>
                                        </p:attrNameLst>
                                      </p:cBhvr>
                                      <p:tavLst>
                                        <p:tav tm="0">
                                          <p:val>
                                            <p:strVal val="0-#ppt_w/2"/>
                                          </p:val>
                                        </p:tav>
                                        <p:tav tm="100000">
                                          <p:val>
                                            <p:strVal val="#ppt_x"/>
                                          </p:val>
                                        </p:tav>
                                      </p:tavLst>
                                    </p:anim>
                                    <p:anim calcmode="lin" valueType="num">
                                      <p:cBhvr additive="base">
                                        <p:cTn id="12" dur="1000" fill="hold"/>
                                        <p:tgtEl>
                                          <p:spTgt spid="717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175"/>
                                        </p:tgtEl>
                                        <p:attrNameLst>
                                          <p:attrName>style.visibility</p:attrName>
                                        </p:attrNameLst>
                                      </p:cBhvr>
                                      <p:to>
                                        <p:strVal val="visible"/>
                                      </p:to>
                                    </p:set>
                                    <p:anim calcmode="lin" valueType="num">
                                      <p:cBhvr additive="base">
                                        <p:cTn id="15" dur="1000" fill="hold"/>
                                        <p:tgtEl>
                                          <p:spTgt spid="7175"/>
                                        </p:tgtEl>
                                        <p:attrNameLst>
                                          <p:attrName>ppt_x</p:attrName>
                                        </p:attrNameLst>
                                      </p:cBhvr>
                                      <p:tavLst>
                                        <p:tav tm="0">
                                          <p:val>
                                            <p:strVal val="0-#ppt_w/2"/>
                                          </p:val>
                                        </p:tav>
                                        <p:tav tm="100000">
                                          <p:val>
                                            <p:strVal val="#ppt_x"/>
                                          </p:val>
                                        </p:tav>
                                      </p:tavLst>
                                    </p:anim>
                                    <p:anim calcmode="lin" valueType="num">
                                      <p:cBhvr additive="base">
                                        <p:cTn id="16" dur="1000" fill="hold"/>
                                        <p:tgtEl>
                                          <p:spTgt spid="717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7892"/>
                                        </p:tgtEl>
                                        <p:attrNameLst>
                                          <p:attrName>style.visibility</p:attrName>
                                        </p:attrNameLst>
                                      </p:cBhvr>
                                      <p:to>
                                        <p:strVal val="visible"/>
                                      </p:to>
                                    </p:set>
                                    <p:anim calcmode="discrete" valueType="clr">
                                      <p:cBhvr override="childStyle">
                                        <p:cTn id="21" dur="80"/>
                                        <p:tgtEl>
                                          <p:spTgt spid="3789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7892"/>
                                        </p:tgtEl>
                                        <p:attrNameLst>
                                          <p:attrName>fillcolor</p:attrName>
                                        </p:attrNameLst>
                                      </p:cBhvr>
                                      <p:tavLst>
                                        <p:tav tm="0">
                                          <p:val>
                                            <p:clrVal>
                                              <a:schemeClr val="accent2"/>
                                            </p:clrVal>
                                          </p:val>
                                        </p:tav>
                                        <p:tav tm="50000">
                                          <p:val>
                                            <p:clrVal>
                                              <a:schemeClr val="hlink"/>
                                            </p:clrVal>
                                          </p:val>
                                        </p:tav>
                                      </p:tavLst>
                                    </p:anim>
                                    <p:set>
                                      <p:cBhvr>
                                        <p:cTn id="23" dur="80"/>
                                        <p:tgtEl>
                                          <p:spTgt spid="378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p:bldP spid="7172" grpId="0" animBg="1"/>
      <p:bldP spid="7174" grpId="0" animBg="1"/>
      <p:bldP spid="7175"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1481</TotalTime>
  <Words>5862</Words>
  <Application>Microsoft Office PowerPoint</Application>
  <PresentationFormat>Presentazione su schermo (4:3)</PresentationFormat>
  <Paragraphs>488</Paragraphs>
  <Slides>70</Slides>
  <Notes>14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70</vt:i4>
      </vt:variant>
    </vt:vector>
  </HeadingPairs>
  <TitlesOfParts>
    <vt:vector size="77" baseType="lpstr">
      <vt:lpstr>Arial</vt:lpstr>
      <vt:lpstr>Calibri</vt:lpstr>
      <vt:lpstr>Wingdings</vt:lpstr>
      <vt:lpstr>Times New Roman</vt:lpstr>
      <vt:lpstr>Wingdings 3</vt:lpstr>
      <vt:lpstr>Monotype Corsiva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crisi del 1929</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modello T: la prima utilitaria, immagine-simbolo del consumo di massa</vt:lpstr>
      <vt:lpstr>Stati Uniti anni ’20: il boom economico</vt:lpstr>
      <vt:lpstr>Un’economia con una marcia in più</vt:lpstr>
      <vt:lpstr>Presentazione standard di PowerPoint</vt:lpstr>
      <vt:lpstr>Presentazione standard di PowerPoint</vt:lpstr>
      <vt:lpstr>Le contraddizioni interne all’economia americana</vt:lpstr>
      <vt:lpstr>Le difficoltà del settore agricolo</vt:lpstr>
      <vt:lpstr>Presentazione standard di PowerPoint</vt:lpstr>
      <vt:lpstr>Presentazione standard di PowerPoint</vt:lpstr>
      <vt:lpstr>Presentazione standard di PowerPoint</vt:lpstr>
      <vt:lpstr>Presentazione standard di PowerPoint</vt:lpstr>
      <vt:lpstr>Il colosso dai piedi di argilla:  la debolezza del sistema finanziario statunitense</vt:lpstr>
      <vt:lpstr>La bolla speculativa</vt:lpstr>
      <vt:lpstr>Le conseguenze economiche  e sociali</vt:lpstr>
      <vt:lpstr>Presentazione standard di PowerPoint</vt:lpstr>
      <vt:lpstr>Presentazione standard di PowerPoint</vt:lpstr>
      <vt:lpstr>Presentazione standard di PowerPoint</vt:lpstr>
      <vt:lpstr>I segni della debolezza dell’Europa</vt:lpstr>
      <vt:lpstr>Presentazione standard di PowerPoint</vt:lpstr>
      <vt:lpstr>Presentazione standard di PowerPoint</vt:lpstr>
      <vt:lpstr>Presentazione standard di PowerPoint</vt:lpstr>
      <vt:lpstr>Contrazione involutiva  del commercio mondiale</vt:lpstr>
      <vt:lpstr>Presentazione standard di PowerPoint</vt:lpstr>
      <vt:lpstr>Presentazione standard di PowerPoint</vt:lpstr>
      <vt:lpstr>Presentazione standard di PowerPoint</vt:lpstr>
      <vt:lpstr>Presentazione standard di PowerPoint</vt:lpstr>
      <vt:lpstr>Presentazione standard di PowerPoint</vt:lpstr>
      <vt:lpstr>Le conseguenze politiche della crisi</vt:lpstr>
      <vt:lpstr>Presentazione standard di PowerPoint</vt:lpstr>
      <vt:lpstr>Presentazione standard di PowerPoint</vt:lpstr>
      <vt:lpstr>La lezione della crisi</vt:lpstr>
      <vt:lpstr>L’antidoto alla crisi: democrazia solidale anche in campo economico = New Deal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Santino</dc:creator>
  <cp:lastModifiedBy>Santino</cp:lastModifiedBy>
  <cp:revision>77</cp:revision>
  <cp:lastPrinted>1601-01-01T00:00:00Z</cp:lastPrinted>
  <dcterms:created xsi:type="dcterms:W3CDTF">1601-01-01T00:00:00Z</dcterms:created>
  <dcterms:modified xsi:type="dcterms:W3CDTF">2019-05-29T16:36:26Z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