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70" r:id="rId3"/>
    <p:sldId id="257" r:id="rId4"/>
    <p:sldId id="258" r:id="rId5"/>
    <p:sldId id="259" r:id="rId6"/>
    <p:sldId id="260" r:id="rId7"/>
    <p:sldId id="262" r:id="rId8"/>
    <p:sldId id="263" r:id="rId9"/>
    <p:sldId id="264" r:id="rId10"/>
    <p:sldId id="265" r:id="rId11"/>
    <p:sldId id="266" r:id="rId12"/>
    <p:sldId id="261" r:id="rId13"/>
    <p:sldId id="267" r:id="rId14"/>
    <p:sldId id="268" r:id="rId15"/>
    <p:sldId id="274" r:id="rId16"/>
    <p:sldId id="269" r:id="rId17"/>
    <p:sldId id="271" r:id="rId18"/>
    <p:sldId id="272" r:id="rId19"/>
    <p:sldId id="273" r:id="rId20"/>
    <p:sldId id="275" r:id="rId21"/>
    <p:sldId id="291" r:id="rId22"/>
    <p:sldId id="279" r:id="rId23"/>
    <p:sldId id="281" r:id="rId24"/>
    <p:sldId id="277" r:id="rId25"/>
    <p:sldId id="278" r:id="rId26"/>
    <p:sldId id="280" r:id="rId27"/>
    <p:sldId id="285" r:id="rId28"/>
    <p:sldId id="284" r:id="rId29"/>
    <p:sldId id="283" r:id="rId30"/>
    <p:sldId id="286" r:id="rId31"/>
    <p:sldId id="282" r:id="rId32"/>
    <p:sldId id="287" r:id="rId33"/>
    <p:sldId id="276" r:id="rId34"/>
    <p:sldId id="302" r:id="rId35"/>
    <p:sldId id="289" r:id="rId36"/>
    <p:sldId id="290" r:id="rId37"/>
    <p:sldId id="303" r:id="rId38"/>
    <p:sldId id="305" r:id="rId39"/>
    <p:sldId id="306" r:id="rId40"/>
    <p:sldId id="307" r:id="rId41"/>
    <p:sldId id="304" r:id="rId42"/>
    <p:sldId id="308" r:id="rId43"/>
    <p:sldId id="309" r:id="rId44"/>
    <p:sldId id="288" r:id="rId45"/>
    <p:sldId id="310" r:id="rId46"/>
    <p:sldId id="296" r:id="rId47"/>
    <p:sldId id="297" r:id="rId48"/>
    <p:sldId id="299" r:id="rId49"/>
    <p:sldId id="298" r:id="rId50"/>
    <p:sldId id="295" r:id="rId51"/>
    <p:sldId id="300" r:id="rId52"/>
    <p:sldId id="292" r:id="rId53"/>
    <p:sldId id="293" r:id="rId54"/>
    <p:sldId id="294" r:id="rId5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8EC20E35-A176-4012-BC5E-935CFFF8708E}" styleName="Stile medio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6" d="100"/>
          <a:sy n="86" d="100"/>
        </p:scale>
        <p:origin x="562" y="53"/>
      </p:cViewPr>
      <p:guideLst/>
    </p:cSldViewPr>
  </p:slid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it-IT"/>
              <a:t>Fare clic per modificare lo stile del titolo dello schema</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F32419D4-FBD2-4F41-900D-B50C5804D833}" type="datetimeFigureOut">
              <a:rPr lang="it-IT" smtClean="0"/>
              <a:t>13/05/2019</a:t>
            </a:fld>
            <a:endParaRPr lang="it-IT"/>
          </a:p>
        </p:txBody>
      </p:sp>
      <p:sp>
        <p:nvSpPr>
          <p:cNvPr id="5" name="Footer Placeholder 4"/>
          <p:cNvSpPr>
            <a:spLocks noGrp="1"/>
          </p:cNvSpPr>
          <p:nvPr>
            <p:ph type="ftr" sz="quarter" idx="11"/>
          </p:nvPr>
        </p:nvSpPr>
        <p:spPr>
          <a:xfrm>
            <a:off x="2416500" y="329307"/>
            <a:ext cx="4973915" cy="309201"/>
          </a:xfrm>
        </p:spPr>
        <p:txBody>
          <a:bodyPr/>
          <a:lstStyle/>
          <a:p>
            <a:endParaRPr lang="it-IT"/>
          </a:p>
        </p:txBody>
      </p:sp>
      <p:sp>
        <p:nvSpPr>
          <p:cNvPr id="6" name="Slide Number Placeholder 5"/>
          <p:cNvSpPr>
            <a:spLocks noGrp="1"/>
          </p:cNvSpPr>
          <p:nvPr>
            <p:ph type="sldNum" sz="quarter" idx="12"/>
          </p:nvPr>
        </p:nvSpPr>
        <p:spPr>
          <a:xfrm>
            <a:off x="1437664" y="798973"/>
            <a:ext cx="811019" cy="503578"/>
          </a:xfrm>
        </p:spPr>
        <p:txBody>
          <a:bodyPr/>
          <a:lstStyle/>
          <a:p>
            <a:fld id="{78BBD320-E9C3-448A-8071-4F6E7E3DE6AB}" type="slidenum">
              <a:rPr lang="it-IT" smtClean="0"/>
              <a:t>‹N›</a:t>
            </a:fld>
            <a:endParaRPr lang="it-IT"/>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7699754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F32419D4-FBD2-4F41-900D-B50C5804D833}" type="datetimeFigureOut">
              <a:rPr lang="it-IT" smtClean="0"/>
              <a:t>13/05/2019</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78BBD320-E9C3-448A-8071-4F6E7E3DE6AB}" type="slidenum">
              <a:rPr lang="it-IT" smtClean="0"/>
              <a:t>‹N›</a:t>
            </a:fld>
            <a:endParaRPr lang="it-IT"/>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119357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F32419D4-FBD2-4F41-900D-B50C5804D833}" type="datetimeFigureOut">
              <a:rPr lang="it-IT" smtClean="0"/>
              <a:t>13/05/2019</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78BBD320-E9C3-448A-8071-4F6E7E3DE6AB}" type="slidenum">
              <a:rPr lang="it-IT" smtClean="0"/>
              <a:t>‹N›</a:t>
            </a:fld>
            <a:endParaRPr lang="it-IT"/>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1214220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idx="1"/>
          </p:nvPr>
        </p:nvSpPr>
        <p:spPr/>
        <p:txBody>
          <a:bodyPr ancho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F32419D4-FBD2-4F41-900D-B50C5804D833}" type="datetimeFigureOut">
              <a:rPr lang="it-IT" smtClean="0"/>
              <a:t>13/05/2019</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78BBD320-E9C3-448A-8071-4F6E7E3DE6AB}" type="slidenum">
              <a:rPr lang="it-IT" smtClean="0"/>
              <a:t>‹N›</a:t>
            </a:fld>
            <a:endParaRPr lang="it-IT"/>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1743020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Modifica gli stili del testo dello schema</a:t>
            </a:r>
          </a:p>
        </p:txBody>
      </p:sp>
      <p:sp>
        <p:nvSpPr>
          <p:cNvPr id="4" name="Date Placeholder 3"/>
          <p:cNvSpPr>
            <a:spLocks noGrp="1"/>
          </p:cNvSpPr>
          <p:nvPr>
            <p:ph type="dt" sz="half" idx="10"/>
          </p:nvPr>
        </p:nvSpPr>
        <p:spPr/>
        <p:txBody>
          <a:bodyPr/>
          <a:lstStyle/>
          <a:p>
            <a:fld id="{F32419D4-FBD2-4F41-900D-B50C5804D833}" type="datetimeFigureOut">
              <a:rPr lang="it-IT" smtClean="0"/>
              <a:t>13/05/2019</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78BBD320-E9C3-448A-8071-4F6E7E3DE6AB}" type="slidenum">
              <a:rPr lang="it-IT" smtClean="0"/>
              <a:t>‹N›</a:t>
            </a:fld>
            <a:endParaRPr lang="it-IT"/>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8479196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it-IT"/>
              <a:t>Fare clic per modificare lo stile del titolo dello schema</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fld id="{F32419D4-FBD2-4F41-900D-B50C5804D833}" type="datetimeFigureOut">
              <a:rPr lang="it-IT" smtClean="0"/>
              <a:t>13/05/2019</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78BBD320-E9C3-448A-8071-4F6E7E3DE6AB}" type="slidenum">
              <a:rPr lang="it-IT" smtClean="0"/>
              <a:t>‹N›</a:t>
            </a:fld>
            <a:endParaRPr lang="it-IT"/>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8790133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4" name="Content Placeholder 3"/>
          <p:cNvSpPr>
            <a:spLocks noGrp="1"/>
          </p:cNvSpPr>
          <p:nvPr>
            <p:ph sz="half" idx="2"/>
          </p:nvPr>
        </p:nvSpPr>
        <p:spPr>
          <a:xfrm>
            <a:off x="1447191" y="2824269"/>
            <a:ext cx="4645152" cy="2644457"/>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6" name="Content Placeholder 5"/>
          <p:cNvSpPr>
            <a:spLocks noGrp="1"/>
          </p:cNvSpPr>
          <p:nvPr>
            <p:ph sz="quarter" idx="4"/>
          </p:nvPr>
        </p:nvSpPr>
        <p:spPr>
          <a:xfrm>
            <a:off x="6412362" y="2821491"/>
            <a:ext cx="4645152" cy="2637371"/>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F32419D4-FBD2-4F41-900D-B50C5804D833}" type="datetimeFigureOut">
              <a:rPr lang="it-IT" smtClean="0"/>
              <a:t>13/05/2019</a:t>
            </a:fld>
            <a:endParaRPr lang="it-IT"/>
          </a:p>
        </p:txBody>
      </p:sp>
      <p:sp>
        <p:nvSpPr>
          <p:cNvPr id="8" name="Footer Placeholder 7"/>
          <p:cNvSpPr>
            <a:spLocks noGrp="1"/>
          </p:cNvSpPr>
          <p:nvPr>
            <p:ph type="ftr" sz="quarter" idx="11"/>
          </p:nvPr>
        </p:nvSpPr>
        <p:spPr/>
        <p:txBody>
          <a:bodyPr/>
          <a:lstStyle/>
          <a:p>
            <a:endParaRPr lang="it-IT"/>
          </a:p>
        </p:txBody>
      </p:sp>
      <p:sp>
        <p:nvSpPr>
          <p:cNvPr id="9" name="Slide Number Placeholder 8"/>
          <p:cNvSpPr>
            <a:spLocks noGrp="1"/>
          </p:cNvSpPr>
          <p:nvPr>
            <p:ph type="sldNum" sz="quarter" idx="12"/>
          </p:nvPr>
        </p:nvSpPr>
        <p:spPr/>
        <p:txBody>
          <a:bodyPr/>
          <a:lstStyle/>
          <a:p>
            <a:fld id="{78BBD320-E9C3-448A-8071-4F6E7E3DE6AB}" type="slidenum">
              <a:rPr lang="it-IT" smtClean="0"/>
              <a:t>‹N›</a:t>
            </a:fld>
            <a:endParaRPr lang="it-IT"/>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1993261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Date Placeholder 2"/>
          <p:cNvSpPr>
            <a:spLocks noGrp="1"/>
          </p:cNvSpPr>
          <p:nvPr>
            <p:ph type="dt" sz="half" idx="10"/>
          </p:nvPr>
        </p:nvSpPr>
        <p:spPr/>
        <p:txBody>
          <a:bodyPr/>
          <a:lstStyle/>
          <a:p>
            <a:fld id="{F32419D4-FBD2-4F41-900D-B50C5804D833}" type="datetimeFigureOut">
              <a:rPr lang="it-IT" smtClean="0"/>
              <a:t>13/05/2019</a:t>
            </a:fld>
            <a:endParaRPr lang="it-IT"/>
          </a:p>
        </p:txBody>
      </p:sp>
      <p:sp>
        <p:nvSpPr>
          <p:cNvPr id="4" name="Footer Placeholder 3"/>
          <p:cNvSpPr>
            <a:spLocks noGrp="1"/>
          </p:cNvSpPr>
          <p:nvPr>
            <p:ph type="ftr" sz="quarter" idx="11"/>
          </p:nvPr>
        </p:nvSpPr>
        <p:spPr/>
        <p:txBody>
          <a:bodyPr/>
          <a:lstStyle/>
          <a:p>
            <a:endParaRPr lang="it-IT"/>
          </a:p>
        </p:txBody>
      </p:sp>
      <p:sp>
        <p:nvSpPr>
          <p:cNvPr id="5" name="Slide Number Placeholder 4"/>
          <p:cNvSpPr>
            <a:spLocks noGrp="1"/>
          </p:cNvSpPr>
          <p:nvPr>
            <p:ph type="sldNum" sz="quarter" idx="12"/>
          </p:nvPr>
        </p:nvSpPr>
        <p:spPr/>
        <p:txBody>
          <a:bodyPr/>
          <a:lstStyle/>
          <a:p>
            <a:fld id="{78BBD320-E9C3-448A-8071-4F6E7E3DE6AB}" type="slidenum">
              <a:rPr lang="it-IT" smtClean="0"/>
              <a:t>‹N›</a:t>
            </a:fld>
            <a:endParaRPr lang="it-IT"/>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5760646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32419D4-FBD2-4F41-900D-B50C5804D833}" type="datetimeFigureOut">
              <a:rPr lang="it-IT" smtClean="0"/>
              <a:t>13/05/2019</a:t>
            </a:fld>
            <a:endParaRPr lang="it-IT"/>
          </a:p>
        </p:txBody>
      </p:sp>
      <p:sp>
        <p:nvSpPr>
          <p:cNvPr id="3" name="Footer Placeholder 2"/>
          <p:cNvSpPr>
            <a:spLocks noGrp="1"/>
          </p:cNvSpPr>
          <p:nvPr>
            <p:ph type="ftr" sz="quarter" idx="11"/>
          </p:nvPr>
        </p:nvSpPr>
        <p:spPr/>
        <p:txBody>
          <a:bodyPr/>
          <a:lstStyle/>
          <a:p>
            <a:endParaRPr lang="it-IT"/>
          </a:p>
        </p:txBody>
      </p:sp>
      <p:sp>
        <p:nvSpPr>
          <p:cNvPr id="4" name="Slide Number Placeholder 3"/>
          <p:cNvSpPr>
            <a:spLocks noGrp="1"/>
          </p:cNvSpPr>
          <p:nvPr>
            <p:ph type="sldNum" sz="quarter" idx="12"/>
          </p:nvPr>
        </p:nvSpPr>
        <p:spPr/>
        <p:txBody>
          <a:bodyPr/>
          <a:lstStyle/>
          <a:p>
            <a:fld id="{78BBD320-E9C3-448A-8071-4F6E7E3DE6AB}" type="slidenum">
              <a:rPr lang="it-IT" smtClean="0"/>
              <a:t>‹N›</a:t>
            </a:fld>
            <a:endParaRPr lang="it-IT"/>
          </a:p>
        </p:txBody>
      </p:sp>
    </p:spTree>
    <p:extLst>
      <p:ext uri="{BB962C8B-B14F-4D97-AF65-F5344CB8AC3E}">
        <p14:creationId xmlns:p14="http://schemas.microsoft.com/office/powerpoint/2010/main" val="36386717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it-IT"/>
              <a:t>Fare clic per modificare lo stile del titolo dello schema</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Date Placeholder 4"/>
          <p:cNvSpPr>
            <a:spLocks noGrp="1"/>
          </p:cNvSpPr>
          <p:nvPr>
            <p:ph type="dt" sz="half" idx="10"/>
          </p:nvPr>
        </p:nvSpPr>
        <p:spPr/>
        <p:txBody>
          <a:bodyPr/>
          <a:lstStyle/>
          <a:p>
            <a:fld id="{F32419D4-FBD2-4F41-900D-B50C5804D833}" type="datetimeFigureOut">
              <a:rPr lang="it-IT" smtClean="0"/>
              <a:t>13/05/2019</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78BBD320-E9C3-448A-8071-4F6E7E3DE6AB}" type="slidenum">
              <a:rPr lang="it-IT" smtClean="0"/>
              <a:t>‹N›</a:t>
            </a:fld>
            <a:endParaRPr lang="it-IT"/>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2690379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a:t>Fare clic sull'icona per inserire un'immagine</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F32419D4-FBD2-4F41-900D-B50C5804D833}" type="datetimeFigureOut">
              <a:rPr lang="it-IT" smtClean="0"/>
              <a:t>13/05/2019</a:t>
            </a:fld>
            <a:endParaRPr lang="it-IT"/>
          </a:p>
        </p:txBody>
      </p:sp>
      <p:sp>
        <p:nvSpPr>
          <p:cNvPr id="6" name="Footer Placeholder 5"/>
          <p:cNvSpPr>
            <a:spLocks noGrp="1"/>
          </p:cNvSpPr>
          <p:nvPr>
            <p:ph type="ftr" sz="quarter" idx="11"/>
          </p:nvPr>
        </p:nvSpPr>
        <p:spPr>
          <a:xfrm>
            <a:off x="1447382" y="318640"/>
            <a:ext cx="5541004" cy="320931"/>
          </a:xfrm>
        </p:spPr>
        <p:txBody>
          <a:bodyPr/>
          <a:lstStyle/>
          <a:p>
            <a:endParaRPr lang="it-IT"/>
          </a:p>
        </p:txBody>
      </p:sp>
      <p:sp>
        <p:nvSpPr>
          <p:cNvPr id="7" name="Slide Number Placeholder 6"/>
          <p:cNvSpPr>
            <a:spLocks noGrp="1"/>
          </p:cNvSpPr>
          <p:nvPr>
            <p:ph type="sldNum" sz="quarter" idx="12"/>
          </p:nvPr>
        </p:nvSpPr>
        <p:spPr/>
        <p:txBody>
          <a:bodyPr/>
          <a:lstStyle/>
          <a:p>
            <a:fld id="{78BBD320-E9C3-448A-8071-4F6E7E3DE6AB}" type="slidenum">
              <a:rPr lang="it-IT" smtClean="0"/>
              <a:t>‹N›</a:t>
            </a:fld>
            <a:endParaRPr lang="it-IT"/>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8426317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F32419D4-FBD2-4F41-900D-B50C5804D833}" type="datetimeFigureOut">
              <a:rPr lang="it-IT" smtClean="0"/>
              <a:t>13/05/2019</a:t>
            </a:fld>
            <a:endParaRPr lang="it-IT"/>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it-IT"/>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78BBD320-E9C3-448A-8071-4F6E7E3DE6AB}" type="slidenum">
              <a:rPr lang="it-IT" smtClean="0"/>
              <a:t>‹N›</a:t>
            </a:fld>
            <a:endParaRPr lang="it-IT"/>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6464371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7" Type="http://schemas.microsoft.com/office/2007/relationships/hdphoto" Target="../media/hdphoto1.wdp"/><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jp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g"/><Relationship Id="rId1" Type="http://schemas.openxmlformats.org/officeDocument/2006/relationships/slideLayout" Target="../slideLayouts/slideLayout7.xml"/><Relationship Id="rId4" Type="http://schemas.openxmlformats.org/officeDocument/2006/relationships/image" Target="../media/image9.jpg"/></Relationships>
</file>

<file path=ppt/slides/_rels/slide1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1.jp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jpg"/><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3" Type="http://schemas.openxmlformats.org/officeDocument/2006/relationships/hyperlink" Target="https://it.wikipedia.org/wiki/Partito_Comunista_Italiano" TargetMode="External"/><Relationship Id="rId2" Type="http://schemas.openxmlformats.org/officeDocument/2006/relationships/hyperlink" Target="https://it.wikipedia.org/wiki/Movimento_Sociale_Italiano" TargetMode="External"/><Relationship Id="rId1" Type="http://schemas.openxmlformats.org/officeDocument/2006/relationships/slideLayout" Target="../slideLayouts/slideLayout2.xml"/><Relationship Id="rId5" Type="http://schemas.openxmlformats.org/officeDocument/2006/relationships/hyperlink" Target="https://it.wikipedia.org/wiki/Partito_Liberale_Italiano" TargetMode="External"/><Relationship Id="rId4" Type="http://schemas.openxmlformats.org/officeDocument/2006/relationships/hyperlink" Target="https://it.wikipedia.org/wiki/Democrazia_Cristiana"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hyperlink" Target="https://www.cairn.info/revue-la-linguistique.htm" TargetMode="External"/><Relationship Id="rId2" Type="http://schemas.openxmlformats.org/officeDocument/2006/relationships/hyperlink" Target="https://www.cairn.info/publications-de-Salvatore%20C.-Trovato--31117.htm" TargetMode="External"/><Relationship Id="rId1" Type="http://schemas.openxmlformats.org/officeDocument/2006/relationships/slideLayout" Target="../slideLayouts/slideLayout2.xml"/><Relationship Id="rId4" Type="http://schemas.openxmlformats.org/officeDocument/2006/relationships/hyperlink" Target="https://www.cairn.info/revue-la-linguistique-2008-1.htm" TargetMode="Externa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jpg"/><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8" Type="http://schemas.openxmlformats.org/officeDocument/2006/relationships/hyperlink" Target="https://it.wikipedia.org/wiki/Vincenzo_Consolo#Lunaria" TargetMode="External"/><Relationship Id="rId3" Type="http://schemas.openxmlformats.org/officeDocument/2006/relationships/hyperlink" Target="https://it.wikipedia.org/wiki/Vincenzo_Consolo#Il_sorriso_dell'ignoto_marinaio" TargetMode="External"/><Relationship Id="rId7" Type="http://schemas.openxmlformats.org/officeDocument/2006/relationships/hyperlink" Target="https://it.wikipedia.org/wiki/Vincenzo_Consolo#Le_pietre_di_Pantalica" TargetMode="External"/><Relationship Id="rId2" Type="http://schemas.openxmlformats.org/officeDocument/2006/relationships/hyperlink" Target="https://it.wikipedia.org/wiki/1933" TargetMode="External"/><Relationship Id="rId1" Type="http://schemas.openxmlformats.org/officeDocument/2006/relationships/slideLayout" Target="../slideLayouts/slideLayout4.xml"/><Relationship Id="rId6" Type="http://schemas.openxmlformats.org/officeDocument/2006/relationships/hyperlink" Target="https://it.wikipedia.org/wiki/Nottetempo,_casa_per_casa" TargetMode="External"/><Relationship Id="rId5" Type="http://schemas.openxmlformats.org/officeDocument/2006/relationships/hyperlink" Target="https://it.wikipedia.org/wiki/Vincenzo_Consolo#Retablo" TargetMode="External"/><Relationship Id="rId4" Type="http://schemas.openxmlformats.org/officeDocument/2006/relationships/hyperlink" Target="https://it.wikipedia.org/wiki/Alcara_Li_Fusi" TargetMode="Externa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hyperlink" Target="https://www.cairn.info/revue-la-linguistique.htm" TargetMode="External"/><Relationship Id="rId2" Type="http://schemas.openxmlformats.org/officeDocument/2006/relationships/hyperlink" Target="https://www.cairn.info/publications-de-Salvatore%20C.-Trovato--31117.htm" TargetMode="External"/><Relationship Id="rId1" Type="http://schemas.openxmlformats.org/officeDocument/2006/relationships/slideLayout" Target="../slideLayouts/slideLayout2.xml"/><Relationship Id="rId5" Type="http://schemas.openxmlformats.org/officeDocument/2006/relationships/hyperlink" Target="https://www.cairn.info/revue-la-linguistique-2008-1-page-41.htm#no49" TargetMode="External"/><Relationship Id="rId4" Type="http://schemas.openxmlformats.org/officeDocument/2006/relationships/hyperlink" Target="https://www.cairn.info/revue-la-linguistique-2008-1.htm" TargetMode="Externa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jpg"/><Relationship Id="rId1" Type="http://schemas.openxmlformats.org/officeDocument/2006/relationships/slideLayout" Target="../slideLayouts/slideLayout9.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jpg"/><Relationship Id="rId1" Type="http://schemas.openxmlformats.org/officeDocument/2006/relationships/slideLayout" Target="../slideLayouts/slideLayout9.xml"/><Relationship Id="rId4" Type="http://schemas.microsoft.com/office/2007/relationships/hdphoto" Target="../media/hdphoto2.wdp"/></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schemeClr>
            </a:gs>
          </a:gsLst>
          <a:path path="circle">
            <a:fillToRect l="50000" t="50000" r="50000" b="50000"/>
          </a:path>
        </a:gradFill>
        <a:effectLst/>
      </p:bgPr>
    </p:bg>
    <p:spTree>
      <p:nvGrpSpPr>
        <p:cNvPr id="1" name=""/>
        <p:cNvGrpSpPr/>
        <p:nvPr/>
      </p:nvGrpSpPr>
      <p:grpSpPr>
        <a:xfrm>
          <a:off x="0" y="0"/>
          <a:ext cx="0" cy="0"/>
          <a:chOff x="0" y="0"/>
          <a:chExt cx="0" cy="0"/>
        </a:xfrm>
      </p:grpSpPr>
      <p:sp useBgFill="1">
        <p:nvSpPr>
          <p:cNvPr id="22" name="Rectangle 7">
            <a:extLst>
              <a:ext uri="{FF2B5EF4-FFF2-40B4-BE49-F238E27FC236}">
                <a16:creationId xmlns:a16="http://schemas.microsoft.com/office/drawing/2014/main" id="{B5F9E98A-4FF4-43D6-9C48-6DF0E7F2D2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9">
            <a:extLst>
              <a:ext uri="{FF2B5EF4-FFF2-40B4-BE49-F238E27FC236}">
                <a16:creationId xmlns:a16="http://schemas.microsoft.com/office/drawing/2014/main" id="{D207A636-DC99-4588-80C4-9E069B97C3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sp>
        <p:nvSpPr>
          <p:cNvPr id="2" name="Titolo 1">
            <a:extLst>
              <a:ext uri="{FF2B5EF4-FFF2-40B4-BE49-F238E27FC236}">
                <a16:creationId xmlns:a16="http://schemas.microsoft.com/office/drawing/2014/main" id="{36570759-D10A-4569-8436-155E6B2BD1AA}"/>
              </a:ext>
            </a:extLst>
          </p:cNvPr>
          <p:cNvSpPr>
            <a:spLocks noGrp="1"/>
          </p:cNvSpPr>
          <p:nvPr>
            <p:ph type="ctrTitle"/>
          </p:nvPr>
        </p:nvSpPr>
        <p:spPr>
          <a:xfrm>
            <a:off x="960933" y="960241"/>
            <a:ext cx="6849699" cy="4203872"/>
          </a:xfrm>
        </p:spPr>
        <p:txBody>
          <a:bodyPr anchor="ctr">
            <a:normAutofit/>
          </a:bodyPr>
          <a:lstStyle/>
          <a:p>
            <a:pPr algn="r"/>
            <a:r>
              <a:rPr lang="it-IT" sz="5400" dirty="0"/>
              <a:t>Tra lingua e dialetto</a:t>
            </a:r>
            <a:br>
              <a:rPr lang="it-IT" sz="5400" dirty="0"/>
            </a:br>
            <a:r>
              <a:rPr lang="it-IT" sz="1100" dirty="0"/>
              <a:t>Presenza del dialetto negli scrittori di origine siciliana del novecento</a:t>
            </a:r>
          </a:p>
        </p:txBody>
      </p:sp>
      <p:sp>
        <p:nvSpPr>
          <p:cNvPr id="3" name="Sottotitolo 2">
            <a:extLst>
              <a:ext uri="{FF2B5EF4-FFF2-40B4-BE49-F238E27FC236}">
                <a16:creationId xmlns:a16="http://schemas.microsoft.com/office/drawing/2014/main" id="{786914C7-2FDB-4936-A7E2-27B98EAAEDA0}"/>
              </a:ext>
            </a:extLst>
          </p:cNvPr>
          <p:cNvSpPr>
            <a:spLocks noGrp="1"/>
          </p:cNvSpPr>
          <p:nvPr>
            <p:ph type="subTitle" idx="1"/>
          </p:nvPr>
        </p:nvSpPr>
        <p:spPr>
          <a:xfrm>
            <a:off x="8453071" y="964028"/>
            <a:ext cx="2770873" cy="4196299"/>
          </a:xfrm>
        </p:spPr>
        <p:txBody>
          <a:bodyPr anchor="ctr">
            <a:normAutofit/>
          </a:bodyPr>
          <a:lstStyle/>
          <a:p>
            <a:r>
              <a:rPr lang="it-IT" dirty="0"/>
              <a:t>Pirandello, Consolo, Sciascia, Camilleri</a:t>
            </a:r>
          </a:p>
        </p:txBody>
      </p:sp>
      <p:cxnSp>
        <p:nvCxnSpPr>
          <p:cNvPr id="24" name="Straight Connector 11">
            <a:extLst>
              <a:ext uri="{FF2B5EF4-FFF2-40B4-BE49-F238E27FC236}">
                <a16:creationId xmlns:a16="http://schemas.microsoft.com/office/drawing/2014/main" id="{0F2BAA51-3181-4303-929A-FCD9C33F890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127685" y="1328764"/>
            <a:ext cx="0" cy="3466826"/>
          </a:xfrm>
          <a:prstGeom prst="line">
            <a:avLst/>
          </a:prstGeom>
          <a:ln w="3175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4" name="Picture 13">
            <a:extLst>
              <a:ext uri="{FF2B5EF4-FFF2-40B4-BE49-F238E27FC236}">
                <a16:creationId xmlns:a16="http://schemas.microsoft.com/office/drawing/2014/main" id="{D4ED6A5F-3B06-48C5-850F-8045C4DF69A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25" name="Straight Connector 15">
            <a:extLst>
              <a:ext uri="{FF2B5EF4-FFF2-40B4-BE49-F238E27FC236}">
                <a16:creationId xmlns:a16="http://schemas.microsoft.com/office/drawing/2014/main" id="{C9A60B9D-8DAC-4DA9-88DE-9911621A2B9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pic>
        <p:nvPicPr>
          <p:cNvPr id="5" name="Immagine 4" descr="Immagine che contiene uomo, persona, interni, fotografia&#10;&#10;Descrizione generata automaticamente">
            <a:extLst>
              <a:ext uri="{FF2B5EF4-FFF2-40B4-BE49-F238E27FC236}">
                <a16:creationId xmlns:a16="http://schemas.microsoft.com/office/drawing/2014/main" id="{D60A4E85-342D-4E21-A030-B1D8B503159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36017" y="533400"/>
            <a:ext cx="1744083" cy="2163752"/>
          </a:xfrm>
          <a:prstGeom prst="rect">
            <a:avLst/>
          </a:prstGeom>
        </p:spPr>
      </p:pic>
      <p:pic>
        <p:nvPicPr>
          <p:cNvPr id="7" name="Immagine 6" descr="Immagine che contiene uomo, persona, parete, interni&#10;&#10;Descrizione generata automaticamente">
            <a:extLst>
              <a:ext uri="{FF2B5EF4-FFF2-40B4-BE49-F238E27FC236}">
                <a16:creationId xmlns:a16="http://schemas.microsoft.com/office/drawing/2014/main" id="{0752E28C-5A22-4FDC-B7D6-5093AAC55B5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241967" y="572307"/>
            <a:ext cx="1587862" cy="2163753"/>
          </a:xfrm>
          <a:prstGeom prst="rect">
            <a:avLst/>
          </a:prstGeom>
        </p:spPr>
      </p:pic>
      <p:pic>
        <p:nvPicPr>
          <p:cNvPr id="11" name="Immagine 10" descr="Immagine che contiene persona, uomo, tavolo, sedendo&#10;&#10;Descrizione generata automaticamente">
            <a:extLst>
              <a:ext uri="{FF2B5EF4-FFF2-40B4-BE49-F238E27FC236}">
                <a16:creationId xmlns:a16="http://schemas.microsoft.com/office/drawing/2014/main" id="{ACBBB2A2-16BA-456A-A3CD-B4C0C9E6300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136017" y="3438305"/>
            <a:ext cx="1774069" cy="2412734"/>
          </a:xfrm>
          <a:prstGeom prst="rect">
            <a:avLst/>
          </a:prstGeom>
        </p:spPr>
      </p:pic>
      <p:pic>
        <p:nvPicPr>
          <p:cNvPr id="17" name="Immagine 16" descr="Immagine che contiene uomo, persona, indossando, occhiali&#10;&#10;Descrizione generata automaticamente">
            <a:extLst>
              <a:ext uri="{FF2B5EF4-FFF2-40B4-BE49-F238E27FC236}">
                <a16:creationId xmlns:a16="http://schemas.microsoft.com/office/drawing/2014/main" id="{7EF7E3BD-FA7B-4A3C-B696-A05CFC93E13B}"/>
              </a:ext>
            </a:extLst>
          </p:cNvPr>
          <p:cNvPicPr>
            <a:picLocks noChangeAspect="1"/>
          </p:cNvPicPr>
          <p:nvPr/>
        </p:nvPicPr>
        <p:blipFill>
          <a:blip r:embed="rId6" cstate="print">
            <a:extLst>
              <a:ext uri="{BEBA8EAE-BF5A-486C-A8C5-ECC9F3942E4B}">
                <a14:imgProps xmlns:a14="http://schemas.microsoft.com/office/drawing/2010/main">
                  <a14:imgLayer r:embed="rId7">
                    <a14:imgEffect>
                      <a14:saturation sat="0"/>
                    </a14:imgEffect>
                  </a14:imgLayer>
                </a14:imgProps>
              </a:ext>
              <a:ext uri="{28A0092B-C50C-407E-A947-70E740481C1C}">
                <a14:useLocalDpi xmlns:a14="http://schemas.microsoft.com/office/drawing/2010/main" val="0"/>
              </a:ext>
            </a:extLst>
          </a:blip>
          <a:stretch>
            <a:fillRect/>
          </a:stretch>
        </p:blipFill>
        <p:spPr>
          <a:xfrm>
            <a:off x="10135887" y="3420411"/>
            <a:ext cx="1693941" cy="2412734"/>
          </a:xfrm>
          <a:prstGeom prst="rect">
            <a:avLst/>
          </a:prstGeom>
        </p:spPr>
      </p:pic>
    </p:spTree>
    <p:extLst>
      <p:ext uri="{BB962C8B-B14F-4D97-AF65-F5344CB8AC3E}">
        <p14:creationId xmlns:p14="http://schemas.microsoft.com/office/powerpoint/2010/main" val="2107646252"/>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2D48D0B5-AB6E-4B27-A367-163BF79B7737}"/>
              </a:ext>
            </a:extLst>
          </p:cNvPr>
          <p:cNvSpPr>
            <a:spLocks noGrp="1"/>
          </p:cNvSpPr>
          <p:nvPr>
            <p:ph idx="4294967295"/>
          </p:nvPr>
        </p:nvSpPr>
        <p:spPr>
          <a:xfrm>
            <a:off x="1293812" y="549274"/>
            <a:ext cx="9604375" cy="5318125"/>
          </a:xfrm>
        </p:spPr>
        <p:txBody>
          <a:bodyPr>
            <a:normAutofit fontScale="92500" lnSpcReduction="20000"/>
          </a:bodyPr>
          <a:lstStyle/>
          <a:p>
            <a:pPr algn="just"/>
            <a:r>
              <a:rPr lang="it-IT" dirty="0"/>
              <a:t>Abbiamo cominciato citando un articolo di Pirandello del 1909, terminiamo citandone un altro, intitolato Dialettalità e apparso sulla rivista Cronache d’attualità, agosto-ottobre </a:t>
            </a:r>
            <a:r>
              <a:rPr lang="it-IT" dirty="0">
                <a:solidFill>
                  <a:srgbClr val="FF0000"/>
                </a:solidFill>
              </a:rPr>
              <a:t>1921.</a:t>
            </a:r>
            <a:r>
              <a:rPr lang="it-IT" dirty="0"/>
              <a:t> Quindi, non solo quando la grande parentesi del teatro in dialetto si è conclusa, ma addirittura dopo la messinscena dei Sei personaggi. </a:t>
            </a:r>
          </a:p>
          <a:p>
            <a:pPr algn="just"/>
            <a:r>
              <a:rPr lang="it-IT" dirty="0"/>
              <a:t>L’articolo è una risposta a certe affermazioni di Ferdinando Martini circa l’inesistenza di una letteratura drammatica con caratteristiche nazionali unitarie, come per esempio accadeva in Francia. Pirandello replica che questi «caratteri comuni di una generalità» sono impossibili a trovarsi «perché da noi naturalmente, e non da ora ma fin dal tempo dei tempi, voglio dire fin da quando è nata la letteratura italiana, la generalità ha questo di particolare: la dialettalità, da intendere come unico e vero idioma, vale a dire come essenziale proprietà d’espressione, la quale, come Dante scrisse: </a:t>
            </a:r>
            <a:r>
              <a:rPr lang="it-IT" dirty="0">
                <a:solidFill>
                  <a:srgbClr val="FF0000"/>
                </a:solidFill>
              </a:rPr>
              <a:t>“in </a:t>
            </a:r>
            <a:r>
              <a:rPr lang="it-IT" dirty="0" err="1">
                <a:solidFill>
                  <a:srgbClr val="FF0000"/>
                </a:solidFill>
              </a:rPr>
              <a:t>qualibet</a:t>
            </a:r>
            <a:r>
              <a:rPr lang="it-IT" dirty="0">
                <a:solidFill>
                  <a:srgbClr val="FF0000"/>
                </a:solidFill>
              </a:rPr>
              <a:t> </a:t>
            </a:r>
            <a:r>
              <a:rPr lang="it-IT" dirty="0" err="1">
                <a:solidFill>
                  <a:srgbClr val="FF0000"/>
                </a:solidFill>
              </a:rPr>
              <a:t>redolet</a:t>
            </a:r>
            <a:r>
              <a:rPr lang="it-IT" dirty="0">
                <a:solidFill>
                  <a:srgbClr val="FF0000"/>
                </a:solidFill>
              </a:rPr>
              <a:t> </a:t>
            </a:r>
            <a:r>
              <a:rPr lang="it-IT" dirty="0" err="1">
                <a:solidFill>
                  <a:srgbClr val="FF0000"/>
                </a:solidFill>
              </a:rPr>
              <a:t>civitate</a:t>
            </a:r>
            <a:r>
              <a:rPr lang="it-IT" dirty="0">
                <a:solidFill>
                  <a:srgbClr val="FF0000"/>
                </a:solidFill>
              </a:rPr>
              <a:t>, </a:t>
            </a:r>
            <a:r>
              <a:rPr lang="it-IT" dirty="0" err="1">
                <a:solidFill>
                  <a:srgbClr val="FF0000"/>
                </a:solidFill>
              </a:rPr>
              <a:t>nec</a:t>
            </a:r>
            <a:r>
              <a:rPr lang="it-IT" dirty="0">
                <a:solidFill>
                  <a:srgbClr val="FF0000"/>
                </a:solidFill>
              </a:rPr>
              <a:t> </a:t>
            </a:r>
            <a:r>
              <a:rPr lang="it-IT" dirty="0" err="1">
                <a:solidFill>
                  <a:srgbClr val="FF0000"/>
                </a:solidFill>
              </a:rPr>
              <a:t>cubat</a:t>
            </a:r>
            <a:r>
              <a:rPr lang="it-IT" dirty="0">
                <a:solidFill>
                  <a:srgbClr val="FF0000"/>
                </a:solidFill>
              </a:rPr>
              <a:t> in </a:t>
            </a:r>
            <a:r>
              <a:rPr lang="it-IT" dirty="0" err="1">
                <a:solidFill>
                  <a:srgbClr val="FF0000"/>
                </a:solidFill>
              </a:rPr>
              <a:t>ulla</a:t>
            </a:r>
            <a:r>
              <a:rPr lang="it-IT" dirty="0">
                <a:solidFill>
                  <a:srgbClr val="FF0000"/>
                </a:solidFill>
              </a:rPr>
              <a:t>”</a:t>
            </a:r>
            <a:r>
              <a:rPr lang="it-IT" dirty="0"/>
              <a:t>. E questo perché da noi avvenne ciò che in nessun altro paese è avvenuto, che ogni regione, o anche solo una città, fu piccola e pure spesso grandissima nazione, e Roma anche il mondo; il che non è difetto, ma anzi ricchezza, ricchezza di storia, ricchezza di vita, ricchezza di forme e di costumi, ricchezza di caratteri; e stolido è per l’arte volervi rinunziare...». </a:t>
            </a:r>
          </a:p>
          <a:p>
            <a:pPr marL="0" indent="0" algn="just">
              <a:buNone/>
            </a:pPr>
            <a:br>
              <a:rPr lang="it-IT" dirty="0"/>
            </a:br>
            <a:endParaRPr lang="it-IT" dirty="0"/>
          </a:p>
        </p:txBody>
      </p:sp>
    </p:spTree>
    <p:extLst>
      <p:ext uri="{BB962C8B-B14F-4D97-AF65-F5344CB8AC3E}">
        <p14:creationId xmlns:p14="http://schemas.microsoft.com/office/powerpoint/2010/main" val="12428892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DFA10AA1-F570-4A9B-AFCE-CACF8D8E0637}"/>
              </a:ext>
            </a:extLst>
          </p:cNvPr>
          <p:cNvSpPr>
            <a:spLocks noGrp="1"/>
          </p:cNvSpPr>
          <p:nvPr>
            <p:ph idx="1"/>
          </p:nvPr>
        </p:nvSpPr>
        <p:spPr/>
        <p:txBody>
          <a:bodyPr>
            <a:normAutofit lnSpcReduction="10000"/>
          </a:bodyPr>
          <a:lstStyle/>
          <a:p>
            <a:pPr algn="just"/>
            <a:r>
              <a:rPr lang="it-IT" sz="1600" dirty="0"/>
              <a:t>E poco appresso, tornando alla divisione illustrata nel discorso per Verga tra scrittori di parole e scrittori di cose, Pirandello scrive: «E se guardiamo bene addentro in queste due (...) categorie di scrittori (...) vediamo negli uni la lingua, come vive, o non vive, scritta: “letteraria”; e negli altri sentiamo un sapore idiotico, dialettale, a cominciare da Dante, che nei dialetti appunto vedeva risiedere il volgare. Dialettale, sì (...) E questa dialettalità, negli scrittori, non è specchio, ma vera e propria creazione di forma. La vita d’una regione, per esempio, della Sicilia, nella realtà che il Verga le dà, cioè com’egli la vede, com’egli la sente, come in lui s’atteggia e si muove, non può esprimersi altrimenti, che come si esprime nel Verga. Quella lingua è la sua stessa creazione: fatta non di parole che vogliono essere per sé, belle o brutte, comuni a tutti, ma proprie di quelle cose ch’egli vuole dire e che, dicendo, fa vivere». (…)E quindi il suo bilancio si chiude in attivo: ora egli sa quale linfa vitale sia stato, e sia, il dialetto per dare vita e vigore all’albero della sua lingua.</a:t>
            </a:r>
          </a:p>
          <a:p>
            <a:pPr marL="0" indent="0">
              <a:buNone/>
            </a:pPr>
            <a:br>
              <a:rPr lang="it-IT" sz="1600" dirty="0"/>
            </a:br>
            <a:endParaRPr lang="it-IT" sz="1600" dirty="0"/>
          </a:p>
        </p:txBody>
      </p:sp>
    </p:spTree>
    <p:extLst>
      <p:ext uri="{BB962C8B-B14F-4D97-AF65-F5344CB8AC3E}">
        <p14:creationId xmlns:p14="http://schemas.microsoft.com/office/powerpoint/2010/main" val="11033815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a:extLst>
              <a:ext uri="{FF2B5EF4-FFF2-40B4-BE49-F238E27FC236}">
                <a16:creationId xmlns:a16="http://schemas.microsoft.com/office/drawing/2014/main" id="{32C8D283-8B59-45E8-8753-580DDCD24EFF}"/>
              </a:ext>
            </a:extLst>
          </p:cNvPr>
          <p:cNvSpPr>
            <a:spLocks noGrp="1"/>
          </p:cNvSpPr>
          <p:nvPr>
            <p:ph type="title"/>
          </p:nvPr>
        </p:nvSpPr>
        <p:spPr/>
        <p:txBody>
          <a:bodyPr/>
          <a:lstStyle/>
          <a:p>
            <a:r>
              <a:rPr lang="it-IT" dirty="0"/>
              <a:t>Il teatro dialettale di </a:t>
            </a:r>
            <a:r>
              <a:rPr lang="it-IT" dirty="0" err="1"/>
              <a:t>pirandello</a:t>
            </a:r>
            <a:endParaRPr lang="it-IT" dirty="0"/>
          </a:p>
        </p:txBody>
      </p:sp>
      <p:sp>
        <p:nvSpPr>
          <p:cNvPr id="6" name="Segnaposto contenuto 5">
            <a:extLst>
              <a:ext uri="{FF2B5EF4-FFF2-40B4-BE49-F238E27FC236}">
                <a16:creationId xmlns:a16="http://schemas.microsoft.com/office/drawing/2014/main" id="{0D922420-2B2D-46C3-BD21-71545F87F794}"/>
              </a:ext>
            </a:extLst>
          </p:cNvPr>
          <p:cNvSpPr>
            <a:spLocks noGrp="1"/>
          </p:cNvSpPr>
          <p:nvPr>
            <p:ph idx="1"/>
          </p:nvPr>
        </p:nvSpPr>
        <p:spPr/>
        <p:txBody>
          <a:bodyPr/>
          <a:lstStyle/>
          <a:p>
            <a:r>
              <a:rPr lang="it-IT" dirty="0"/>
              <a:t>OPERE DIALETTALI</a:t>
            </a:r>
          </a:p>
          <a:p>
            <a:r>
              <a:rPr lang="it-IT" dirty="0"/>
              <a:t>Liolà (1915)</a:t>
            </a:r>
          </a:p>
          <a:p>
            <a:r>
              <a:rPr lang="it-IT" dirty="0" err="1"/>
              <a:t>Cappiddazzu</a:t>
            </a:r>
            <a:r>
              <a:rPr lang="it-IT" dirty="0"/>
              <a:t> paga </a:t>
            </a:r>
            <a:r>
              <a:rPr lang="it-IT" dirty="0" err="1"/>
              <a:t>tuttu</a:t>
            </a:r>
            <a:r>
              <a:rPr lang="it-IT" dirty="0"/>
              <a:t> (1918)</a:t>
            </a:r>
          </a:p>
          <a:p>
            <a:r>
              <a:rPr lang="it-IT" dirty="0" err="1"/>
              <a:t>Lumìe</a:t>
            </a:r>
            <a:r>
              <a:rPr lang="it-IT" dirty="0"/>
              <a:t> di Sicilia</a:t>
            </a:r>
          </a:p>
          <a:p>
            <a:r>
              <a:rPr lang="it-IT" dirty="0"/>
              <a:t>A </a:t>
            </a:r>
            <a:r>
              <a:rPr lang="it-IT" dirty="0" err="1"/>
              <a:t>birritta</a:t>
            </a:r>
            <a:r>
              <a:rPr lang="it-IT" dirty="0"/>
              <a:t> cu i </a:t>
            </a:r>
            <a:r>
              <a:rPr lang="it-IT" dirty="0" err="1"/>
              <a:t>ciancianeddi</a:t>
            </a:r>
            <a:r>
              <a:rPr lang="it-IT" dirty="0"/>
              <a:t> (Il berretto a sonagli 1918)</a:t>
            </a:r>
          </a:p>
          <a:p>
            <a:r>
              <a:rPr lang="it-IT" dirty="0"/>
              <a:t>‘A patenti (1919)</a:t>
            </a:r>
          </a:p>
          <a:p>
            <a:r>
              <a:rPr lang="it-IT" dirty="0"/>
              <a:t>‘A </a:t>
            </a:r>
            <a:r>
              <a:rPr lang="it-IT" dirty="0" err="1"/>
              <a:t>giarra</a:t>
            </a:r>
            <a:r>
              <a:rPr lang="it-IT" dirty="0"/>
              <a:t> (1925)</a:t>
            </a:r>
          </a:p>
          <a:p>
            <a:endParaRPr lang="it-IT" dirty="0"/>
          </a:p>
          <a:p>
            <a:endParaRPr lang="it-IT" dirty="0"/>
          </a:p>
        </p:txBody>
      </p:sp>
    </p:spTree>
    <p:extLst>
      <p:ext uri="{BB962C8B-B14F-4D97-AF65-F5344CB8AC3E}">
        <p14:creationId xmlns:p14="http://schemas.microsoft.com/office/powerpoint/2010/main" val="4729692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6" name="Immagine 5" descr="Immagine che contiene persona, uomo, esterni, inpiedi&#10;&#10;Descrizione generata automaticamente">
            <a:extLst>
              <a:ext uri="{FF2B5EF4-FFF2-40B4-BE49-F238E27FC236}">
                <a16:creationId xmlns:a16="http://schemas.microsoft.com/office/drawing/2014/main" id="{57CC219F-FA12-4C31-9186-8960D270B17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7520" y="906763"/>
            <a:ext cx="2218675" cy="3370033"/>
          </a:xfrm>
          <a:prstGeom prst="rect">
            <a:avLst/>
          </a:prstGeom>
        </p:spPr>
      </p:pic>
      <p:sp>
        <p:nvSpPr>
          <p:cNvPr id="7" name="CasellaDiTesto 6">
            <a:extLst>
              <a:ext uri="{FF2B5EF4-FFF2-40B4-BE49-F238E27FC236}">
                <a16:creationId xmlns:a16="http://schemas.microsoft.com/office/drawing/2014/main" id="{B96078A4-A86D-44FD-9DB4-7D4CF089628E}"/>
              </a:ext>
            </a:extLst>
          </p:cNvPr>
          <p:cNvSpPr txBox="1"/>
          <p:nvPr/>
        </p:nvSpPr>
        <p:spPr>
          <a:xfrm>
            <a:off x="829056" y="438912"/>
            <a:ext cx="2097024" cy="369332"/>
          </a:xfrm>
          <a:prstGeom prst="rect">
            <a:avLst/>
          </a:prstGeom>
          <a:noFill/>
        </p:spPr>
        <p:txBody>
          <a:bodyPr wrap="square" rtlCol="0">
            <a:spAutoFit/>
          </a:bodyPr>
          <a:lstStyle/>
          <a:p>
            <a:r>
              <a:rPr lang="it-IT" b="1" dirty="0">
                <a:solidFill>
                  <a:schemeClr val="bg1"/>
                </a:solidFill>
              </a:rPr>
              <a:t>Angelo Musco</a:t>
            </a:r>
          </a:p>
        </p:txBody>
      </p:sp>
      <p:pic>
        <p:nvPicPr>
          <p:cNvPr id="1026" name="Picture 2" descr="Risultato immagine per Nino Martoglio">
            <a:extLst>
              <a:ext uri="{FF2B5EF4-FFF2-40B4-BE49-F238E27FC236}">
                <a16:creationId xmlns:a16="http://schemas.microsoft.com/office/drawing/2014/main" id="{CCA034CF-2B91-43B8-99AE-075BCA8EFE0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36564" y="1584961"/>
            <a:ext cx="2371132" cy="3148964"/>
          </a:xfrm>
          <a:prstGeom prst="rect">
            <a:avLst/>
          </a:prstGeom>
          <a:noFill/>
          <a:extLst>
            <a:ext uri="{909E8E84-426E-40DD-AFC4-6F175D3DCCD1}">
              <a14:hiddenFill xmlns:a14="http://schemas.microsoft.com/office/drawing/2010/main">
                <a:solidFill>
                  <a:srgbClr val="FFFFFF"/>
                </a:solidFill>
              </a14:hiddenFill>
            </a:ext>
          </a:extLst>
        </p:spPr>
      </p:pic>
      <p:sp>
        <p:nvSpPr>
          <p:cNvPr id="8" name="CasellaDiTesto 7">
            <a:extLst>
              <a:ext uri="{FF2B5EF4-FFF2-40B4-BE49-F238E27FC236}">
                <a16:creationId xmlns:a16="http://schemas.microsoft.com/office/drawing/2014/main" id="{5497CAAC-CF02-4653-946A-DCD875237EBA}"/>
              </a:ext>
            </a:extLst>
          </p:cNvPr>
          <p:cNvSpPr txBox="1"/>
          <p:nvPr/>
        </p:nvSpPr>
        <p:spPr>
          <a:xfrm>
            <a:off x="4336564" y="5088373"/>
            <a:ext cx="2097024" cy="369332"/>
          </a:xfrm>
          <a:prstGeom prst="rect">
            <a:avLst/>
          </a:prstGeom>
          <a:noFill/>
        </p:spPr>
        <p:txBody>
          <a:bodyPr wrap="square" rtlCol="0">
            <a:spAutoFit/>
          </a:bodyPr>
          <a:lstStyle/>
          <a:p>
            <a:pPr algn="ctr"/>
            <a:r>
              <a:rPr lang="it-IT" b="1" dirty="0">
                <a:solidFill>
                  <a:schemeClr val="bg1"/>
                </a:solidFill>
              </a:rPr>
              <a:t>Nino </a:t>
            </a:r>
            <a:r>
              <a:rPr lang="it-IT" b="1" dirty="0" err="1">
                <a:solidFill>
                  <a:schemeClr val="bg1"/>
                </a:solidFill>
              </a:rPr>
              <a:t>Martoglio</a:t>
            </a:r>
            <a:endParaRPr lang="it-IT" b="1" dirty="0">
              <a:solidFill>
                <a:schemeClr val="bg1"/>
              </a:solidFill>
            </a:endParaRPr>
          </a:p>
        </p:txBody>
      </p:sp>
      <p:pic>
        <p:nvPicPr>
          <p:cNvPr id="13" name="Immagine 12" descr="Immagine che contiene edificio, donna, persona, fotografia&#10;&#10;Descrizione generata automaticamente">
            <a:extLst>
              <a:ext uri="{FF2B5EF4-FFF2-40B4-BE49-F238E27FC236}">
                <a16:creationId xmlns:a16="http://schemas.microsoft.com/office/drawing/2014/main" id="{C1A73D54-903B-46CF-B60D-47554FF0384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12871" y="1426464"/>
            <a:ext cx="3181609" cy="4200144"/>
          </a:xfrm>
          <a:prstGeom prst="rect">
            <a:avLst/>
          </a:prstGeom>
        </p:spPr>
      </p:pic>
      <p:sp>
        <p:nvSpPr>
          <p:cNvPr id="14" name="CasellaDiTesto 13">
            <a:extLst>
              <a:ext uri="{FF2B5EF4-FFF2-40B4-BE49-F238E27FC236}">
                <a16:creationId xmlns:a16="http://schemas.microsoft.com/office/drawing/2014/main" id="{262CB5CF-F5CF-4EA7-8D43-58B42A14BCB2}"/>
              </a:ext>
            </a:extLst>
          </p:cNvPr>
          <p:cNvSpPr txBox="1"/>
          <p:nvPr/>
        </p:nvSpPr>
        <p:spPr>
          <a:xfrm>
            <a:off x="8303143" y="5937504"/>
            <a:ext cx="3602012" cy="369332"/>
          </a:xfrm>
          <a:prstGeom prst="rect">
            <a:avLst/>
          </a:prstGeom>
          <a:noFill/>
        </p:spPr>
        <p:txBody>
          <a:bodyPr wrap="none" rtlCol="0">
            <a:spAutoFit/>
          </a:bodyPr>
          <a:lstStyle/>
          <a:p>
            <a:r>
              <a:rPr lang="it-IT" b="1" dirty="0">
                <a:solidFill>
                  <a:schemeClr val="bg1"/>
                </a:solidFill>
              </a:rPr>
              <a:t>Giovanni Grasso e Mimì Aguglia</a:t>
            </a:r>
          </a:p>
        </p:txBody>
      </p:sp>
    </p:spTree>
    <p:extLst>
      <p:ext uri="{BB962C8B-B14F-4D97-AF65-F5344CB8AC3E}">
        <p14:creationId xmlns:p14="http://schemas.microsoft.com/office/powerpoint/2010/main" val="11786124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38" name="Rectangle 37">
            <a:extLst>
              <a:ext uri="{FF2B5EF4-FFF2-40B4-BE49-F238E27FC236}">
                <a16:creationId xmlns:a16="http://schemas.microsoft.com/office/drawing/2014/main" id="{C63C853E-3842-4594-86A9-051FFAF4D3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40" name="Picture 39">
            <a:extLst>
              <a:ext uri="{FF2B5EF4-FFF2-40B4-BE49-F238E27FC236}">
                <a16:creationId xmlns:a16="http://schemas.microsoft.com/office/drawing/2014/main" id="{B591CDC5-6B61-4116-B3B5-0FF42B6E606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42" name="Straight Connector 41">
            <a:extLst>
              <a:ext uri="{FF2B5EF4-FFF2-40B4-BE49-F238E27FC236}">
                <a16:creationId xmlns:a16="http://schemas.microsoft.com/office/drawing/2014/main" id="{25B08984-5BEB-422F-A364-2B41E6A516E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A8F413B1-54E0-4B16-92AB-1CC5C7D645B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pic>
        <p:nvPicPr>
          <p:cNvPr id="8" name="Immagine 7" descr="Immagine che contiene persona, uomo, indossando, cappello&#10;&#10;Descrizione generata automaticamente">
            <a:extLst>
              <a:ext uri="{FF2B5EF4-FFF2-40B4-BE49-F238E27FC236}">
                <a16:creationId xmlns:a16="http://schemas.microsoft.com/office/drawing/2014/main" id="{45D96B82-EA32-4527-A3A7-0E3CC00F9816}"/>
              </a:ext>
            </a:extLst>
          </p:cNvPr>
          <p:cNvPicPr>
            <a:picLocks noChangeAspect="1"/>
          </p:cNvPicPr>
          <p:nvPr/>
        </p:nvPicPr>
        <p:blipFill rotWithShape="1">
          <a:blip r:embed="rId3">
            <a:extLst>
              <a:ext uri="{28A0092B-C50C-407E-A947-70E740481C1C}">
                <a14:useLocalDpi xmlns:a14="http://schemas.microsoft.com/office/drawing/2010/main" val="0"/>
              </a:ext>
            </a:extLst>
          </a:blip>
          <a:srcRect t="4022" r="-1" b="20218"/>
          <a:stretch/>
        </p:blipFill>
        <p:spPr>
          <a:xfrm>
            <a:off x="20" y="10"/>
            <a:ext cx="12191675" cy="6857990"/>
          </a:xfrm>
          <a:prstGeom prst="rect">
            <a:avLst/>
          </a:prstGeom>
        </p:spPr>
      </p:pic>
      <p:sp>
        <p:nvSpPr>
          <p:cNvPr id="46" name="Rectangle 45">
            <a:extLst>
              <a:ext uri="{FF2B5EF4-FFF2-40B4-BE49-F238E27FC236}">
                <a16:creationId xmlns:a16="http://schemas.microsoft.com/office/drawing/2014/main" id="{95633E59-CFCD-4CB3-AB4B-F13B8BA438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96785" y="4907589"/>
            <a:ext cx="8295215" cy="1452929"/>
          </a:xfrm>
          <a:prstGeom prst="rect">
            <a:avLst/>
          </a:prstGeom>
          <a:solidFill>
            <a:srgbClr val="000001">
              <a:alpha val="75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B6DA4CE0-5EFD-46DD-B70B-CCCB6C50DAB5}"/>
              </a:ext>
            </a:extLst>
          </p:cNvPr>
          <p:cNvSpPr>
            <a:spLocks noGrp="1"/>
          </p:cNvSpPr>
          <p:nvPr>
            <p:ph type="title"/>
          </p:nvPr>
        </p:nvSpPr>
        <p:spPr>
          <a:xfrm>
            <a:off x="4060512" y="5241371"/>
            <a:ext cx="6835556" cy="954556"/>
          </a:xfrm>
        </p:spPr>
        <p:txBody>
          <a:bodyPr vert="horz" lIns="91440" tIns="45720" rIns="91440" bIns="45720" rtlCol="0" anchor="t">
            <a:normAutofit fontScale="90000"/>
          </a:bodyPr>
          <a:lstStyle/>
          <a:p>
            <a:r>
              <a:rPr lang="en-US" dirty="0">
                <a:solidFill>
                  <a:srgbClr val="FFFFFE"/>
                </a:solidFill>
              </a:rPr>
              <a:t>‘</a:t>
            </a:r>
            <a:r>
              <a:rPr lang="en-US" dirty="0" err="1">
                <a:solidFill>
                  <a:srgbClr val="FFFFFE"/>
                </a:solidFill>
              </a:rPr>
              <a:t>Patenti</a:t>
            </a:r>
            <a:r>
              <a:rPr lang="en-US" dirty="0">
                <a:solidFill>
                  <a:srgbClr val="FFFFFE"/>
                </a:solidFill>
              </a:rPr>
              <a:t> </a:t>
            </a:r>
            <a:br>
              <a:rPr lang="en-US" dirty="0">
                <a:solidFill>
                  <a:srgbClr val="FFFFFE"/>
                </a:solidFill>
              </a:rPr>
            </a:br>
            <a:r>
              <a:rPr lang="en-US" dirty="0">
                <a:solidFill>
                  <a:srgbClr val="FFFFFE"/>
                </a:solidFill>
              </a:rPr>
              <a:t>(SCENA iv)</a:t>
            </a:r>
          </a:p>
        </p:txBody>
      </p:sp>
      <p:cxnSp>
        <p:nvCxnSpPr>
          <p:cNvPr id="48" name="Straight Connector 47">
            <a:extLst>
              <a:ext uri="{FF2B5EF4-FFF2-40B4-BE49-F238E27FC236}">
                <a16:creationId xmlns:a16="http://schemas.microsoft.com/office/drawing/2014/main" id="{7FFB1710-F59A-4B72-91E4-53C2300B705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65509" y="5075836"/>
            <a:ext cx="6832499"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0052802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egnaposto contenuto 7">
            <a:extLst>
              <a:ext uri="{FF2B5EF4-FFF2-40B4-BE49-F238E27FC236}">
                <a16:creationId xmlns:a16="http://schemas.microsoft.com/office/drawing/2014/main" id="{818B70B1-07E9-49C6-B9F9-92A52A001BFC}"/>
              </a:ext>
            </a:extLst>
          </p:cNvPr>
          <p:cNvSpPr>
            <a:spLocks noGrp="1"/>
          </p:cNvSpPr>
          <p:nvPr>
            <p:ph idx="1"/>
          </p:nvPr>
        </p:nvSpPr>
        <p:spPr/>
        <p:txBody>
          <a:bodyPr/>
          <a:lstStyle/>
          <a:p>
            <a:r>
              <a:rPr lang="it-IT" i="1" dirty="0"/>
              <a:t>Il giudice D’Andrea deve esprimere un giudizio su uno strano caso. Un uomo, </a:t>
            </a:r>
            <a:r>
              <a:rPr lang="it-IT" i="1" dirty="0" err="1"/>
              <a:t>Chiarchiaro</a:t>
            </a:r>
            <a:r>
              <a:rPr lang="it-IT" i="1" dirty="0"/>
              <a:t>, che ha fama di essere uno jettatore, ha querelato due giovani che hanno fatto dei gesti scaramantici in sua presenza. Nella scena che segue il giudice ascolta la figlia di </a:t>
            </a:r>
            <a:r>
              <a:rPr lang="it-IT" i="1" dirty="0" err="1"/>
              <a:t>Chiarchiaro</a:t>
            </a:r>
            <a:r>
              <a:rPr lang="it-IT" i="1" dirty="0"/>
              <a:t>, </a:t>
            </a:r>
            <a:r>
              <a:rPr lang="it-IT" i="1" dirty="0" err="1"/>
              <a:t>Rusinedda</a:t>
            </a:r>
            <a:r>
              <a:rPr lang="it-IT" i="1" dirty="0"/>
              <a:t>. Il testo presenta un bilinguismo, in quanto il giudice si esprime in italiano, mentre </a:t>
            </a:r>
            <a:r>
              <a:rPr lang="it-IT" i="1" dirty="0" err="1"/>
              <a:t>Rusinedda</a:t>
            </a:r>
            <a:r>
              <a:rPr lang="it-IT" i="1" dirty="0"/>
              <a:t> in dialetto. </a:t>
            </a:r>
          </a:p>
        </p:txBody>
      </p:sp>
    </p:spTree>
    <p:extLst>
      <p:ext uri="{BB962C8B-B14F-4D97-AF65-F5344CB8AC3E}">
        <p14:creationId xmlns:p14="http://schemas.microsoft.com/office/powerpoint/2010/main" val="34958830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E9C62A60-F4AC-4AF6-BC4E-20A5683BEC25}"/>
              </a:ext>
            </a:extLst>
          </p:cNvPr>
          <p:cNvSpPr>
            <a:spLocks noGrp="1"/>
          </p:cNvSpPr>
          <p:nvPr>
            <p:ph idx="4294967295"/>
          </p:nvPr>
        </p:nvSpPr>
        <p:spPr>
          <a:xfrm>
            <a:off x="1293812" y="619125"/>
            <a:ext cx="9604375" cy="4970463"/>
          </a:xfrm>
        </p:spPr>
        <p:txBody>
          <a:bodyPr>
            <a:normAutofit fontScale="85000" lnSpcReduction="20000"/>
          </a:bodyPr>
          <a:lstStyle/>
          <a:p>
            <a:pPr marL="0" indent="0">
              <a:buNone/>
            </a:pPr>
            <a:r>
              <a:rPr lang="it-IT" b="1" dirty="0"/>
              <a:t>SCENA IV</a:t>
            </a:r>
            <a:endParaRPr lang="it-IT" dirty="0"/>
          </a:p>
          <a:p>
            <a:pPr marL="0" indent="0">
              <a:buNone/>
            </a:pPr>
            <a:r>
              <a:rPr lang="it-IT" dirty="0"/>
              <a:t>D’Andrea e </a:t>
            </a:r>
            <a:r>
              <a:rPr lang="it-IT" dirty="0" err="1"/>
              <a:t>Rusinedda</a:t>
            </a:r>
            <a:endParaRPr lang="it-IT" dirty="0"/>
          </a:p>
          <a:p>
            <a:pPr marL="0" indent="0">
              <a:buNone/>
            </a:pPr>
            <a:r>
              <a:rPr lang="it-IT" dirty="0"/>
              <a:t>RUSINEDDA (</a:t>
            </a:r>
            <a:r>
              <a:rPr lang="it-IT" i="1" dirty="0"/>
              <a:t>dietro la comune</a:t>
            </a:r>
            <a:r>
              <a:rPr lang="it-IT" dirty="0"/>
              <a:t>): </a:t>
            </a:r>
            <a:r>
              <a:rPr lang="it-IT" dirty="0" err="1"/>
              <a:t>Permissu</a:t>
            </a:r>
            <a:r>
              <a:rPr lang="it-IT" dirty="0"/>
              <a:t>?</a:t>
            </a:r>
          </a:p>
          <a:p>
            <a:pPr marL="0" indent="0">
              <a:buNone/>
            </a:pPr>
            <a:r>
              <a:rPr lang="it-IT" dirty="0"/>
              <a:t>D’ANDREA: Avanti, avanti.</a:t>
            </a:r>
          </a:p>
          <a:p>
            <a:pPr marL="0" indent="0">
              <a:buNone/>
            </a:pPr>
            <a:r>
              <a:rPr lang="it-IT" dirty="0"/>
              <a:t>RUSINEDDA (</a:t>
            </a:r>
            <a:r>
              <a:rPr lang="it-IT" i="1" dirty="0"/>
              <a:t>sui sedici anni, poveramente vestita, ma con una certa decenza, mostrando appena il volto dallo scialle nero di lana</a:t>
            </a:r>
            <a:r>
              <a:rPr lang="it-IT" dirty="0"/>
              <a:t>): Serva di voscenza. Oh Maria, </a:t>
            </a:r>
            <a:r>
              <a:rPr lang="it-IT" dirty="0" err="1"/>
              <a:t>signuri</a:t>
            </a:r>
            <a:r>
              <a:rPr lang="it-IT" dirty="0"/>
              <a:t> </a:t>
            </a:r>
            <a:r>
              <a:rPr lang="it-IT" dirty="0" err="1"/>
              <a:t>aggiudici</a:t>
            </a:r>
            <a:r>
              <a:rPr lang="it-IT" dirty="0"/>
              <a:t>, voscenza </a:t>
            </a:r>
            <a:r>
              <a:rPr lang="it-IT" dirty="0" err="1"/>
              <a:t>fici</a:t>
            </a:r>
            <a:r>
              <a:rPr lang="it-IT" dirty="0"/>
              <a:t> </a:t>
            </a:r>
            <a:r>
              <a:rPr lang="it-IT" dirty="0" err="1"/>
              <a:t>chiamari</a:t>
            </a:r>
            <a:r>
              <a:rPr lang="it-IT" dirty="0"/>
              <a:t> a </a:t>
            </a:r>
            <a:r>
              <a:rPr lang="it-IT" dirty="0" err="1"/>
              <a:t>mê</a:t>
            </a:r>
            <a:r>
              <a:rPr lang="it-IT" dirty="0"/>
              <a:t> patri?… Chi è, </a:t>
            </a:r>
            <a:r>
              <a:rPr lang="it-IT" dirty="0" err="1"/>
              <a:t>signuri</a:t>
            </a:r>
            <a:r>
              <a:rPr lang="it-IT" dirty="0"/>
              <a:t> </a:t>
            </a:r>
            <a:r>
              <a:rPr lang="it-IT" dirty="0" err="1"/>
              <a:t>aggiudici</a:t>
            </a:r>
            <a:r>
              <a:rPr lang="it-IT" dirty="0"/>
              <a:t>? </a:t>
            </a:r>
            <a:r>
              <a:rPr lang="it-IT" dirty="0" err="1"/>
              <a:t>pirchì</a:t>
            </a:r>
            <a:r>
              <a:rPr lang="it-IT" dirty="0"/>
              <a:t>? Non </a:t>
            </a:r>
            <a:r>
              <a:rPr lang="it-IT" dirty="0" err="1"/>
              <a:t>avemu</a:t>
            </a:r>
            <a:r>
              <a:rPr lang="it-IT" dirty="0"/>
              <a:t> </a:t>
            </a:r>
            <a:r>
              <a:rPr lang="it-IT" dirty="0" err="1"/>
              <a:t>cchiù</a:t>
            </a:r>
            <a:r>
              <a:rPr lang="it-IT" dirty="0"/>
              <a:t> </a:t>
            </a:r>
            <a:r>
              <a:rPr lang="it-IT" dirty="0" err="1"/>
              <a:t>sangu</a:t>
            </a:r>
            <a:r>
              <a:rPr lang="it-IT" dirty="0"/>
              <a:t> </a:t>
            </a:r>
            <a:r>
              <a:rPr lang="it-IT" dirty="0" err="1"/>
              <a:t>nni</a:t>
            </a:r>
            <a:r>
              <a:rPr lang="it-IT" dirty="0"/>
              <a:t> li vini!</a:t>
            </a:r>
          </a:p>
          <a:p>
            <a:pPr marL="0" indent="0">
              <a:buNone/>
            </a:pPr>
            <a:r>
              <a:rPr lang="it-IT" dirty="0"/>
              <a:t>D’ANDREA: Ma via! Che cos’è? calmatevi!</a:t>
            </a:r>
          </a:p>
          <a:p>
            <a:pPr marL="0" indent="0">
              <a:buNone/>
            </a:pPr>
            <a:r>
              <a:rPr lang="it-IT" dirty="0"/>
              <a:t>RUSINEDDA: E </a:t>
            </a:r>
            <a:r>
              <a:rPr lang="it-IT" dirty="0" err="1"/>
              <a:t>ca</a:t>
            </a:r>
            <a:r>
              <a:rPr lang="it-IT" dirty="0"/>
              <a:t> non </a:t>
            </a:r>
            <a:r>
              <a:rPr lang="it-IT" dirty="0" err="1"/>
              <a:t>avemu</a:t>
            </a:r>
            <a:r>
              <a:rPr lang="it-IT" dirty="0"/>
              <a:t> </a:t>
            </a:r>
            <a:r>
              <a:rPr lang="it-IT" dirty="0" err="1"/>
              <a:t>avutu</a:t>
            </a:r>
            <a:r>
              <a:rPr lang="it-IT" dirty="0"/>
              <a:t> mai chi fari cu la giustizia, </a:t>
            </a:r>
            <a:r>
              <a:rPr lang="it-IT" dirty="0" err="1"/>
              <a:t>nautri</a:t>
            </a:r>
            <a:r>
              <a:rPr lang="it-IT" dirty="0"/>
              <a:t>, </a:t>
            </a:r>
            <a:r>
              <a:rPr lang="it-IT" dirty="0" err="1"/>
              <a:t>cillenza</a:t>
            </a:r>
            <a:r>
              <a:rPr lang="it-IT" dirty="0"/>
              <a:t>!</a:t>
            </a:r>
          </a:p>
          <a:p>
            <a:pPr marL="0" indent="0">
              <a:buNone/>
            </a:pPr>
            <a:r>
              <a:rPr lang="it-IT" dirty="0"/>
              <a:t>D’ANDREA: E vi fa tanto terrore la giustizia?</a:t>
            </a:r>
          </a:p>
          <a:p>
            <a:pPr marL="0" indent="0">
              <a:buNone/>
            </a:pPr>
            <a:r>
              <a:rPr lang="it-IT" dirty="0"/>
              <a:t>RUSINEDDA: </a:t>
            </a:r>
            <a:r>
              <a:rPr lang="it-IT" dirty="0" err="1"/>
              <a:t>Sissignura</a:t>
            </a:r>
            <a:r>
              <a:rPr lang="it-IT" dirty="0"/>
              <a:t>: cci dico </a:t>
            </a:r>
            <a:r>
              <a:rPr lang="it-IT" dirty="0" err="1"/>
              <a:t>ca</a:t>
            </a:r>
            <a:r>
              <a:rPr lang="it-IT" dirty="0"/>
              <a:t> non </a:t>
            </a:r>
            <a:r>
              <a:rPr lang="it-IT" dirty="0" err="1"/>
              <a:t>avemu</a:t>
            </a:r>
            <a:r>
              <a:rPr lang="it-IT" dirty="0"/>
              <a:t> </a:t>
            </a:r>
            <a:r>
              <a:rPr lang="it-IT" dirty="0" err="1"/>
              <a:t>cchiù</a:t>
            </a:r>
            <a:r>
              <a:rPr lang="it-IT" dirty="0"/>
              <a:t> </a:t>
            </a:r>
            <a:r>
              <a:rPr lang="it-IT" dirty="0" err="1"/>
              <a:t>sangu</a:t>
            </a:r>
            <a:r>
              <a:rPr lang="it-IT" dirty="0"/>
              <a:t> </a:t>
            </a:r>
            <a:r>
              <a:rPr lang="it-IT" dirty="0" err="1"/>
              <a:t>nni</a:t>
            </a:r>
            <a:r>
              <a:rPr lang="it-IT" dirty="0"/>
              <a:t> li vini! Li mali cristiani, </a:t>
            </a:r>
            <a:r>
              <a:rPr lang="it-IT" dirty="0" err="1"/>
              <a:t>cillenza</a:t>
            </a:r>
            <a:r>
              <a:rPr lang="it-IT" dirty="0"/>
              <a:t>, </a:t>
            </a:r>
            <a:r>
              <a:rPr lang="it-IT" dirty="0" err="1"/>
              <a:t>hannu</a:t>
            </a:r>
            <a:r>
              <a:rPr lang="it-IT" dirty="0"/>
              <a:t> chi fari cu la giustizia! Ma </a:t>
            </a:r>
            <a:r>
              <a:rPr lang="it-IT" dirty="0" err="1"/>
              <a:t>nautri</a:t>
            </a:r>
            <a:r>
              <a:rPr lang="it-IT" dirty="0"/>
              <a:t> </a:t>
            </a:r>
            <a:r>
              <a:rPr lang="it-IT" dirty="0" err="1"/>
              <a:t>semu</a:t>
            </a:r>
            <a:r>
              <a:rPr lang="it-IT" dirty="0"/>
              <a:t> </a:t>
            </a:r>
            <a:r>
              <a:rPr lang="it-IT" dirty="0" err="1"/>
              <a:t>puvureddi</a:t>
            </a:r>
            <a:r>
              <a:rPr lang="it-IT" dirty="0"/>
              <a:t>, e </a:t>
            </a:r>
            <a:r>
              <a:rPr lang="it-IT" dirty="0" err="1"/>
              <a:t>poviri</a:t>
            </a:r>
            <a:r>
              <a:rPr lang="it-IT" dirty="0"/>
              <a:t> disgraziati! E si </a:t>
            </a:r>
            <a:r>
              <a:rPr lang="it-IT" dirty="0" err="1"/>
              <a:t>macari</a:t>
            </a:r>
            <a:r>
              <a:rPr lang="it-IT" dirty="0"/>
              <a:t> la giustizia si metti ora contra di </a:t>
            </a:r>
            <a:r>
              <a:rPr lang="it-IT" dirty="0" err="1"/>
              <a:t>nui</a:t>
            </a:r>
            <a:r>
              <a:rPr lang="it-IT" dirty="0"/>
              <a:t>…</a:t>
            </a:r>
          </a:p>
          <a:p>
            <a:pPr marL="0" indent="0">
              <a:buNone/>
            </a:pPr>
            <a:r>
              <a:rPr lang="it-IT" dirty="0"/>
              <a:t>D’ANDREA: Ma no. Chi ve l’ha detto? State tranquilla! La giustizia non si mette contro di voi.</a:t>
            </a:r>
          </a:p>
          <a:p>
            <a:endParaRPr lang="it-IT" dirty="0"/>
          </a:p>
        </p:txBody>
      </p:sp>
    </p:spTree>
    <p:extLst>
      <p:ext uri="{BB962C8B-B14F-4D97-AF65-F5344CB8AC3E}">
        <p14:creationId xmlns:p14="http://schemas.microsoft.com/office/powerpoint/2010/main" val="20123380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9F273148-DC00-4125-8C18-A2A51642ACB4}"/>
              </a:ext>
            </a:extLst>
          </p:cNvPr>
          <p:cNvSpPr/>
          <p:nvPr/>
        </p:nvSpPr>
        <p:spPr>
          <a:xfrm>
            <a:off x="896645" y="488272"/>
            <a:ext cx="10608816" cy="5404813"/>
          </a:xfrm>
          <a:prstGeom prst="rect">
            <a:avLst/>
          </a:prstGeom>
        </p:spPr>
        <p:txBody>
          <a:bodyPr wrap="square">
            <a:spAutoFit/>
          </a:bodyPr>
          <a:lstStyle/>
          <a:p>
            <a:pPr>
              <a:lnSpc>
                <a:spcPct val="107000"/>
              </a:lnSpc>
              <a:spcBef>
                <a:spcPts val="1500"/>
              </a:spcBef>
              <a:spcAft>
                <a:spcPts val="800"/>
              </a:spcAft>
            </a:pPr>
            <a:r>
              <a:rPr lang="it-IT" dirty="0">
                <a:solidFill>
                  <a:srgbClr val="333333"/>
                </a:solidFill>
                <a:latin typeface="Open Sans"/>
                <a:ea typeface="Times New Roman" panose="02020603050405020304" pitchFamily="18" charset="0"/>
                <a:cs typeface="Segoe UI" panose="020B0502040204020203" pitchFamily="34" charset="0"/>
              </a:rPr>
              <a:t>RUSINEDDA: E </a:t>
            </a:r>
            <a:r>
              <a:rPr lang="it-IT" dirty="0" err="1">
                <a:solidFill>
                  <a:srgbClr val="333333"/>
                </a:solidFill>
                <a:latin typeface="Open Sans"/>
                <a:ea typeface="Times New Roman" panose="02020603050405020304" pitchFamily="18" charset="0"/>
                <a:cs typeface="Segoe UI" panose="020B0502040204020203" pitchFamily="34" charset="0"/>
              </a:rPr>
              <a:t>allura</a:t>
            </a:r>
            <a:r>
              <a:rPr lang="it-IT" dirty="0">
                <a:solidFill>
                  <a:srgbClr val="333333"/>
                </a:solidFill>
                <a:latin typeface="Open Sans"/>
                <a:ea typeface="Times New Roman" panose="02020603050405020304" pitchFamily="18" charset="0"/>
                <a:cs typeface="Segoe UI" panose="020B0502040204020203" pitchFamily="34" charset="0"/>
              </a:rPr>
              <a:t> </a:t>
            </a:r>
            <a:r>
              <a:rPr lang="it-IT" dirty="0" err="1">
                <a:solidFill>
                  <a:srgbClr val="333333"/>
                </a:solidFill>
                <a:latin typeface="Open Sans"/>
                <a:ea typeface="Times New Roman" panose="02020603050405020304" pitchFamily="18" charset="0"/>
                <a:cs typeface="Segoe UI" panose="020B0502040204020203" pitchFamily="34" charset="0"/>
              </a:rPr>
              <a:t>pirchì</a:t>
            </a:r>
            <a:r>
              <a:rPr lang="it-IT" dirty="0">
                <a:solidFill>
                  <a:srgbClr val="333333"/>
                </a:solidFill>
                <a:latin typeface="Open Sans"/>
                <a:ea typeface="Times New Roman" panose="02020603050405020304" pitchFamily="18" charset="0"/>
                <a:cs typeface="Segoe UI" panose="020B0502040204020203" pitchFamily="34" charset="0"/>
              </a:rPr>
              <a:t> voscenza ha </a:t>
            </a:r>
            <a:r>
              <a:rPr lang="it-IT" dirty="0" err="1">
                <a:solidFill>
                  <a:srgbClr val="333333"/>
                </a:solidFill>
                <a:latin typeface="Open Sans"/>
                <a:ea typeface="Times New Roman" panose="02020603050405020304" pitchFamily="18" charset="0"/>
                <a:cs typeface="Segoe UI" panose="020B0502040204020203" pitchFamily="34" charset="0"/>
              </a:rPr>
              <a:t>fattu</a:t>
            </a:r>
            <a:r>
              <a:rPr lang="it-IT" dirty="0">
                <a:solidFill>
                  <a:srgbClr val="333333"/>
                </a:solidFill>
                <a:latin typeface="Open Sans"/>
                <a:ea typeface="Times New Roman" panose="02020603050405020304" pitchFamily="18" charset="0"/>
                <a:cs typeface="Segoe UI" panose="020B0502040204020203" pitchFamily="34" charset="0"/>
              </a:rPr>
              <a:t> </a:t>
            </a:r>
            <a:r>
              <a:rPr lang="it-IT" dirty="0" err="1">
                <a:solidFill>
                  <a:srgbClr val="333333"/>
                </a:solidFill>
                <a:latin typeface="Open Sans"/>
                <a:ea typeface="Times New Roman" panose="02020603050405020304" pitchFamily="18" charset="0"/>
                <a:cs typeface="Segoe UI" panose="020B0502040204020203" pitchFamily="34" charset="0"/>
              </a:rPr>
              <a:t>chiamari</a:t>
            </a:r>
            <a:r>
              <a:rPr lang="it-IT" dirty="0">
                <a:solidFill>
                  <a:srgbClr val="333333"/>
                </a:solidFill>
                <a:latin typeface="Open Sans"/>
                <a:ea typeface="Times New Roman" panose="02020603050405020304" pitchFamily="18" charset="0"/>
                <a:cs typeface="Segoe UI" panose="020B0502040204020203" pitchFamily="34" charset="0"/>
              </a:rPr>
              <a:t> a me’ patri?</a:t>
            </a:r>
            <a:endParaRPr lang="it-IT" sz="2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1500"/>
              </a:spcBef>
              <a:spcAft>
                <a:spcPts val="800"/>
              </a:spcAft>
            </a:pPr>
            <a:r>
              <a:rPr lang="it-IT" dirty="0">
                <a:solidFill>
                  <a:srgbClr val="333333"/>
                </a:solidFill>
                <a:latin typeface="Open Sans"/>
                <a:ea typeface="Times New Roman" panose="02020603050405020304" pitchFamily="18" charset="0"/>
                <a:cs typeface="Segoe UI" panose="020B0502040204020203" pitchFamily="34" charset="0"/>
              </a:rPr>
              <a:t>D’ANDREA: Perché vostro padre vuol mettersi lui contro la giustizia.</a:t>
            </a:r>
            <a:endParaRPr lang="it-IT" sz="2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1500"/>
              </a:spcBef>
              <a:spcAft>
                <a:spcPts val="800"/>
              </a:spcAft>
            </a:pPr>
            <a:r>
              <a:rPr lang="it-IT" dirty="0">
                <a:solidFill>
                  <a:srgbClr val="333333"/>
                </a:solidFill>
                <a:latin typeface="Open Sans"/>
                <a:ea typeface="Times New Roman" panose="02020603050405020304" pitchFamily="18" charset="0"/>
                <a:cs typeface="Segoe UI" panose="020B0502040204020203" pitchFamily="34" charset="0"/>
              </a:rPr>
              <a:t>RUSINEDDA: Me patri? Chi dici!</a:t>
            </a:r>
            <a:endParaRPr lang="it-IT" sz="2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1500"/>
              </a:spcBef>
              <a:spcAft>
                <a:spcPts val="800"/>
              </a:spcAft>
            </a:pPr>
            <a:r>
              <a:rPr lang="it-IT" dirty="0">
                <a:solidFill>
                  <a:srgbClr val="333333"/>
                </a:solidFill>
                <a:latin typeface="Open Sans"/>
                <a:ea typeface="Times New Roman" panose="02020603050405020304" pitchFamily="18" charset="0"/>
                <a:cs typeface="Segoe UI" panose="020B0502040204020203" pitchFamily="34" charset="0"/>
              </a:rPr>
              <a:t>D’ANDREA: Non vi spaventate. Vedete che sorrido… Ma come? non sapete che vostro padre s’è querelato contro il figlio del sindaco e il farmacista Fazio per diffamazione?</a:t>
            </a:r>
            <a:endParaRPr lang="it-IT" sz="2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1500"/>
              </a:spcBef>
              <a:spcAft>
                <a:spcPts val="800"/>
              </a:spcAft>
            </a:pPr>
            <a:r>
              <a:rPr lang="it-IT" dirty="0">
                <a:solidFill>
                  <a:srgbClr val="333333"/>
                </a:solidFill>
                <a:latin typeface="Open Sans"/>
                <a:ea typeface="Times New Roman" panose="02020603050405020304" pitchFamily="18" charset="0"/>
                <a:cs typeface="Segoe UI" panose="020B0502040204020203" pitchFamily="34" charset="0"/>
              </a:rPr>
              <a:t>RUSINEDDA: </a:t>
            </a:r>
            <a:r>
              <a:rPr lang="it-IT" dirty="0" err="1">
                <a:solidFill>
                  <a:srgbClr val="333333"/>
                </a:solidFill>
                <a:latin typeface="Open Sans"/>
                <a:ea typeface="Times New Roman" panose="02020603050405020304" pitchFamily="18" charset="0"/>
                <a:cs typeface="Segoe UI" panose="020B0502040204020203" pitchFamily="34" charset="0"/>
              </a:rPr>
              <a:t>Nonsignura</a:t>
            </a:r>
            <a:r>
              <a:rPr lang="it-IT" dirty="0">
                <a:solidFill>
                  <a:srgbClr val="333333"/>
                </a:solidFill>
                <a:latin typeface="Open Sans"/>
                <a:ea typeface="Times New Roman" panose="02020603050405020304" pitchFamily="18" charset="0"/>
                <a:cs typeface="Segoe UI" panose="020B0502040204020203" pitchFamily="34" charset="0"/>
              </a:rPr>
              <a:t>! Maria Santissima, non </a:t>
            </a:r>
            <a:r>
              <a:rPr lang="it-IT" dirty="0" err="1">
                <a:solidFill>
                  <a:srgbClr val="333333"/>
                </a:solidFill>
                <a:latin typeface="Open Sans"/>
                <a:ea typeface="Times New Roman" panose="02020603050405020304" pitchFamily="18" charset="0"/>
                <a:cs typeface="Segoe UI" panose="020B0502040204020203" pitchFamily="34" charset="0"/>
              </a:rPr>
              <a:t>sapemu</a:t>
            </a:r>
            <a:r>
              <a:rPr lang="it-IT" dirty="0">
                <a:solidFill>
                  <a:srgbClr val="333333"/>
                </a:solidFill>
                <a:latin typeface="Open Sans"/>
                <a:ea typeface="Times New Roman" panose="02020603050405020304" pitchFamily="18" charset="0"/>
                <a:cs typeface="Segoe UI" panose="020B0502040204020203" pitchFamily="34" charset="0"/>
              </a:rPr>
              <a:t> </a:t>
            </a:r>
            <a:r>
              <a:rPr lang="it-IT" dirty="0" err="1">
                <a:solidFill>
                  <a:srgbClr val="333333"/>
                </a:solidFill>
                <a:latin typeface="Open Sans"/>
                <a:ea typeface="Times New Roman" panose="02020603050405020304" pitchFamily="18" charset="0"/>
                <a:cs typeface="Segoe UI" panose="020B0502040204020203" pitchFamily="34" charset="0"/>
              </a:rPr>
              <a:t>nenti</a:t>
            </a:r>
            <a:r>
              <a:rPr lang="it-IT" dirty="0">
                <a:solidFill>
                  <a:srgbClr val="333333"/>
                </a:solidFill>
                <a:latin typeface="Open Sans"/>
                <a:ea typeface="Times New Roman" panose="02020603050405020304" pitchFamily="18" charset="0"/>
                <a:cs typeface="Segoe UI" panose="020B0502040204020203" pitchFamily="34" charset="0"/>
              </a:rPr>
              <a:t>! </a:t>
            </a:r>
            <a:r>
              <a:rPr lang="it-IT" dirty="0" err="1">
                <a:solidFill>
                  <a:srgbClr val="333333"/>
                </a:solidFill>
                <a:latin typeface="Open Sans"/>
                <a:ea typeface="Times New Roman" panose="02020603050405020304" pitchFamily="18" charset="0"/>
                <a:cs typeface="Segoe UI" panose="020B0502040204020203" pitchFamily="34" charset="0"/>
              </a:rPr>
              <a:t>Comu</a:t>
            </a:r>
            <a:r>
              <a:rPr lang="it-IT" dirty="0">
                <a:solidFill>
                  <a:srgbClr val="333333"/>
                </a:solidFill>
                <a:latin typeface="Open Sans"/>
                <a:ea typeface="Times New Roman" panose="02020603050405020304" pitchFamily="18" charset="0"/>
                <a:cs typeface="Segoe UI" panose="020B0502040204020203" pitchFamily="34" charset="0"/>
              </a:rPr>
              <a:t> un </a:t>
            </a:r>
            <a:r>
              <a:rPr lang="it-IT" dirty="0" err="1">
                <a:solidFill>
                  <a:srgbClr val="333333"/>
                </a:solidFill>
                <a:latin typeface="Open Sans"/>
                <a:ea typeface="Times New Roman" panose="02020603050405020304" pitchFamily="18" charset="0"/>
                <a:cs typeface="Segoe UI" panose="020B0502040204020203" pitchFamily="34" charset="0"/>
              </a:rPr>
              <a:t>pazzu</a:t>
            </a:r>
            <a:r>
              <a:rPr lang="it-IT" dirty="0">
                <a:solidFill>
                  <a:srgbClr val="333333"/>
                </a:solidFill>
                <a:latin typeface="Open Sans"/>
                <a:ea typeface="Times New Roman" panose="02020603050405020304" pitchFamily="18" charset="0"/>
                <a:cs typeface="Segoe UI" panose="020B0502040204020203" pitchFamily="34" charset="0"/>
              </a:rPr>
              <a:t> è me patri! Non cci </a:t>
            </a:r>
            <a:r>
              <a:rPr lang="it-IT" dirty="0" err="1">
                <a:solidFill>
                  <a:srgbClr val="333333"/>
                </a:solidFill>
                <a:latin typeface="Open Sans"/>
                <a:ea typeface="Times New Roman" panose="02020603050405020304" pitchFamily="18" charset="0"/>
                <a:cs typeface="Segoe UI" panose="020B0502040204020203" pitchFamily="34" charset="0"/>
              </a:rPr>
              <a:t>dassi</a:t>
            </a:r>
            <a:r>
              <a:rPr lang="it-IT" dirty="0">
                <a:solidFill>
                  <a:srgbClr val="333333"/>
                </a:solidFill>
                <a:latin typeface="Open Sans"/>
                <a:ea typeface="Times New Roman" panose="02020603050405020304" pitchFamily="18" charset="0"/>
                <a:cs typeface="Segoe UI" panose="020B0502040204020203" pitchFamily="34" charset="0"/>
              </a:rPr>
              <a:t> </a:t>
            </a:r>
            <a:r>
              <a:rPr lang="it-IT" dirty="0" err="1">
                <a:solidFill>
                  <a:srgbClr val="333333"/>
                </a:solidFill>
                <a:latin typeface="Open Sans"/>
                <a:ea typeface="Times New Roman" panose="02020603050405020304" pitchFamily="18" charset="0"/>
                <a:cs typeface="Segoe UI" panose="020B0502040204020203" pitchFamily="34" charset="0"/>
              </a:rPr>
              <a:t>cuntu</a:t>
            </a:r>
            <a:r>
              <a:rPr lang="it-IT" dirty="0">
                <a:solidFill>
                  <a:srgbClr val="333333"/>
                </a:solidFill>
                <a:latin typeface="Open Sans"/>
                <a:ea typeface="Times New Roman" panose="02020603050405020304" pitchFamily="18" charset="0"/>
                <a:cs typeface="Segoe UI" panose="020B0502040204020203" pitchFamily="34" charset="0"/>
              </a:rPr>
              <a:t>! Avi di </a:t>
            </a:r>
            <a:r>
              <a:rPr lang="it-IT" dirty="0" err="1">
                <a:solidFill>
                  <a:srgbClr val="333333"/>
                </a:solidFill>
                <a:latin typeface="Open Sans"/>
                <a:ea typeface="Times New Roman" panose="02020603050405020304" pitchFamily="18" charset="0"/>
                <a:cs typeface="Segoe UI" panose="020B0502040204020203" pitchFamily="34" charset="0"/>
              </a:rPr>
              <a:t>quarchi</a:t>
            </a:r>
            <a:r>
              <a:rPr lang="it-IT" dirty="0">
                <a:solidFill>
                  <a:srgbClr val="333333"/>
                </a:solidFill>
                <a:latin typeface="Open Sans"/>
                <a:ea typeface="Times New Roman" panose="02020603050405020304" pitchFamily="18" charset="0"/>
                <a:cs typeface="Segoe UI" panose="020B0502040204020203" pitchFamily="34" charset="0"/>
              </a:rPr>
              <a:t> misi </a:t>
            </a:r>
            <a:r>
              <a:rPr lang="it-IT" dirty="0" err="1">
                <a:solidFill>
                  <a:srgbClr val="333333"/>
                </a:solidFill>
                <a:latin typeface="Open Sans"/>
                <a:ea typeface="Times New Roman" panose="02020603050405020304" pitchFamily="18" charset="0"/>
                <a:cs typeface="Segoe UI" panose="020B0502040204020203" pitchFamily="34" charset="0"/>
              </a:rPr>
              <a:t>ca</a:t>
            </a:r>
            <a:r>
              <a:rPr lang="it-IT" dirty="0">
                <a:solidFill>
                  <a:srgbClr val="333333"/>
                </a:solidFill>
                <a:latin typeface="Open Sans"/>
                <a:ea typeface="Times New Roman" panose="02020603050405020304" pitchFamily="18" charset="0"/>
                <a:cs typeface="Segoe UI" panose="020B0502040204020203" pitchFamily="34" charset="0"/>
              </a:rPr>
              <a:t> è </a:t>
            </a:r>
            <a:r>
              <a:rPr lang="it-IT" dirty="0" err="1">
                <a:solidFill>
                  <a:srgbClr val="333333"/>
                </a:solidFill>
                <a:latin typeface="Open Sans"/>
                <a:ea typeface="Times New Roman" panose="02020603050405020304" pitchFamily="18" charset="0"/>
                <a:cs typeface="Segoe UI" panose="020B0502040204020203" pitchFamily="34" charset="0"/>
              </a:rPr>
              <a:t>comu</a:t>
            </a:r>
            <a:r>
              <a:rPr lang="it-IT" dirty="0">
                <a:solidFill>
                  <a:srgbClr val="333333"/>
                </a:solidFill>
                <a:latin typeface="Open Sans"/>
                <a:ea typeface="Times New Roman" panose="02020603050405020304" pitchFamily="18" charset="0"/>
                <a:cs typeface="Segoe UI" panose="020B0502040204020203" pitchFamily="34" charset="0"/>
              </a:rPr>
              <a:t> </a:t>
            </a:r>
            <a:r>
              <a:rPr lang="it-IT" dirty="0" err="1">
                <a:solidFill>
                  <a:srgbClr val="333333"/>
                </a:solidFill>
                <a:latin typeface="Open Sans"/>
                <a:ea typeface="Times New Roman" panose="02020603050405020304" pitchFamily="18" charset="0"/>
                <a:cs typeface="Segoe UI" panose="020B0502040204020203" pitchFamily="34" charset="0"/>
              </a:rPr>
              <a:t>pazzu</a:t>
            </a:r>
            <a:r>
              <a:rPr lang="it-IT" dirty="0">
                <a:solidFill>
                  <a:srgbClr val="333333"/>
                </a:solidFill>
                <a:latin typeface="Open Sans"/>
                <a:ea typeface="Times New Roman" panose="02020603050405020304" pitchFamily="18" charset="0"/>
                <a:cs typeface="Segoe UI" panose="020B0502040204020203" pitchFamily="34" charset="0"/>
              </a:rPr>
              <a:t>, </a:t>
            </a:r>
            <a:r>
              <a:rPr lang="it-IT" dirty="0" err="1">
                <a:solidFill>
                  <a:srgbClr val="333333"/>
                </a:solidFill>
                <a:latin typeface="Open Sans"/>
                <a:ea typeface="Times New Roman" panose="02020603050405020304" pitchFamily="18" charset="0"/>
                <a:cs typeface="Segoe UI" panose="020B0502040204020203" pitchFamily="34" charset="0"/>
              </a:rPr>
              <a:t>cillenza</a:t>
            </a:r>
            <a:r>
              <a:rPr lang="it-IT" dirty="0">
                <a:solidFill>
                  <a:srgbClr val="333333"/>
                </a:solidFill>
                <a:latin typeface="Open Sans"/>
                <a:ea typeface="Times New Roman" panose="02020603050405020304" pitchFamily="18" charset="0"/>
                <a:cs typeface="Segoe UI" panose="020B0502040204020203" pitchFamily="34" charset="0"/>
              </a:rPr>
              <a:t>! Avi quasi un anno </a:t>
            </a:r>
            <a:r>
              <a:rPr lang="it-IT" dirty="0" err="1">
                <a:solidFill>
                  <a:srgbClr val="333333"/>
                </a:solidFill>
                <a:latin typeface="Open Sans"/>
                <a:ea typeface="Times New Roman" panose="02020603050405020304" pitchFamily="18" charset="0"/>
                <a:cs typeface="Segoe UI" panose="020B0502040204020203" pitchFamily="34" charset="0"/>
              </a:rPr>
              <a:t>ca</a:t>
            </a:r>
            <a:r>
              <a:rPr lang="it-IT" dirty="0">
                <a:solidFill>
                  <a:srgbClr val="333333"/>
                </a:solidFill>
                <a:latin typeface="Open Sans"/>
                <a:ea typeface="Times New Roman" panose="02020603050405020304" pitchFamily="18" charset="0"/>
                <a:cs typeface="Segoe UI" panose="020B0502040204020203" pitchFamily="34" charset="0"/>
              </a:rPr>
              <a:t> non </a:t>
            </a:r>
            <a:r>
              <a:rPr lang="it-IT" dirty="0" err="1">
                <a:solidFill>
                  <a:srgbClr val="333333"/>
                </a:solidFill>
                <a:latin typeface="Open Sans"/>
                <a:ea typeface="Times New Roman" panose="02020603050405020304" pitchFamily="18" charset="0"/>
                <a:cs typeface="Segoe UI" panose="020B0502040204020203" pitchFamily="34" charset="0"/>
              </a:rPr>
              <a:t>travagghia</a:t>
            </a:r>
            <a:r>
              <a:rPr lang="it-IT" dirty="0">
                <a:solidFill>
                  <a:srgbClr val="333333"/>
                </a:solidFill>
                <a:latin typeface="Open Sans"/>
                <a:ea typeface="Times New Roman" panose="02020603050405020304" pitchFamily="18" charset="0"/>
                <a:cs typeface="Segoe UI" panose="020B0502040204020203" pitchFamily="34" charset="0"/>
              </a:rPr>
              <a:t> </a:t>
            </a:r>
            <a:r>
              <a:rPr lang="it-IT" dirty="0" err="1">
                <a:solidFill>
                  <a:srgbClr val="333333"/>
                </a:solidFill>
                <a:latin typeface="Open Sans"/>
                <a:ea typeface="Times New Roman" panose="02020603050405020304" pitchFamily="18" charset="0"/>
                <a:cs typeface="Segoe UI" panose="020B0502040204020203" pitchFamily="34" charset="0"/>
              </a:rPr>
              <a:t>cchiù</a:t>
            </a:r>
            <a:r>
              <a:rPr lang="it-IT" dirty="0">
                <a:solidFill>
                  <a:srgbClr val="333333"/>
                </a:solidFill>
                <a:latin typeface="Open Sans"/>
                <a:ea typeface="Times New Roman" panose="02020603050405020304" pitchFamily="18" charset="0"/>
                <a:cs typeface="Segoe UI" panose="020B0502040204020203" pitchFamily="34" charset="0"/>
              </a:rPr>
              <a:t>, </a:t>
            </a:r>
            <a:r>
              <a:rPr lang="it-IT" dirty="0" err="1">
                <a:solidFill>
                  <a:srgbClr val="333333"/>
                </a:solidFill>
                <a:latin typeface="Open Sans"/>
                <a:ea typeface="Times New Roman" panose="02020603050405020304" pitchFamily="18" charset="0"/>
                <a:cs typeface="Segoe UI" panose="020B0502040204020203" pitchFamily="34" charset="0"/>
              </a:rPr>
              <a:t>jittatu</a:t>
            </a:r>
            <a:r>
              <a:rPr lang="it-IT" dirty="0">
                <a:solidFill>
                  <a:srgbClr val="333333"/>
                </a:solidFill>
                <a:latin typeface="Open Sans"/>
                <a:ea typeface="Times New Roman" panose="02020603050405020304" pitchFamily="18" charset="0"/>
                <a:cs typeface="Segoe UI" panose="020B0502040204020203" pitchFamily="34" charset="0"/>
              </a:rPr>
              <a:t> fora di tutti, </a:t>
            </a:r>
            <a:r>
              <a:rPr lang="it-IT" dirty="0" err="1">
                <a:solidFill>
                  <a:srgbClr val="333333"/>
                </a:solidFill>
                <a:latin typeface="Open Sans"/>
                <a:ea typeface="Times New Roman" panose="02020603050405020304" pitchFamily="18" charset="0"/>
                <a:cs typeface="Segoe UI" panose="020B0502040204020203" pitchFamily="34" charset="0"/>
              </a:rPr>
              <a:t>furiatu</a:t>
            </a:r>
            <a:r>
              <a:rPr lang="it-IT" dirty="0">
                <a:solidFill>
                  <a:srgbClr val="333333"/>
                </a:solidFill>
                <a:latin typeface="Open Sans"/>
                <a:ea typeface="Times New Roman" panose="02020603050405020304" pitchFamily="18" charset="0"/>
                <a:cs typeface="Segoe UI" panose="020B0502040204020203" pitchFamily="34" charset="0"/>
              </a:rPr>
              <a:t> e </a:t>
            </a:r>
            <a:r>
              <a:rPr lang="it-IT" dirty="0" err="1">
                <a:solidFill>
                  <a:srgbClr val="333333"/>
                </a:solidFill>
                <a:latin typeface="Open Sans"/>
                <a:ea typeface="Times New Roman" panose="02020603050405020304" pitchFamily="18" charset="0"/>
                <a:cs typeface="Segoe UI" panose="020B0502040204020203" pitchFamily="34" charset="0"/>
              </a:rPr>
              <a:t>spirdatu</a:t>
            </a:r>
            <a:r>
              <a:rPr lang="it-IT" dirty="0">
                <a:solidFill>
                  <a:srgbClr val="333333"/>
                </a:solidFill>
                <a:latin typeface="Open Sans"/>
                <a:ea typeface="Times New Roman" panose="02020603050405020304" pitchFamily="18" charset="0"/>
                <a:cs typeface="Segoe UI" panose="020B0502040204020203" pitchFamily="34" charset="0"/>
              </a:rPr>
              <a:t> </a:t>
            </a:r>
            <a:r>
              <a:rPr lang="it-IT" dirty="0" err="1">
                <a:solidFill>
                  <a:srgbClr val="333333"/>
                </a:solidFill>
                <a:latin typeface="Open Sans"/>
                <a:ea typeface="Times New Roman" panose="02020603050405020304" pitchFamily="18" charset="0"/>
                <a:cs typeface="Segoe UI" panose="020B0502040204020203" pitchFamily="34" charset="0"/>
              </a:rPr>
              <a:t>comu</a:t>
            </a:r>
            <a:r>
              <a:rPr lang="it-IT" dirty="0">
                <a:solidFill>
                  <a:srgbClr val="333333"/>
                </a:solidFill>
                <a:latin typeface="Open Sans"/>
                <a:ea typeface="Times New Roman" panose="02020603050405020304" pitchFamily="18" charset="0"/>
                <a:cs typeface="Segoe UI" panose="020B0502040204020203" pitchFamily="34" charset="0"/>
              </a:rPr>
              <a:t> la pesti di </a:t>
            </a:r>
            <a:r>
              <a:rPr lang="it-IT" dirty="0" err="1">
                <a:solidFill>
                  <a:srgbClr val="333333"/>
                </a:solidFill>
                <a:latin typeface="Open Sans"/>
                <a:ea typeface="Times New Roman" panose="02020603050405020304" pitchFamily="18" charset="0"/>
                <a:cs typeface="Segoe UI" panose="020B0502040204020203" pitchFamily="34" charset="0"/>
              </a:rPr>
              <a:t>tuttu</a:t>
            </a:r>
            <a:r>
              <a:rPr lang="it-IT" dirty="0">
                <a:solidFill>
                  <a:srgbClr val="333333"/>
                </a:solidFill>
                <a:latin typeface="Open Sans"/>
                <a:ea typeface="Times New Roman" panose="02020603050405020304" pitchFamily="18" charset="0"/>
                <a:cs typeface="Segoe UI" panose="020B0502040204020203" pitchFamily="34" charset="0"/>
              </a:rPr>
              <a:t> </a:t>
            </a:r>
            <a:r>
              <a:rPr lang="it-IT" dirty="0" err="1">
                <a:solidFill>
                  <a:srgbClr val="333333"/>
                </a:solidFill>
                <a:latin typeface="Open Sans"/>
                <a:ea typeface="Times New Roman" panose="02020603050405020304" pitchFamily="18" charset="0"/>
                <a:cs typeface="Segoe UI" panose="020B0502040204020203" pitchFamily="34" charset="0"/>
              </a:rPr>
              <a:t>lu</a:t>
            </a:r>
            <a:r>
              <a:rPr lang="it-IT" dirty="0">
                <a:solidFill>
                  <a:srgbClr val="333333"/>
                </a:solidFill>
                <a:latin typeface="Open Sans"/>
                <a:ea typeface="Times New Roman" panose="02020603050405020304" pitchFamily="18" charset="0"/>
                <a:cs typeface="Segoe UI" panose="020B0502040204020203" pitchFamily="34" charset="0"/>
              </a:rPr>
              <a:t> </a:t>
            </a:r>
            <a:r>
              <a:rPr lang="it-IT" dirty="0" err="1">
                <a:solidFill>
                  <a:srgbClr val="333333"/>
                </a:solidFill>
                <a:latin typeface="Open Sans"/>
                <a:ea typeface="Times New Roman" panose="02020603050405020304" pitchFamily="18" charset="0"/>
                <a:cs typeface="Segoe UI" panose="020B0502040204020203" pitchFamily="34" charset="0"/>
              </a:rPr>
              <a:t>paisi</a:t>
            </a:r>
            <a:r>
              <a:rPr lang="it-IT" dirty="0">
                <a:solidFill>
                  <a:srgbClr val="333333"/>
                </a:solidFill>
                <a:latin typeface="Open Sans"/>
                <a:ea typeface="Times New Roman" panose="02020603050405020304" pitchFamily="18" charset="0"/>
                <a:cs typeface="Segoe UI" panose="020B0502040204020203" pitchFamily="34" charset="0"/>
              </a:rPr>
              <a:t>! Chi </a:t>
            </a:r>
            <a:r>
              <a:rPr lang="it-IT" dirty="0" err="1">
                <a:solidFill>
                  <a:srgbClr val="333333"/>
                </a:solidFill>
                <a:latin typeface="Open Sans"/>
                <a:ea typeface="Times New Roman" panose="02020603050405020304" pitchFamily="18" charset="0"/>
                <a:cs typeface="Segoe UI" panose="020B0502040204020203" pitchFamily="34" charset="0"/>
              </a:rPr>
              <a:t>fici</a:t>
            </a:r>
            <a:r>
              <a:rPr lang="it-IT" dirty="0">
                <a:solidFill>
                  <a:srgbClr val="333333"/>
                </a:solidFill>
                <a:latin typeface="Open Sans"/>
                <a:ea typeface="Times New Roman" panose="02020603050405020304" pitchFamily="18" charset="0"/>
                <a:cs typeface="Segoe UI" panose="020B0502040204020203" pitchFamily="34" charset="0"/>
              </a:rPr>
              <a:t> </a:t>
            </a:r>
            <a:r>
              <a:rPr lang="it-IT" dirty="0" err="1">
                <a:solidFill>
                  <a:srgbClr val="333333"/>
                </a:solidFill>
                <a:latin typeface="Open Sans"/>
                <a:ea typeface="Times New Roman" panose="02020603050405020304" pitchFamily="18" charset="0"/>
                <a:cs typeface="Segoe UI" panose="020B0502040204020203" pitchFamily="34" charset="0"/>
              </a:rPr>
              <a:t>quarela</a:t>
            </a:r>
            <a:r>
              <a:rPr lang="it-IT" dirty="0">
                <a:solidFill>
                  <a:srgbClr val="333333"/>
                </a:solidFill>
                <a:latin typeface="Open Sans"/>
                <a:ea typeface="Times New Roman" panose="02020603050405020304" pitchFamily="18" charset="0"/>
                <a:cs typeface="Segoe UI" panose="020B0502040204020203" pitchFamily="34" charset="0"/>
              </a:rPr>
              <a:t>? Contra ‘u </a:t>
            </a:r>
            <a:r>
              <a:rPr lang="it-IT" dirty="0" err="1">
                <a:solidFill>
                  <a:srgbClr val="333333"/>
                </a:solidFill>
                <a:latin typeface="Open Sans"/>
                <a:ea typeface="Times New Roman" panose="02020603050405020304" pitchFamily="18" charset="0"/>
                <a:cs typeface="Segoe UI" panose="020B0502040204020203" pitchFamily="34" charset="0"/>
              </a:rPr>
              <a:t>figghiu</a:t>
            </a:r>
            <a:r>
              <a:rPr lang="it-IT" dirty="0">
                <a:solidFill>
                  <a:srgbClr val="333333"/>
                </a:solidFill>
                <a:latin typeface="Open Sans"/>
                <a:ea typeface="Times New Roman" panose="02020603050405020304" pitchFamily="18" charset="0"/>
                <a:cs typeface="Segoe UI" panose="020B0502040204020203" pitchFamily="34" charset="0"/>
              </a:rPr>
              <a:t> d’ ‘u </a:t>
            </a:r>
            <a:r>
              <a:rPr lang="it-IT" dirty="0" err="1">
                <a:solidFill>
                  <a:srgbClr val="333333"/>
                </a:solidFill>
                <a:latin typeface="Open Sans"/>
                <a:ea typeface="Times New Roman" panose="02020603050405020304" pitchFamily="18" charset="0"/>
                <a:cs typeface="Segoe UI" panose="020B0502040204020203" pitchFamily="34" charset="0"/>
              </a:rPr>
              <a:t>sinnacu</a:t>
            </a:r>
            <a:r>
              <a:rPr lang="it-IT" dirty="0">
                <a:solidFill>
                  <a:srgbClr val="333333"/>
                </a:solidFill>
                <a:latin typeface="Open Sans"/>
                <a:ea typeface="Times New Roman" panose="02020603050405020304" pitchFamily="18" charset="0"/>
                <a:cs typeface="Segoe UI" panose="020B0502040204020203" pitchFamily="34" charset="0"/>
              </a:rPr>
              <a:t> </a:t>
            </a:r>
            <a:r>
              <a:rPr lang="it-IT" dirty="0" err="1">
                <a:solidFill>
                  <a:srgbClr val="333333"/>
                </a:solidFill>
                <a:latin typeface="Open Sans"/>
                <a:ea typeface="Times New Roman" panose="02020603050405020304" pitchFamily="18" charset="0"/>
                <a:cs typeface="Segoe UI" panose="020B0502040204020203" pitchFamily="34" charset="0"/>
              </a:rPr>
              <a:t>fici</a:t>
            </a:r>
            <a:r>
              <a:rPr lang="it-IT" dirty="0">
                <a:solidFill>
                  <a:srgbClr val="333333"/>
                </a:solidFill>
                <a:latin typeface="Open Sans"/>
                <a:ea typeface="Times New Roman" panose="02020603050405020304" pitchFamily="18" charset="0"/>
                <a:cs typeface="Segoe UI" panose="020B0502040204020203" pitchFamily="34" charset="0"/>
              </a:rPr>
              <a:t> </a:t>
            </a:r>
            <a:r>
              <a:rPr lang="it-IT" dirty="0" err="1">
                <a:solidFill>
                  <a:srgbClr val="333333"/>
                </a:solidFill>
                <a:latin typeface="Open Sans"/>
                <a:ea typeface="Times New Roman" panose="02020603050405020304" pitchFamily="18" charset="0"/>
                <a:cs typeface="Segoe UI" panose="020B0502040204020203" pitchFamily="34" charset="0"/>
              </a:rPr>
              <a:t>quarela</a:t>
            </a:r>
            <a:r>
              <a:rPr lang="it-IT" dirty="0">
                <a:solidFill>
                  <a:srgbClr val="333333"/>
                </a:solidFill>
                <a:latin typeface="Open Sans"/>
                <a:ea typeface="Times New Roman" panose="02020603050405020304" pitchFamily="18" charset="0"/>
                <a:cs typeface="Segoe UI" panose="020B0502040204020203" pitchFamily="34" charset="0"/>
              </a:rPr>
              <a:t>? Chi </a:t>
            </a:r>
            <a:r>
              <a:rPr lang="it-IT" dirty="0" err="1">
                <a:solidFill>
                  <a:srgbClr val="333333"/>
                </a:solidFill>
                <a:latin typeface="Open Sans"/>
                <a:ea typeface="Times New Roman" panose="02020603050405020304" pitchFamily="18" charset="0"/>
                <a:cs typeface="Segoe UI" panose="020B0502040204020203" pitchFamily="34" charset="0"/>
              </a:rPr>
              <a:t>focu</a:t>
            </a:r>
            <a:r>
              <a:rPr lang="it-IT" dirty="0">
                <a:solidFill>
                  <a:srgbClr val="333333"/>
                </a:solidFill>
                <a:latin typeface="Open Sans"/>
                <a:ea typeface="Times New Roman" panose="02020603050405020304" pitchFamily="18" charset="0"/>
                <a:cs typeface="Segoe UI" panose="020B0502040204020203" pitchFamily="34" charset="0"/>
              </a:rPr>
              <a:t> </a:t>
            </a:r>
            <a:r>
              <a:rPr lang="it-IT" dirty="0" err="1">
                <a:solidFill>
                  <a:srgbClr val="333333"/>
                </a:solidFill>
                <a:latin typeface="Open Sans"/>
                <a:ea typeface="Times New Roman" panose="02020603050405020304" pitchFamily="18" charset="0"/>
                <a:cs typeface="Segoe UI" panose="020B0502040204020203" pitchFamily="34" charset="0"/>
              </a:rPr>
              <a:t>granni</a:t>
            </a:r>
            <a:r>
              <a:rPr lang="it-IT" dirty="0">
                <a:solidFill>
                  <a:srgbClr val="333333"/>
                </a:solidFill>
                <a:latin typeface="Open Sans"/>
                <a:ea typeface="Times New Roman" panose="02020603050405020304" pitchFamily="18" charset="0"/>
                <a:cs typeface="Segoe UI" panose="020B0502040204020203" pitchFamily="34" charset="0"/>
              </a:rPr>
              <a:t>! Ma è </a:t>
            </a:r>
            <a:r>
              <a:rPr lang="it-IT" dirty="0" err="1">
                <a:solidFill>
                  <a:srgbClr val="333333"/>
                </a:solidFill>
                <a:latin typeface="Open Sans"/>
                <a:ea typeface="Times New Roman" panose="02020603050405020304" pitchFamily="18" charset="0"/>
                <a:cs typeface="Segoe UI" panose="020B0502040204020203" pitchFamily="34" charset="0"/>
              </a:rPr>
              <a:t>pazzu</a:t>
            </a:r>
            <a:r>
              <a:rPr lang="it-IT" dirty="0">
                <a:solidFill>
                  <a:srgbClr val="333333"/>
                </a:solidFill>
                <a:latin typeface="Open Sans"/>
                <a:ea typeface="Times New Roman" panose="02020603050405020304" pitchFamily="18" charset="0"/>
                <a:cs typeface="Segoe UI" panose="020B0502040204020203" pitchFamily="34" charset="0"/>
              </a:rPr>
              <a:t>, è </a:t>
            </a:r>
            <a:r>
              <a:rPr lang="it-IT" dirty="0" err="1">
                <a:solidFill>
                  <a:srgbClr val="333333"/>
                </a:solidFill>
                <a:latin typeface="Open Sans"/>
                <a:ea typeface="Times New Roman" panose="02020603050405020304" pitchFamily="18" charset="0"/>
                <a:cs typeface="Segoe UI" panose="020B0502040204020203" pitchFamily="34" charset="0"/>
              </a:rPr>
              <a:t>pazzu</a:t>
            </a:r>
            <a:r>
              <a:rPr lang="it-IT" dirty="0">
                <a:solidFill>
                  <a:srgbClr val="333333"/>
                </a:solidFill>
                <a:latin typeface="Open Sans"/>
                <a:ea typeface="Times New Roman" panose="02020603050405020304" pitchFamily="18" charset="0"/>
                <a:cs typeface="Segoe UI" panose="020B0502040204020203" pitchFamily="34" charset="0"/>
              </a:rPr>
              <a:t>, cci </a:t>
            </a:r>
            <a:r>
              <a:rPr lang="it-IT" dirty="0" err="1">
                <a:solidFill>
                  <a:srgbClr val="333333"/>
                </a:solidFill>
                <a:latin typeface="Open Sans"/>
                <a:ea typeface="Times New Roman" panose="02020603050405020304" pitchFamily="18" charset="0"/>
                <a:cs typeface="Segoe UI" panose="020B0502040204020203" pitchFamily="34" charset="0"/>
              </a:rPr>
              <a:t>dicu</a:t>
            </a:r>
            <a:r>
              <a:rPr lang="it-IT" dirty="0">
                <a:solidFill>
                  <a:srgbClr val="333333"/>
                </a:solidFill>
                <a:latin typeface="Open Sans"/>
                <a:ea typeface="Times New Roman" panose="02020603050405020304" pitchFamily="18" charset="0"/>
                <a:cs typeface="Segoe UI" panose="020B0502040204020203" pitchFamily="34" charset="0"/>
              </a:rPr>
              <a:t>! Sta guerra ‘</a:t>
            </a:r>
            <a:r>
              <a:rPr lang="it-IT" dirty="0" err="1">
                <a:solidFill>
                  <a:srgbClr val="333333"/>
                </a:solidFill>
                <a:latin typeface="Open Sans"/>
                <a:ea typeface="Times New Roman" panose="02020603050405020304" pitchFamily="18" charset="0"/>
                <a:cs typeface="Segoe UI" panose="020B0502040204020203" pitchFamily="34" charset="0"/>
              </a:rPr>
              <a:t>nfami</a:t>
            </a:r>
            <a:r>
              <a:rPr lang="it-IT" dirty="0">
                <a:solidFill>
                  <a:srgbClr val="333333"/>
                </a:solidFill>
                <a:latin typeface="Open Sans"/>
                <a:ea typeface="Times New Roman" panose="02020603050405020304" pitchFamily="18" charset="0"/>
                <a:cs typeface="Segoe UI" panose="020B0502040204020203" pitchFamily="34" charset="0"/>
              </a:rPr>
              <a:t> </a:t>
            </a:r>
            <a:r>
              <a:rPr lang="it-IT" dirty="0" err="1">
                <a:solidFill>
                  <a:srgbClr val="333333"/>
                </a:solidFill>
                <a:latin typeface="Open Sans"/>
                <a:ea typeface="Times New Roman" panose="02020603050405020304" pitchFamily="18" charset="0"/>
                <a:cs typeface="Segoe UI" panose="020B0502040204020203" pitchFamily="34" charset="0"/>
              </a:rPr>
              <a:t>ca</a:t>
            </a:r>
            <a:r>
              <a:rPr lang="it-IT" dirty="0">
                <a:solidFill>
                  <a:srgbClr val="333333"/>
                </a:solidFill>
                <a:latin typeface="Open Sans"/>
                <a:ea typeface="Times New Roman" panose="02020603050405020304" pitchFamily="18" charset="0"/>
                <a:cs typeface="Segoe UI" panose="020B0502040204020203" pitchFamily="34" charset="0"/>
              </a:rPr>
              <a:t> cci </a:t>
            </a:r>
            <a:r>
              <a:rPr lang="it-IT" dirty="0" err="1">
                <a:solidFill>
                  <a:srgbClr val="333333"/>
                </a:solidFill>
                <a:latin typeface="Open Sans"/>
                <a:ea typeface="Times New Roman" panose="02020603050405020304" pitchFamily="18" charset="0"/>
                <a:cs typeface="Segoe UI" panose="020B0502040204020203" pitchFamily="34" charset="0"/>
              </a:rPr>
              <a:t>fannu</a:t>
            </a:r>
            <a:r>
              <a:rPr lang="it-IT" dirty="0">
                <a:solidFill>
                  <a:srgbClr val="333333"/>
                </a:solidFill>
                <a:latin typeface="Open Sans"/>
                <a:ea typeface="Times New Roman" panose="02020603050405020304" pitchFamily="18" charset="0"/>
                <a:cs typeface="Segoe UI" panose="020B0502040204020203" pitchFamily="34" charset="0"/>
              </a:rPr>
              <a:t> tutti </a:t>
            </a:r>
            <a:r>
              <a:rPr lang="it-IT" dirty="0" err="1">
                <a:solidFill>
                  <a:srgbClr val="333333"/>
                </a:solidFill>
                <a:latin typeface="Open Sans"/>
                <a:ea typeface="Times New Roman" panose="02020603050405020304" pitchFamily="18" charset="0"/>
                <a:cs typeface="Segoe UI" panose="020B0502040204020203" pitchFamily="34" charset="0"/>
              </a:rPr>
              <a:t>ppi</a:t>
            </a:r>
            <a:r>
              <a:rPr lang="it-IT" dirty="0">
                <a:solidFill>
                  <a:srgbClr val="333333"/>
                </a:solidFill>
                <a:latin typeface="Open Sans"/>
                <a:ea typeface="Times New Roman" panose="02020603050405020304" pitchFamily="18" charset="0"/>
                <a:cs typeface="Segoe UI" panose="020B0502040204020203" pitchFamily="34" charset="0"/>
              </a:rPr>
              <a:t> </a:t>
            </a:r>
            <a:r>
              <a:rPr lang="it-IT" dirty="0" err="1">
                <a:solidFill>
                  <a:srgbClr val="333333"/>
                </a:solidFill>
                <a:latin typeface="Open Sans"/>
                <a:ea typeface="Times New Roman" panose="02020603050405020304" pitchFamily="18" charset="0"/>
                <a:cs typeface="Segoe UI" panose="020B0502040204020203" pitchFamily="34" charset="0"/>
              </a:rPr>
              <a:t>ssa</a:t>
            </a:r>
            <a:r>
              <a:rPr lang="it-IT" dirty="0">
                <a:solidFill>
                  <a:srgbClr val="333333"/>
                </a:solidFill>
                <a:latin typeface="Open Sans"/>
                <a:ea typeface="Times New Roman" panose="02020603050405020304" pitchFamily="18" charset="0"/>
                <a:cs typeface="Segoe UI" panose="020B0502040204020203" pitchFamily="34" charset="0"/>
              </a:rPr>
              <a:t> mala </a:t>
            </a:r>
            <a:r>
              <a:rPr lang="it-IT" dirty="0" err="1">
                <a:solidFill>
                  <a:srgbClr val="333333"/>
                </a:solidFill>
                <a:latin typeface="Open Sans"/>
                <a:ea typeface="Times New Roman" panose="02020603050405020304" pitchFamily="18" charset="0"/>
                <a:cs typeface="Segoe UI" panose="020B0502040204020203" pitchFamily="34" charset="0"/>
              </a:rPr>
              <a:t>nnuminata</a:t>
            </a:r>
            <a:r>
              <a:rPr lang="it-IT" dirty="0">
                <a:solidFill>
                  <a:srgbClr val="333333"/>
                </a:solidFill>
                <a:latin typeface="Open Sans"/>
                <a:ea typeface="Times New Roman" panose="02020603050405020304" pitchFamily="18" charset="0"/>
                <a:cs typeface="Segoe UI" panose="020B0502040204020203" pitchFamily="34" charset="0"/>
              </a:rPr>
              <a:t> chi cci </a:t>
            </a:r>
            <a:r>
              <a:rPr lang="it-IT" dirty="0" err="1">
                <a:solidFill>
                  <a:srgbClr val="333333"/>
                </a:solidFill>
                <a:latin typeface="Open Sans"/>
                <a:ea typeface="Times New Roman" panose="02020603050405020304" pitchFamily="18" charset="0"/>
                <a:cs typeface="Segoe UI" panose="020B0502040204020203" pitchFamily="34" charset="0"/>
              </a:rPr>
              <a:t>vòsiru</a:t>
            </a:r>
            <a:r>
              <a:rPr lang="it-IT" dirty="0">
                <a:solidFill>
                  <a:srgbClr val="333333"/>
                </a:solidFill>
                <a:latin typeface="Open Sans"/>
                <a:ea typeface="Times New Roman" panose="02020603050405020304" pitchFamily="18" charset="0"/>
                <a:cs typeface="Segoe UI" panose="020B0502040204020203" pitchFamily="34" charset="0"/>
              </a:rPr>
              <a:t> </a:t>
            </a:r>
            <a:r>
              <a:rPr lang="it-IT" dirty="0" err="1">
                <a:solidFill>
                  <a:srgbClr val="333333"/>
                </a:solidFill>
                <a:latin typeface="Open Sans"/>
                <a:ea typeface="Times New Roman" panose="02020603050405020304" pitchFamily="18" charset="0"/>
                <a:cs typeface="Segoe UI" panose="020B0502040204020203" pitchFamily="34" charset="0"/>
              </a:rPr>
              <a:t>jittari</a:t>
            </a:r>
            <a:r>
              <a:rPr lang="it-IT" dirty="0">
                <a:solidFill>
                  <a:srgbClr val="333333"/>
                </a:solidFill>
                <a:latin typeface="Open Sans"/>
                <a:ea typeface="Times New Roman" panose="02020603050405020304" pitchFamily="18" charset="0"/>
                <a:cs typeface="Segoe UI" panose="020B0502040204020203" pitchFamily="34" charset="0"/>
              </a:rPr>
              <a:t>, cci ha </a:t>
            </a:r>
            <a:r>
              <a:rPr lang="it-IT" dirty="0" err="1">
                <a:solidFill>
                  <a:srgbClr val="333333"/>
                </a:solidFill>
                <a:latin typeface="Open Sans"/>
                <a:ea typeface="Times New Roman" panose="02020603050405020304" pitchFamily="18" charset="0"/>
                <a:cs typeface="Segoe UI" panose="020B0502040204020203" pitchFamily="34" charset="0"/>
              </a:rPr>
              <a:t>fattu</a:t>
            </a:r>
            <a:r>
              <a:rPr lang="it-IT" dirty="0">
                <a:solidFill>
                  <a:srgbClr val="333333"/>
                </a:solidFill>
                <a:latin typeface="Open Sans"/>
                <a:ea typeface="Times New Roman" panose="02020603050405020304" pitchFamily="18" charset="0"/>
                <a:cs typeface="Segoe UI" panose="020B0502040204020203" pitchFamily="34" charset="0"/>
              </a:rPr>
              <a:t> </a:t>
            </a:r>
            <a:r>
              <a:rPr lang="it-IT" dirty="0" err="1">
                <a:solidFill>
                  <a:srgbClr val="333333"/>
                </a:solidFill>
                <a:latin typeface="Open Sans"/>
                <a:ea typeface="Times New Roman" panose="02020603050405020304" pitchFamily="18" charset="0"/>
                <a:cs typeface="Segoe UI" panose="020B0502040204020203" pitchFamily="34" charset="0"/>
              </a:rPr>
              <a:t>pàrtiri</a:t>
            </a:r>
            <a:r>
              <a:rPr lang="it-IT" dirty="0">
                <a:solidFill>
                  <a:srgbClr val="333333"/>
                </a:solidFill>
                <a:latin typeface="Open Sans"/>
                <a:ea typeface="Times New Roman" panose="02020603050405020304" pitchFamily="18" charset="0"/>
                <a:cs typeface="Segoe UI" panose="020B0502040204020203" pitchFamily="34" charset="0"/>
              </a:rPr>
              <a:t> li </a:t>
            </a:r>
            <a:r>
              <a:rPr lang="it-IT" dirty="0" err="1">
                <a:solidFill>
                  <a:srgbClr val="333333"/>
                </a:solidFill>
                <a:latin typeface="Open Sans"/>
                <a:ea typeface="Times New Roman" panose="02020603050405020304" pitchFamily="18" charset="0"/>
                <a:cs typeface="Segoe UI" panose="020B0502040204020203" pitchFamily="34" charset="0"/>
              </a:rPr>
              <a:t>cirivedda</a:t>
            </a:r>
            <a:r>
              <a:rPr lang="it-IT" dirty="0">
                <a:solidFill>
                  <a:srgbClr val="333333"/>
                </a:solidFill>
                <a:latin typeface="Open Sans"/>
                <a:ea typeface="Times New Roman" panose="02020603050405020304" pitchFamily="18" charset="0"/>
                <a:cs typeface="Segoe UI" panose="020B0502040204020203" pitchFamily="34" charset="0"/>
              </a:rPr>
              <a:t>! Ppi carità, </a:t>
            </a:r>
            <a:r>
              <a:rPr lang="it-IT" dirty="0" err="1">
                <a:solidFill>
                  <a:srgbClr val="333333"/>
                </a:solidFill>
                <a:latin typeface="Open Sans"/>
                <a:ea typeface="Times New Roman" panose="02020603050405020304" pitchFamily="18" charset="0"/>
                <a:cs typeface="Segoe UI" panose="020B0502040204020203" pitchFamily="34" charset="0"/>
              </a:rPr>
              <a:t>signuri</a:t>
            </a:r>
            <a:r>
              <a:rPr lang="it-IT" dirty="0">
                <a:solidFill>
                  <a:srgbClr val="333333"/>
                </a:solidFill>
                <a:latin typeface="Open Sans"/>
                <a:ea typeface="Times New Roman" panose="02020603050405020304" pitchFamily="18" charset="0"/>
                <a:cs typeface="Segoe UI" panose="020B0502040204020203" pitchFamily="34" charset="0"/>
              </a:rPr>
              <a:t> </a:t>
            </a:r>
            <a:r>
              <a:rPr lang="it-IT" dirty="0" err="1">
                <a:solidFill>
                  <a:srgbClr val="333333"/>
                </a:solidFill>
                <a:latin typeface="Open Sans"/>
                <a:ea typeface="Times New Roman" panose="02020603050405020304" pitchFamily="18" charset="0"/>
                <a:cs typeface="Segoe UI" panose="020B0502040204020203" pitchFamily="34" charset="0"/>
              </a:rPr>
              <a:t>aggiudici</a:t>
            </a:r>
            <a:r>
              <a:rPr lang="it-IT" dirty="0">
                <a:solidFill>
                  <a:srgbClr val="333333"/>
                </a:solidFill>
                <a:latin typeface="Open Sans"/>
                <a:ea typeface="Times New Roman" panose="02020603050405020304" pitchFamily="18" charset="0"/>
                <a:cs typeface="Segoe UI" panose="020B0502040204020203" pitchFamily="34" charset="0"/>
              </a:rPr>
              <a:t>: cci ‘a </a:t>
            </a:r>
            <a:r>
              <a:rPr lang="it-IT" dirty="0" err="1">
                <a:solidFill>
                  <a:srgbClr val="333333"/>
                </a:solidFill>
                <a:latin typeface="Open Sans"/>
                <a:ea typeface="Times New Roman" panose="02020603050405020304" pitchFamily="18" charset="0"/>
                <a:cs typeface="Segoe UI" panose="020B0502040204020203" pitchFamily="34" charset="0"/>
              </a:rPr>
              <a:t>facissi</a:t>
            </a:r>
            <a:r>
              <a:rPr lang="it-IT" dirty="0">
                <a:solidFill>
                  <a:srgbClr val="333333"/>
                </a:solidFill>
                <a:latin typeface="Open Sans"/>
                <a:ea typeface="Times New Roman" panose="02020603050405020304" pitchFamily="18" charset="0"/>
                <a:cs typeface="Segoe UI" panose="020B0502040204020203" pitchFamily="34" charset="0"/>
              </a:rPr>
              <a:t> </a:t>
            </a:r>
            <a:r>
              <a:rPr lang="it-IT" dirty="0" err="1">
                <a:solidFill>
                  <a:srgbClr val="333333"/>
                </a:solidFill>
                <a:latin typeface="Open Sans"/>
                <a:ea typeface="Times New Roman" panose="02020603050405020304" pitchFamily="18" charset="0"/>
                <a:cs typeface="Segoe UI" panose="020B0502040204020203" pitchFamily="34" charset="0"/>
              </a:rPr>
              <a:t>ritirari</a:t>
            </a:r>
            <a:r>
              <a:rPr lang="it-IT" dirty="0">
                <a:solidFill>
                  <a:srgbClr val="333333"/>
                </a:solidFill>
                <a:latin typeface="Open Sans"/>
                <a:ea typeface="Times New Roman" panose="02020603050405020304" pitchFamily="18" charset="0"/>
                <a:cs typeface="Segoe UI" panose="020B0502040204020203" pitchFamily="34" charset="0"/>
              </a:rPr>
              <a:t> ‘a </a:t>
            </a:r>
            <a:r>
              <a:rPr lang="it-IT" dirty="0" err="1">
                <a:solidFill>
                  <a:srgbClr val="333333"/>
                </a:solidFill>
                <a:latin typeface="Open Sans"/>
                <a:ea typeface="Times New Roman" panose="02020603050405020304" pitchFamily="18" charset="0"/>
                <a:cs typeface="Segoe UI" panose="020B0502040204020203" pitchFamily="34" charset="0"/>
              </a:rPr>
              <a:t>quarela</a:t>
            </a:r>
            <a:r>
              <a:rPr lang="it-IT" dirty="0">
                <a:solidFill>
                  <a:srgbClr val="333333"/>
                </a:solidFill>
                <a:latin typeface="Open Sans"/>
                <a:ea typeface="Times New Roman" panose="02020603050405020304" pitchFamily="18" charset="0"/>
                <a:cs typeface="Segoe UI" panose="020B0502040204020203" pitchFamily="34" charset="0"/>
              </a:rPr>
              <a:t>! cci ‘a </a:t>
            </a:r>
            <a:r>
              <a:rPr lang="it-IT" dirty="0" err="1">
                <a:solidFill>
                  <a:srgbClr val="333333"/>
                </a:solidFill>
                <a:latin typeface="Open Sans"/>
                <a:ea typeface="Times New Roman" panose="02020603050405020304" pitchFamily="18" charset="0"/>
                <a:cs typeface="Segoe UI" panose="020B0502040204020203" pitchFamily="34" charset="0"/>
              </a:rPr>
              <a:t>facissi</a:t>
            </a:r>
            <a:r>
              <a:rPr lang="it-IT" dirty="0">
                <a:solidFill>
                  <a:srgbClr val="333333"/>
                </a:solidFill>
                <a:latin typeface="Open Sans"/>
                <a:ea typeface="Times New Roman" panose="02020603050405020304" pitchFamily="18" charset="0"/>
                <a:cs typeface="Segoe UI" panose="020B0502040204020203" pitchFamily="34" charset="0"/>
              </a:rPr>
              <a:t> </a:t>
            </a:r>
            <a:r>
              <a:rPr lang="it-IT" dirty="0" err="1">
                <a:solidFill>
                  <a:srgbClr val="333333"/>
                </a:solidFill>
                <a:latin typeface="Open Sans"/>
                <a:ea typeface="Times New Roman" panose="02020603050405020304" pitchFamily="18" charset="0"/>
                <a:cs typeface="Segoe UI" panose="020B0502040204020203" pitchFamily="34" charset="0"/>
              </a:rPr>
              <a:t>ritirari</a:t>
            </a:r>
            <a:r>
              <a:rPr lang="it-IT" dirty="0">
                <a:solidFill>
                  <a:srgbClr val="333333"/>
                </a:solidFill>
                <a:latin typeface="Open Sans"/>
                <a:ea typeface="Times New Roman" panose="02020603050405020304" pitchFamily="18" charset="0"/>
                <a:cs typeface="Segoe UI" panose="020B0502040204020203" pitchFamily="34" charset="0"/>
              </a:rPr>
              <a:t>!</a:t>
            </a:r>
            <a:endParaRPr lang="it-IT" sz="2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1500"/>
              </a:spcBef>
              <a:spcAft>
                <a:spcPts val="800"/>
              </a:spcAft>
            </a:pPr>
            <a:r>
              <a:rPr lang="it-IT" dirty="0">
                <a:solidFill>
                  <a:srgbClr val="333333"/>
                </a:solidFill>
                <a:latin typeface="Open Sans"/>
                <a:ea typeface="Times New Roman" panose="02020603050405020304" pitchFamily="18" charset="0"/>
                <a:cs typeface="Segoe UI" panose="020B0502040204020203" pitchFamily="34" charset="0"/>
              </a:rPr>
              <a:t>D’ANDREA: Ma sì, carina! Voglio proprio questo! E l’ho fatto chiamare per questo. – Spero di riuscirvi. Ma voi sapete: è molto più facile fare il male che il bene…</a:t>
            </a:r>
            <a:endParaRPr lang="it-IT" sz="24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179984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a:extLst>
              <a:ext uri="{FF2B5EF4-FFF2-40B4-BE49-F238E27FC236}">
                <a16:creationId xmlns:a16="http://schemas.microsoft.com/office/drawing/2014/main" id="{365541A3-F540-4FD9-B323-137582DBD1D0}"/>
              </a:ext>
            </a:extLst>
          </p:cNvPr>
          <p:cNvSpPr/>
          <p:nvPr/>
        </p:nvSpPr>
        <p:spPr>
          <a:xfrm>
            <a:off x="772357" y="310717"/>
            <a:ext cx="10866268" cy="6387390"/>
          </a:xfrm>
          <a:prstGeom prst="rect">
            <a:avLst/>
          </a:prstGeom>
        </p:spPr>
        <p:txBody>
          <a:bodyPr wrap="square">
            <a:spAutoFit/>
          </a:bodyPr>
          <a:lstStyle/>
          <a:p>
            <a:pPr>
              <a:lnSpc>
                <a:spcPct val="107000"/>
              </a:lnSpc>
              <a:spcBef>
                <a:spcPts val="1500"/>
              </a:spcBef>
              <a:spcAft>
                <a:spcPts val="800"/>
              </a:spcAft>
            </a:pPr>
            <a:r>
              <a:rPr lang="it-IT" dirty="0">
                <a:solidFill>
                  <a:srgbClr val="333333"/>
                </a:solidFill>
                <a:latin typeface="Open Sans"/>
                <a:ea typeface="Times New Roman" panose="02020603050405020304" pitchFamily="18" charset="0"/>
                <a:cs typeface="Segoe UI" panose="020B0502040204020203" pitchFamily="34" charset="0"/>
              </a:rPr>
              <a:t>RUSINEDDA: </a:t>
            </a:r>
            <a:r>
              <a:rPr lang="it-IT" dirty="0" err="1">
                <a:solidFill>
                  <a:srgbClr val="333333"/>
                </a:solidFill>
                <a:latin typeface="Open Sans"/>
                <a:ea typeface="Times New Roman" panose="02020603050405020304" pitchFamily="18" charset="0"/>
                <a:cs typeface="Segoe UI" panose="020B0502040204020203" pitchFamily="34" charset="0"/>
              </a:rPr>
              <a:t>Comu</a:t>
            </a:r>
            <a:r>
              <a:rPr lang="it-IT" dirty="0">
                <a:solidFill>
                  <a:srgbClr val="333333"/>
                </a:solidFill>
                <a:latin typeface="Open Sans"/>
                <a:ea typeface="Times New Roman" panose="02020603050405020304" pitchFamily="18" charset="0"/>
                <a:cs typeface="Segoe UI" panose="020B0502040204020203" pitchFamily="34" charset="0"/>
              </a:rPr>
              <a:t>, </a:t>
            </a:r>
            <a:r>
              <a:rPr lang="it-IT" dirty="0" err="1">
                <a:solidFill>
                  <a:srgbClr val="333333"/>
                </a:solidFill>
                <a:latin typeface="Open Sans"/>
                <a:ea typeface="Times New Roman" panose="02020603050405020304" pitchFamily="18" charset="0"/>
                <a:cs typeface="Segoe UI" panose="020B0502040204020203" pitchFamily="34" charset="0"/>
              </a:rPr>
              <a:t>cillenza</a:t>
            </a:r>
            <a:r>
              <a:rPr lang="it-IT" dirty="0">
                <a:solidFill>
                  <a:srgbClr val="333333"/>
                </a:solidFill>
                <a:latin typeface="Open Sans"/>
                <a:ea typeface="Times New Roman" panose="02020603050405020304" pitchFamily="18" charset="0"/>
                <a:cs typeface="Segoe UI" panose="020B0502040204020203" pitchFamily="34" charset="0"/>
              </a:rPr>
              <a:t>! Ppi voscenza?</a:t>
            </a:r>
            <a:endParaRPr lang="it-IT" sz="2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1500"/>
              </a:spcBef>
              <a:spcAft>
                <a:spcPts val="800"/>
              </a:spcAft>
            </a:pPr>
            <a:r>
              <a:rPr lang="it-IT" dirty="0">
                <a:solidFill>
                  <a:srgbClr val="333333"/>
                </a:solidFill>
                <a:latin typeface="Open Sans"/>
                <a:ea typeface="Times New Roman" panose="02020603050405020304" pitchFamily="18" charset="0"/>
                <a:cs typeface="Segoe UI" panose="020B0502040204020203" pitchFamily="34" charset="0"/>
              </a:rPr>
              <a:t>D’ANDREA: Anche per me! Perché il male, carina, si può fare a tutti e da tutti, e il bene solo a quelli che ne hanno di bisogno.</a:t>
            </a:r>
            <a:endParaRPr lang="it-IT" sz="2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1500"/>
              </a:spcBef>
              <a:spcAft>
                <a:spcPts val="800"/>
              </a:spcAft>
            </a:pPr>
            <a:r>
              <a:rPr lang="it-IT" dirty="0">
                <a:solidFill>
                  <a:srgbClr val="333333"/>
                </a:solidFill>
                <a:latin typeface="Open Sans"/>
                <a:ea typeface="Times New Roman" panose="02020603050405020304" pitchFamily="18" charset="0"/>
                <a:cs typeface="Segoe UI" panose="020B0502040204020203" pitchFamily="34" charset="0"/>
              </a:rPr>
              <a:t>RUSINEDDA: Me patri! Ah cci pari </a:t>
            </a:r>
            <a:r>
              <a:rPr lang="it-IT" dirty="0" err="1">
                <a:solidFill>
                  <a:srgbClr val="333333"/>
                </a:solidFill>
                <a:latin typeface="Open Sans"/>
                <a:ea typeface="Times New Roman" panose="02020603050405020304" pitchFamily="18" charset="0"/>
                <a:cs typeface="Segoe UI" panose="020B0502040204020203" pitchFamily="34" charset="0"/>
              </a:rPr>
              <a:t>ca</a:t>
            </a:r>
            <a:r>
              <a:rPr lang="it-IT" dirty="0">
                <a:solidFill>
                  <a:srgbClr val="333333"/>
                </a:solidFill>
                <a:latin typeface="Open Sans"/>
                <a:ea typeface="Times New Roman" panose="02020603050405020304" pitchFamily="18" charset="0"/>
                <a:cs typeface="Segoe UI" panose="020B0502040204020203" pitchFamily="34" charset="0"/>
              </a:rPr>
              <a:t> me patri non n’avi di bisogno?</a:t>
            </a:r>
            <a:endParaRPr lang="it-IT" sz="2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1500"/>
              </a:spcBef>
              <a:spcAft>
                <a:spcPts val="800"/>
              </a:spcAft>
            </a:pPr>
            <a:r>
              <a:rPr lang="it-IT" dirty="0">
                <a:solidFill>
                  <a:srgbClr val="333333"/>
                </a:solidFill>
                <a:latin typeface="Open Sans"/>
                <a:ea typeface="Times New Roman" panose="02020603050405020304" pitchFamily="18" charset="0"/>
                <a:cs typeface="Segoe UI" panose="020B0502040204020203" pitchFamily="34" charset="0"/>
              </a:rPr>
              <a:t>D’ANDREA: Sì, figliuola. Ma questo bisogno d’aver fatto il bene, rende spesso così nemici gli animi di coloro che si vogliono beneficare, che il beneficio diventa difficilissimo. – Capite?</a:t>
            </a:r>
            <a:endParaRPr lang="it-IT" sz="2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1500"/>
              </a:spcBef>
              <a:spcAft>
                <a:spcPts val="800"/>
              </a:spcAft>
            </a:pPr>
            <a:r>
              <a:rPr lang="it-IT" dirty="0">
                <a:solidFill>
                  <a:srgbClr val="333333"/>
                </a:solidFill>
                <a:latin typeface="Open Sans"/>
                <a:ea typeface="Times New Roman" panose="02020603050405020304" pitchFamily="18" charset="0"/>
                <a:cs typeface="Segoe UI" panose="020B0502040204020203" pitchFamily="34" charset="0"/>
              </a:rPr>
              <a:t>RUSINEDDA: </a:t>
            </a:r>
            <a:r>
              <a:rPr lang="it-IT" dirty="0" err="1">
                <a:solidFill>
                  <a:srgbClr val="333333"/>
                </a:solidFill>
                <a:latin typeface="Open Sans"/>
                <a:ea typeface="Times New Roman" panose="02020603050405020304" pitchFamily="18" charset="0"/>
                <a:cs typeface="Segoe UI" panose="020B0502040204020203" pitchFamily="34" charset="0"/>
              </a:rPr>
              <a:t>Nonsignura</a:t>
            </a:r>
            <a:r>
              <a:rPr lang="it-IT" dirty="0">
                <a:solidFill>
                  <a:srgbClr val="333333"/>
                </a:solidFill>
                <a:latin typeface="Open Sans"/>
                <a:ea typeface="Times New Roman" panose="02020603050405020304" pitchFamily="18" charset="0"/>
                <a:cs typeface="Segoe UI" panose="020B0502040204020203" pitchFamily="34" charset="0"/>
              </a:rPr>
              <a:t>: non </a:t>
            </a:r>
            <a:r>
              <a:rPr lang="it-IT" dirty="0" err="1">
                <a:solidFill>
                  <a:srgbClr val="333333"/>
                </a:solidFill>
                <a:latin typeface="Open Sans"/>
                <a:ea typeface="Times New Roman" panose="02020603050405020304" pitchFamily="18" charset="0"/>
                <a:cs typeface="Segoe UI" panose="020B0502040204020203" pitchFamily="34" charset="0"/>
              </a:rPr>
              <a:t>capisciu</a:t>
            </a:r>
            <a:r>
              <a:rPr lang="it-IT" dirty="0">
                <a:solidFill>
                  <a:srgbClr val="333333"/>
                </a:solidFill>
                <a:latin typeface="Open Sans"/>
                <a:ea typeface="Times New Roman" panose="02020603050405020304" pitchFamily="18" charset="0"/>
                <a:cs typeface="Segoe UI" panose="020B0502040204020203" pitchFamily="34" charset="0"/>
              </a:rPr>
              <a:t>! Ma </a:t>
            </a:r>
            <a:r>
              <a:rPr lang="it-IT" dirty="0" err="1">
                <a:solidFill>
                  <a:srgbClr val="333333"/>
                </a:solidFill>
                <a:latin typeface="Open Sans"/>
                <a:ea typeface="Times New Roman" panose="02020603050405020304" pitchFamily="18" charset="0"/>
                <a:cs typeface="Segoe UI" panose="020B0502040204020203" pitchFamily="34" charset="0"/>
              </a:rPr>
              <a:t>facissi</a:t>
            </a:r>
            <a:r>
              <a:rPr lang="it-IT" dirty="0">
                <a:solidFill>
                  <a:srgbClr val="333333"/>
                </a:solidFill>
                <a:latin typeface="Open Sans"/>
                <a:ea typeface="Times New Roman" panose="02020603050405020304" pitchFamily="18" charset="0"/>
                <a:cs typeface="Segoe UI" panose="020B0502040204020203" pitchFamily="34" charset="0"/>
              </a:rPr>
              <a:t> di tutto voscenza! </a:t>
            </a:r>
            <a:r>
              <a:rPr lang="it-IT" dirty="0" err="1">
                <a:solidFill>
                  <a:srgbClr val="333333"/>
                </a:solidFill>
                <a:latin typeface="Open Sans"/>
                <a:ea typeface="Times New Roman" panose="02020603050405020304" pitchFamily="18" charset="0"/>
                <a:cs typeface="Segoe UI" panose="020B0502040204020203" pitchFamily="34" charset="0"/>
              </a:rPr>
              <a:t>Nni</a:t>
            </a:r>
            <a:r>
              <a:rPr lang="it-IT" dirty="0">
                <a:solidFill>
                  <a:srgbClr val="333333"/>
                </a:solidFill>
                <a:latin typeface="Open Sans"/>
                <a:ea typeface="Times New Roman" panose="02020603050405020304" pitchFamily="18" charset="0"/>
                <a:cs typeface="Segoe UI" panose="020B0502040204020203" pitchFamily="34" charset="0"/>
              </a:rPr>
              <a:t> ha </a:t>
            </a:r>
            <a:r>
              <a:rPr lang="it-IT" dirty="0" err="1">
                <a:solidFill>
                  <a:srgbClr val="333333"/>
                </a:solidFill>
                <a:latin typeface="Open Sans"/>
                <a:ea typeface="Times New Roman" panose="02020603050405020304" pitchFamily="18" charset="0"/>
                <a:cs typeface="Segoe UI" panose="020B0502040204020203" pitchFamily="34" charset="0"/>
              </a:rPr>
              <a:t>jittatu</a:t>
            </a:r>
            <a:r>
              <a:rPr lang="it-IT" dirty="0">
                <a:solidFill>
                  <a:srgbClr val="333333"/>
                </a:solidFill>
                <a:latin typeface="Open Sans"/>
                <a:ea typeface="Times New Roman" panose="02020603050405020304" pitchFamily="18" charset="0"/>
                <a:cs typeface="Segoe UI" panose="020B0502040204020203" pitchFamily="34" charset="0"/>
              </a:rPr>
              <a:t> a </a:t>
            </a:r>
            <a:r>
              <a:rPr lang="it-IT" dirty="0" err="1">
                <a:solidFill>
                  <a:srgbClr val="333333"/>
                </a:solidFill>
                <a:latin typeface="Open Sans"/>
                <a:ea typeface="Times New Roman" panose="02020603050405020304" pitchFamily="18" charset="0"/>
                <a:cs typeface="Segoe UI" panose="020B0502040204020203" pitchFamily="34" charset="0"/>
              </a:rPr>
              <a:t>solu</a:t>
            </a:r>
            <a:r>
              <a:rPr lang="it-IT" dirty="0">
                <a:solidFill>
                  <a:srgbClr val="333333"/>
                </a:solidFill>
                <a:latin typeface="Open Sans"/>
                <a:ea typeface="Times New Roman" panose="02020603050405020304" pitchFamily="18" charset="0"/>
                <a:cs typeface="Segoe UI" panose="020B0502040204020203" pitchFamily="34" charset="0"/>
              </a:rPr>
              <a:t> sta ‘</a:t>
            </a:r>
            <a:r>
              <a:rPr lang="it-IT" dirty="0" err="1">
                <a:solidFill>
                  <a:srgbClr val="333333"/>
                </a:solidFill>
                <a:latin typeface="Open Sans"/>
                <a:ea typeface="Times New Roman" panose="02020603050405020304" pitchFamily="18" charset="0"/>
                <a:cs typeface="Segoe UI" panose="020B0502040204020203" pitchFamily="34" charset="0"/>
              </a:rPr>
              <a:t>nfamità</a:t>
            </a:r>
            <a:r>
              <a:rPr lang="it-IT" dirty="0">
                <a:solidFill>
                  <a:srgbClr val="333333"/>
                </a:solidFill>
                <a:latin typeface="Open Sans"/>
                <a:ea typeface="Times New Roman" panose="02020603050405020304" pitchFamily="18" charset="0"/>
                <a:cs typeface="Segoe UI" panose="020B0502040204020203" pitchFamily="34" charset="0"/>
              </a:rPr>
              <a:t> di la mala genti! Ppi </a:t>
            </a:r>
            <a:r>
              <a:rPr lang="it-IT" dirty="0" err="1">
                <a:solidFill>
                  <a:srgbClr val="333333"/>
                </a:solidFill>
                <a:latin typeface="Open Sans"/>
                <a:ea typeface="Times New Roman" panose="02020603050405020304" pitchFamily="18" charset="0"/>
                <a:cs typeface="Segoe UI" panose="020B0502040204020203" pitchFamily="34" charset="0"/>
              </a:rPr>
              <a:t>nautri</a:t>
            </a:r>
            <a:r>
              <a:rPr lang="it-IT" dirty="0">
                <a:solidFill>
                  <a:srgbClr val="333333"/>
                </a:solidFill>
                <a:latin typeface="Open Sans"/>
                <a:ea typeface="Times New Roman" panose="02020603050405020304" pitchFamily="18" charset="0"/>
                <a:cs typeface="Segoe UI" panose="020B0502040204020203" pitchFamily="34" charset="0"/>
              </a:rPr>
              <a:t> è </a:t>
            </a:r>
            <a:r>
              <a:rPr lang="it-IT" dirty="0" err="1">
                <a:solidFill>
                  <a:srgbClr val="333333"/>
                </a:solidFill>
                <a:latin typeface="Open Sans"/>
                <a:ea typeface="Times New Roman" panose="02020603050405020304" pitchFamily="18" charset="0"/>
                <a:cs typeface="Segoe UI" panose="020B0502040204020203" pitchFamily="34" charset="0"/>
              </a:rPr>
              <a:t>finuta</a:t>
            </a:r>
            <a:r>
              <a:rPr lang="it-IT" dirty="0">
                <a:solidFill>
                  <a:srgbClr val="333333"/>
                </a:solidFill>
                <a:latin typeface="Open Sans"/>
                <a:ea typeface="Times New Roman" panose="02020603050405020304" pitchFamily="18" charset="0"/>
                <a:cs typeface="Segoe UI" panose="020B0502040204020203" pitchFamily="34" charset="0"/>
              </a:rPr>
              <a:t>! Non </a:t>
            </a:r>
            <a:r>
              <a:rPr lang="it-IT" dirty="0" err="1">
                <a:solidFill>
                  <a:srgbClr val="333333"/>
                </a:solidFill>
                <a:latin typeface="Open Sans"/>
                <a:ea typeface="Times New Roman" panose="02020603050405020304" pitchFamily="18" charset="0"/>
                <a:cs typeface="Segoe UI" panose="020B0502040204020203" pitchFamily="34" charset="0"/>
              </a:rPr>
              <a:t>cc’è</a:t>
            </a:r>
            <a:r>
              <a:rPr lang="it-IT" dirty="0">
                <a:solidFill>
                  <a:srgbClr val="333333"/>
                </a:solidFill>
                <a:latin typeface="Open Sans"/>
                <a:ea typeface="Times New Roman" panose="02020603050405020304" pitchFamily="18" charset="0"/>
                <a:cs typeface="Segoe UI" panose="020B0502040204020203" pitchFamily="34" charset="0"/>
              </a:rPr>
              <a:t> </a:t>
            </a:r>
            <a:r>
              <a:rPr lang="it-IT" dirty="0" err="1">
                <a:solidFill>
                  <a:srgbClr val="333333"/>
                </a:solidFill>
                <a:latin typeface="Open Sans"/>
                <a:ea typeface="Times New Roman" panose="02020603050405020304" pitchFamily="18" charset="0"/>
                <a:cs typeface="Segoe UI" panose="020B0502040204020203" pitchFamily="34" charset="0"/>
              </a:rPr>
              <a:t>cchiù</a:t>
            </a:r>
            <a:r>
              <a:rPr lang="it-IT" dirty="0">
                <a:solidFill>
                  <a:srgbClr val="333333"/>
                </a:solidFill>
                <a:latin typeface="Open Sans"/>
                <a:ea typeface="Times New Roman" panose="02020603050405020304" pitchFamily="18" charset="0"/>
                <a:cs typeface="Segoe UI" panose="020B0502040204020203" pitchFamily="34" charset="0"/>
              </a:rPr>
              <a:t> paci, non </a:t>
            </a:r>
            <a:r>
              <a:rPr lang="it-IT" dirty="0" err="1">
                <a:solidFill>
                  <a:srgbClr val="333333"/>
                </a:solidFill>
                <a:latin typeface="Open Sans"/>
                <a:ea typeface="Times New Roman" panose="02020603050405020304" pitchFamily="18" charset="0"/>
                <a:cs typeface="Segoe UI" panose="020B0502040204020203" pitchFamily="34" charset="0"/>
              </a:rPr>
              <a:t>cc’è</a:t>
            </a:r>
            <a:r>
              <a:rPr lang="it-IT" dirty="0">
                <a:solidFill>
                  <a:srgbClr val="333333"/>
                </a:solidFill>
                <a:latin typeface="Open Sans"/>
                <a:ea typeface="Times New Roman" panose="02020603050405020304" pitchFamily="18" charset="0"/>
                <a:cs typeface="Segoe UI" panose="020B0502040204020203" pitchFamily="34" charset="0"/>
              </a:rPr>
              <a:t> </a:t>
            </a:r>
            <a:r>
              <a:rPr lang="it-IT" dirty="0" err="1">
                <a:solidFill>
                  <a:srgbClr val="333333"/>
                </a:solidFill>
                <a:latin typeface="Open Sans"/>
                <a:ea typeface="Times New Roman" panose="02020603050405020304" pitchFamily="18" charset="0"/>
                <a:cs typeface="Segoe UI" panose="020B0502040204020203" pitchFamily="34" charset="0"/>
              </a:rPr>
              <a:t>cchiù</a:t>
            </a:r>
            <a:r>
              <a:rPr lang="it-IT" dirty="0">
                <a:solidFill>
                  <a:srgbClr val="333333"/>
                </a:solidFill>
                <a:latin typeface="Open Sans"/>
                <a:ea typeface="Times New Roman" panose="02020603050405020304" pitchFamily="18" charset="0"/>
                <a:cs typeface="Segoe UI" panose="020B0502040204020203" pitchFamily="34" charset="0"/>
              </a:rPr>
              <a:t> beni!</a:t>
            </a:r>
            <a:endParaRPr lang="it-IT" sz="2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1500"/>
              </a:spcBef>
              <a:spcAft>
                <a:spcPts val="800"/>
              </a:spcAft>
            </a:pPr>
            <a:r>
              <a:rPr lang="it-IT" dirty="0">
                <a:solidFill>
                  <a:srgbClr val="333333"/>
                </a:solidFill>
                <a:latin typeface="Open Sans"/>
                <a:ea typeface="Times New Roman" panose="02020603050405020304" pitchFamily="18" charset="0"/>
                <a:cs typeface="Segoe UI" panose="020B0502040204020203" pitchFamily="34" charset="0"/>
              </a:rPr>
              <a:t>D’ANDREA: Ma non potreste andar via da questo paese?</a:t>
            </a:r>
            <a:endParaRPr lang="it-IT" sz="2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1500"/>
              </a:spcBef>
              <a:spcAft>
                <a:spcPts val="800"/>
              </a:spcAft>
            </a:pPr>
            <a:r>
              <a:rPr lang="it-IT" dirty="0">
                <a:solidFill>
                  <a:srgbClr val="333333"/>
                </a:solidFill>
                <a:latin typeface="Open Sans"/>
                <a:ea typeface="Times New Roman" panose="02020603050405020304" pitchFamily="18" charset="0"/>
                <a:cs typeface="Segoe UI" panose="020B0502040204020203" pitchFamily="34" charset="0"/>
              </a:rPr>
              <a:t>RUSINEDDA: E unni? Ah, voscenza non </a:t>
            </a:r>
            <a:r>
              <a:rPr lang="it-IT" dirty="0" err="1">
                <a:solidFill>
                  <a:srgbClr val="333333"/>
                </a:solidFill>
                <a:latin typeface="Open Sans"/>
                <a:ea typeface="Times New Roman" panose="02020603050405020304" pitchFamily="18" charset="0"/>
                <a:cs typeface="Segoe UI" panose="020B0502040204020203" pitchFamily="34" charset="0"/>
              </a:rPr>
              <a:t>sapi</a:t>
            </a:r>
            <a:r>
              <a:rPr lang="it-IT" dirty="0">
                <a:solidFill>
                  <a:srgbClr val="333333"/>
                </a:solidFill>
                <a:latin typeface="Open Sans"/>
                <a:ea typeface="Times New Roman" panose="02020603050405020304" pitchFamily="18" charset="0"/>
                <a:cs typeface="Segoe UI" panose="020B0502040204020203" pitchFamily="34" charset="0"/>
              </a:rPr>
              <a:t> com’è! </a:t>
            </a:r>
            <a:r>
              <a:rPr lang="it-IT" dirty="0" err="1">
                <a:solidFill>
                  <a:srgbClr val="333333"/>
                </a:solidFill>
                <a:latin typeface="Open Sans"/>
                <a:ea typeface="Times New Roman" panose="02020603050405020304" pitchFamily="18" charset="0"/>
                <a:cs typeface="Segoe UI" panose="020B0502040204020203" pitchFamily="34" charset="0"/>
              </a:rPr>
              <a:t>Nni</a:t>
            </a:r>
            <a:r>
              <a:rPr lang="it-IT" dirty="0">
                <a:solidFill>
                  <a:srgbClr val="333333"/>
                </a:solidFill>
                <a:latin typeface="Open Sans"/>
                <a:ea typeface="Times New Roman" panose="02020603050405020304" pitchFamily="18" charset="0"/>
                <a:cs typeface="Segoe UI" panose="020B0502040204020203" pitchFamily="34" charset="0"/>
              </a:rPr>
              <a:t> la </a:t>
            </a:r>
            <a:r>
              <a:rPr lang="it-IT" dirty="0" err="1">
                <a:solidFill>
                  <a:srgbClr val="333333"/>
                </a:solidFill>
                <a:latin typeface="Open Sans"/>
                <a:ea typeface="Times New Roman" panose="02020603050405020304" pitchFamily="18" charset="0"/>
                <a:cs typeface="Segoe UI" panose="020B0502040204020203" pitchFamily="34" charset="0"/>
              </a:rPr>
              <a:t>purtamu</a:t>
            </a:r>
            <a:r>
              <a:rPr lang="it-IT" dirty="0">
                <a:solidFill>
                  <a:srgbClr val="333333"/>
                </a:solidFill>
                <a:latin typeface="Open Sans"/>
                <a:ea typeface="Times New Roman" panose="02020603050405020304" pitchFamily="18" charset="0"/>
                <a:cs typeface="Segoe UI" panose="020B0502040204020203" pitchFamily="34" charset="0"/>
              </a:rPr>
              <a:t> d’appresso, la mala </a:t>
            </a:r>
            <a:r>
              <a:rPr lang="it-IT" dirty="0" err="1">
                <a:solidFill>
                  <a:srgbClr val="333333"/>
                </a:solidFill>
                <a:latin typeface="Open Sans"/>
                <a:ea typeface="Times New Roman" panose="02020603050405020304" pitchFamily="18" charset="0"/>
                <a:cs typeface="Segoe UI" panose="020B0502040204020203" pitchFamily="34" charset="0"/>
              </a:rPr>
              <a:t>nnuminata</a:t>
            </a:r>
            <a:r>
              <a:rPr lang="it-IT" dirty="0">
                <a:solidFill>
                  <a:srgbClr val="333333"/>
                </a:solidFill>
                <a:latin typeface="Open Sans"/>
                <a:ea typeface="Times New Roman" panose="02020603050405020304" pitchFamily="18" charset="0"/>
                <a:cs typeface="Segoe UI" panose="020B0502040204020203" pitchFamily="34" charset="0"/>
              </a:rPr>
              <a:t>, unni </a:t>
            </a:r>
            <a:r>
              <a:rPr lang="it-IT" dirty="0" err="1">
                <a:solidFill>
                  <a:srgbClr val="333333"/>
                </a:solidFill>
                <a:latin typeface="Open Sans"/>
                <a:ea typeface="Times New Roman" panose="02020603050405020304" pitchFamily="18" charset="0"/>
                <a:cs typeface="Segoe UI" panose="020B0502040204020203" pitchFamily="34" charset="0"/>
              </a:rPr>
              <a:t>jamu</a:t>
            </a:r>
            <a:r>
              <a:rPr lang="it-IT" dirty="0">
                <a:solidFill>
                  <a:srgbClr val="333333"/>
                </a:solidFill>
                <a:latin typeface="Open Sans"/>
                <a:ea typeface="Times New Roman" panose="02020603050405020304" pitchFamily="18" charset="0"/>
                <a:cs typeface="Segoe UI" panose="020B0502040204020203" pitchFamily="34" charset="0"/>
              </a:rPr>
              <a:t> </a:t>
            </a:r>
            <a:r>
              <a:rPr lang="it-IT" dirty="0" err="1">
                <a:solidFill>
                  <a:srgbClr val="333333"/>
                </a:solidFill>
                <a:latin typeface="Open Sans"/>
                <a:ea typeface="Times New Roman" panose="02020603050405020304" pitchFamily="18" charset="0"/>
                <a:cs typeface="Segoe UI" panose="020B0502040204020203" pitchFamily="34" charset="0"/>
              </a:rPr>
              <a:t>jamu</a:t>
            </a:r>
            <a:r>
              <a:rPr lang="it-IT" dirty="0">
                <a:solidFill>
                  <a:srgbClr val="333333"/>
                </a:solidFill>
                <a:latin typeface="Open Sans"/>
                <a:ea typeface="Times New Roman" panose="02020603050405020304" pitchFamily="18" charset="0"/>
                <a:cs typeface="Segoe UI" panose="020B0502040204020203" pitchFamily="34" charset="0"/>
              </a:rPr>
              <a:t>… Non si leva </a:t>
            </a:r>
            <a:r>
              <a:rPr lang="it-IT" dirty="0" err="1">
                <a:solidFill>
                  <a:srgbClr val="333333"/>
                </a:solidFill>
                <a:latin typeface="Open Sans"/>
                <a:ea typeface="Times New Roman" panose="02020603050405020304" pitchFamily="18" charset="0"/>
                <a:cs typeface="Segoe UI" panose="020B0502040204020203" pitchFamily="34" charset="0"/>
              </a:rPr>
              <a:t>cchiù</a:t>
            </a:r>
            <a:r>
              <a:rPr lang="it-IT" dirty="0">
                <a:solidFill>
                  <a:srgbClr val="333333"/>
                </a:solidFill>
                <a:latin typeface="Open Sans"/>
                <a:ea typeface="Times New Roman" panose="02020603050405020304" pitchFamily="18" charset="0"/>
                <a:cs typeface="Segoe UI" panose="020B0502040204020203" pitchFamily="34" charset="0"/>
              </a:rPr>
              <a:t>, manco cu ‘u </a:t>
            </a:r>
            <a:r>
              <a:rPr lang="it-IT" dirty="0" err="1">
                <a:solidFill>
                  <a:srgbClr val="333333"/>
                </a:solidFill>
                <a:latin typeface="Open Sans"/>
                <a:ea typeface="Times New Roman" panose="02020603050405020304" pitchFamily="18" charset="0"/>
                <a:cs typeface="Segoe UI" panose="020B0502040204020203" pitchFamily="34" charset="0"/>
              </a:rPr>
              <a:t>cuteddu</a:t>
            </a:r>
            <a:r>
              <a:rPr lang="it-IT" dirty="0">
                <a:solidFill>
                  <a:srgbClr val="333333"/>
                </a:solidFill>
                <a:latin typeface="Open Sans"/>
                <a:ea typeface="Times New Roman" panose="02020603050405020304" pitchFamily="18" charset="0"/>
                <a:cs typeface="Segoe UI" panose="020B0502040204020203" pitchFamily="34" charset="0"/>
              </a:rPr>
              <a:t>… </a:t>
            </a:r>
            <a:r>
              <a:rPr lang="it-IT" dirty="0" err="1">
                <a:solidFill>
                  <a:srgbClr val="333333"/>
                </a:solidFill>
                <a:latin typeface="Open Sans"/>
                <a:ea typeface="Times New Roman" panose="02020603050405020304" pitchFamily="18" charset="0"/>
                <a:cs typeface="Segoe UI" panose="020B0502040204020203" pitchFamily="34" charset="0"/>
              </a:rPr>
              <a:t>Cci</a:t>
            </a:r>
            <a:r>
              <a:rPr lang="it-IT" dirty="0">
                <a:solidFill>
                  <a:srgbClr val="333333"/>
                </a:solidFill>
                <a:latin typeface="Open Sans"/>
                <a:ea typeface="Times New Roman" panose="02020603050405020304" pitchFamily="18" charset="0"/>
                <a:cs typeface="Segoe UI" panose="020B0502040204020203" pitchFamily="34" charset="0"/>
              </a:rPr>
              <a:t> dico </a:t>
            </a:r>
            <a:r>
              <a:rPr lang="it-IT" dirty="0" err="1">
                <a:solidFill>
                  <a:srgbClr val="333333"/>
                </a:solidFill>
                <a:latin typeface="Open Sans"/>
                <a:ea typeface="Times New Roman" panose="02020603050405020304" pitchFamily="18" charset="0"/>
                <a:cs typeface="Segoe UI" panose="020B0502040204020203" pitchFamily="34" charset="0"/>
              </a:rPr>
              <a:t>ca</a:t>
            </a:r>
            <a:r>
              <a:rPr lang="it-IT" dirty="0">
                <a:solidFill>
                  <a:srgbClr val="333333"/>
                </a:solidFill>
                <a:latin typeface="Open Sans"/>
                <a:ea typeface="Times New Roman" panose="02020603050405020304" pitchFamily="18" charset="0"/>
                <a:cs typeface="Segoe UI" panose="020B0502040204020203" pitchFamily="34" charset="0"/>
              </a:rPr>
              <a:t> pari </a:t>
            </a:r>
            <a:r>
              <a:rPr lang="it-IT" dirty="0" err="1">
                <a:solidFill>
                  <a:srgbClr val="333333"/>
                </a:solidFill>
                <a:latin typeface="Open Sans"/>
                <a:ea typeface="Times New Roman" panose="02020603050405020304" pitchFamily="18" charset="0"/>
                <a:cs typeface="Segoe UI" panose="020B0502040204020203" pitchFamily="34" charset="0"/>
              </a:rPr>
              <a:t>foddi</a:t>
            </a:r>
            <a:r>
              <a:rPr lang="it-IT" dirty="0">
                <a:solidFill>
                  <a:srgbClr val="333333"/>
                </a:solidFill>
                <a:latin typeface="Open Sans"/>
                <a:ea typeface="Times New Roman" panose="02020603050405020304" pitchFamily="18" charset="0"/>
                <a:cs typeface="Segoe UI" panose="020B0502040204020203" pitchFamily="34" charset="0"/>
              </a:rPr>
              <a:t>, me’ patri: s’ha </a:t>
            </a:r>
            <a:r>
              <a:rPr lang="it-IT" dirty="0" err="1">
                <a:solidFill>
                  <a:srgbClr val="333333"/>
                </a:solidFill>
                <a:latin typeface="Open Sans"/>
                <a:ea typeface="Times New Roman" panose="02020603050405020304" pitchFamily="18" charset="0"/>
                <a:cs typeface="Segoe UI" panose="020B0502040204020203" pitchFamily="34" charset="0"/>
              </a:rPr>
              <a:t>fattu</a:t>
            </a:r>
            <a:r>
              <a:rPr lang="it-IT" dirty="0">
                <a:solidFill>
                  <a:srgbClr val="333333"/>
                </a:solidFill>
                <a:latin typeface="Open Sans"/>
                <a:ea typeface="Times New Roman" panose="02020603050405020304" pitchFamily="18" charset="0"/>
                <a:cs typeface="Segoe UI" panose="020B0502040204020203" pitchFamily="34" charset="0"/>
              </a:rPr>
              <a:t> </a:t>
            </a:r>
            <a:r>
              <a:rPr lang="it-IT" dirty="0" err="1">
                <a:solidFill>
                  <a:srgbClr val="333333"/>
                </a:solidFill>
                <a:latin typeface="Open Sans"/>
                <a:ea typeface="Times New Roman" panose="02020603050405020304" pitchFamily="18" charset="0"/>
                <a:cs typeface="Segoe UI" panose="020B0502040204020203" pitchFamily="34" charset="0"/>
              </a:rPr>
              <a:t>crisciri</a:t>
            </a:r>
            <a:r>
              <a:rPr lang="it-IT" dirty="0">
                <a:solidFill>
                  <a:srgbClr val="333333"/>
                </a:solidFill>
                <a:latin typeface="Open Sans"/>
                <a:ea typeface="Times New Roman" panose="02020603050405020304" pitchFamily="18" charset="0"/>
                <a:cs typeface="Segoe UI" panose="020B0502040204020203" pitchFamily="34" charset="0"/>
              </a:rPr>
              <a:t> la varva, ‘</a:t>
            </a:r>
            <a:r>
              <a:rPr lang="it-IT" dirty="0" err="1">
                <a:solidFill>
                  <a:srgbClr val="333333"/>
                </a:solidFill>
                <a:latin typeface="Open Sans"/>
                <a:ea typeface="Times New Roman" panose="02020603050405020304" pitchFamily="18" charset="0"/>
                <a:cs typeface="Segoe UI" panose="020B0502040204020203" pitchFamily="34" charset="0"/>
              </a:rPr>
              <a:t>na</a:t>
            </a:r>
            <a:r>
              <a:rPr lang="it-IT" dirty="0">
                <a:solidFill>
                  <a:srgbClr val="333333"/>
                </a:solidFill>
                <a:latin typeface="Open Sans"/>
                <a:ea typeface="Times New Roman" panose="02020603050405020304" pitchFamily="18" charset="0"/>
                <a:cs typeface="Segoe UI" panose="020B0502040204020203" pitchFamily="34" charset="0"/>
              </a:rPr>
              <a:t> </a:t>
            </a:r>
            <a:r>
              <a:rPr lang="it-IT" dirty="0" err="1">
                <a:solidFill>
                  <a:srgbClr val="333333"/>
                </a:solidFill>
                <a:latin typeface="Open Sans"/>
                <a:ea typeface="Times New Roman" panose="02020603050405020304" pitchFamily="18" charset="0"/>
                <a:cs typeface="Segoe UI" panose="020B0502040204020203" pitchFamily="34" charset="0"/>
              </a:rPr>
              <a:t>varvazza</a:t>
            </a:r>
            <a:r>
              <a:rPr lang="it-IT" dirty="0">
                <a:solidFill>
                  <a:srgbClr val="333333"/>
                </a:solidFill>
                <a:latin typeface="Open Sans"/>
                <a:ea typeface="Times New Roman" panose="02020603050405020304" pitchFamily="18" charset="0"/>
                <a:cs typeface="Segoe UI" panose="020B0502040204020203" pitchFamily="34" charset="0"/>
              </a:rPr>
              <a:t> </a:t>
            </a:r>
            <a:r>
              <a:rPr lang="it-IT" dirty="0" err="1">
                <a:solidFill>
                  <a:srgbClr val="333333"/>
                </a:solidFill>
                <a:latin typeface="Open Sans"/>
                <a:ea typeface="Times New Roman" panose="02020603050405020304" pitchFamily="18" charset="0"/>
                <a:cs typeface="Segoe UI" panose="020B0502040204020203" pitchFamily="34" charset="0"/>
              </a:rPr>
              <a:t>ca</a:t>
            </a:r>
            <a:r>
              <a:rPr lang="it-IT" dirty="0">
                <a:solidFill>
                  <a:srgbClr val="333333"/>
                </a:solidFill>
                <a:latin typeface="Open Sans"/>
                <a:ea typeface="Times New Roman" panose="02020603050405020304" pitchFamily="18" charset="0"/>
                <a:cs typeface="Segoe UI" panose="020B0502040204020203" pitchFamily="34" charset="0"/>
              </a:rPr>
              <a:t> pari un </a:t>
            </a:r>
            <a:r>
              <a:rPr lang="it-IT" dirty="0" err="1">
                <a:solidFill>
                  <a:srgbClr val="333333"/>
                </a:solidFill>
                <a:latin typeface="Open Sans"/>
                <a:ea typeface="Times New Roman" panose="02020603050405020304" pitchFamily="18" charset="0"/>
                <a:cs typeface="Segoe UI" panose="020B0502040204020203" pitchFamily="34" charset="0"/>
              </a:rPr>
              <a:t>varvajanni</a:t>
            </a:r>
            <a:r>
              <a:rPr lang="it-IT" dirty="0">
                <a:solidFill>
                  <a:srgbClr val="333333"/>
                </a:solidFill>
                <a:latin typeface="Open Sans"/>
                <a:ea typeface="Times New Roman" panose="02020603050405020304" pitchFamily="18" charset="0"/>
                <a:cs typeface="Segoe UI" panose="020B0502040204020203" pitchFamily="34" charset="0"/>
              </a:rPr>
              <a:t>, e si </a:t>
            </a:r>
            <a:r>
              <a:rPr lang="it-IT" dirty="0" err="1">
                <a:solidFill>
                  <a:srgbClr val="333333"/>
                </a:solidFill>
                <a:latin typeface="Open Sans"/>
                <a:ea typeface="Times New Roman" panose="02020603050405020304" pitchFamily="18" charset="0"/>
                <a:cs typeface="Segoe UI" panose="020B0502040204020203" pitchFamily="34" charset="0"/>
              </a:rPr>
              <a:t>cusìu</a:t>
            </a:r>
            <a:r>
              <a:rPr lang="it-IT" dirty="0">
                <a:solidFill>
                  <a:srgbClr val="333333"/>
                </a:solidFill>
                <a:latin typeface="Open Sans"/>
                <a:ea typeface="Times New Roman" panose="02020603050405020304" pitchFamily="18" charset="0"/>
                <a:cs typeface="Segoe UI" panose="020B0502040204020203" pitchFamily="34" charset="0"/>
              </a:rPr>
              <a:t> d’</a:t>
            </a:r>
            <a:r>
              <a:rPr lang="it-IT" dirty="0" err="1">
                <a:solidFill>
                  <a:srgbClr val="333333"/>
                </a:solidFill>
                <a:latin typeface="Open Sans"/>
                <a:ea typeface="Times New Roman" panose="02020603050405020304" pitchFamily="18" charset="0"/>
                <a:cs typeface="Segoe UI" panose="020B0502040204020203" pitchFamily="34" charset="0"/>
              </a:rPr>
              <a:t>iddu</a:t>
            </a:r>
            <a:r>
              <a:rPr lang="it-IT" dirty="0">
                <a:solidFill>
                  <a:srgbClr val="333333"/>
                </a:solidFill>
                <a:latin typeface="Open Sans"/>
                <a:ea typeface="Times New Roman" panose="02020603050405020304" pitchFamily="18" charset="0"/>
                <a:cs typeface="Segoe UI" panose="020B0502040204020203" pitchFamily="34" charset="0"/>
              </a:rPr>
              <a:t> </a:t>
            </a:r>
            <a:r>
              <a:rPr lang="it-IT" dirty="0" err="1">
                <a:solidFill>
                  <a:srgbClr val="333333"/>
                </a:solidFill>
                <a:latin typeface="Open Sans"/>
                <a:ea typeface="Times New Roman" panose="02020603050405020304" pitchFamily="18" charset="0"/>
                <a:cs typeface="Segoe UI" panose="020B0502040204020203" pitchFamily="34" charset="0"/>
              </a:rPr>
              <a:t>stissu</a:t>
            </a:r>
            <a:r>
              <a:rPr lang="it-IT" dirty="0">
                <a:solidFill>
                  <a:srgbClr val="333333"/>
                </a:solidFill>
                <a:latin typeface="Open Sans"/>
                <a:ea typeface="Times New Roman" panose="02020603050405020304" pitchFamily="18" charset="0"/>
                <a:cs typeface="Segoe UI" panose="020B0502040204020203" pitchFamily="34" charset="0"/>
              </a:rPr>
              <a:t> un </a:t>
            </a:r>
            <a:r>
              <a:rPr lang="it-IT" dirty="0" err="1">
                <a:solidFill>
                  <a:srgbClr val="333333"/>
                </a:solidFill>
                <a:latin typeface="Open Sans"/>
                <a:ea typeface="Times New Roman" panose="02020603050405020304" pitchFamily="18" charset="0"/>
                <a:cs typeface="Segoe UI" panose="020B0502040204020203" pitchFamily="34" charset="0"/>
              </a:rPr>
              <a:t>paru</a:t>
            </a:r>
            <a:r>
              <a:rPr lang="it-IT" dirty="0">
                <a:solidFill>
                  <a:srgbClr val="333333"/>
                </a:solidFill>
                <a:latin typeface="Open Sans"/>
                <a:ea typeface="Times New Roman" panose="02020603050405020304" pitchFamily="18" charset="0"/>
                <a:cs typeface="Segoe UI" panose="020B0502040204020203" pitchFamily="34" charset="0"/>
              </a:rPr>
              <a:t> di robbi, </a:t>
            </a:r>
            <a:r>
              <a:rPr lang="it-IT" dirty="0" err="1">
                <a:solidFill>
                  <a:srgbClr val="333333"/>
                </a:solidFill>
                <a:latin typeface="Open Sans"/>
                <a:ea typeface="Times New Roman" panose="02020603050405020304" pitchFamily="18" charset="0"/>
                <a:cs typeface="Segoe UI" panose="020B0502040204020203" pitchFamily="34" charset="0"/>
              </a:rPr>
              <a:t>cillenza</a:t>
            </a:r>
            <a:r>
              <a:rPr lang="it-IT" dirty="0">
                <a:solidFill>
                  <a:srgbClr val="333333"/>
                </a:solidFill>
                <a:latin typeface="Open Sans"/>
                <a:ea typeface="Times New Roman" panose="02020603050405020304" pitchFamily="18" charset="0"/>
                <a:cs typeface="Segoe UI" panose="020B0502040204020203" pitchFamily="34" charset="0"/>
              </a:rPr>
              <a:t>, </a:t>
            </a:r>
            <a:r>
              <a:rPr lang="it-IT" dirty="0" err="1">
                <a:solidFill>
                  <a:srgbClr val="333333"/>
                </a:solidFill>
                <a:latin typeface="Open Sans"/>
                <a:ea typeface="Times New Roman" panose="02020603050405020304" pitchFamily="18" charset="0"/>
                <a:cs typeface="Segoe UI" panose="020B0502040204020203" pitchFamily="34" charset="0"/>
              </a:rPr>
              <a:t>ca</a:t>
            </a:r>
            <a:r>
              <a:rPr lang="it-IT" dirty="0">
                <a:solidFill>
                  <a:srgbClr val="333333"/>
                </a:solidFill>
                <a:latin typeface="Open Sans"/>
                <a:ea typeface="Times New Roman" panose="02020603050405020304" pitchFamily="18" charset="0"/>
                <a:cs typeface="Segoe UI" panose="020B0502040204020203" pitchFamily="34" charset="0"/>
              </a:rPr>
              <a:t> si si li metti fa </a:t>
            </a:r>
            <a:r>
              <a:rPr lang="it-IT" dirty="0" err="1">
                <a:solidFill>
                  <a:srgbClr val="333333"/>
                </a:solidFill>
                <a:latin typeface="Open Sans"/>
                <a:ea typeface="Times New Roman" panose="02020603050405020304" pitchFamily="18" charset="0"/>
                <a:cs typeface="Segoe UI" panose="020B0502040204020203" pitchFamily="34" charset="0"/>
              </a:rPr>
              <a:t>scantari</a:t>
            </a:r>
            <a:r>
              <a:rPr lang="it-IT" dirty="0">
                <a:solidFill>
                  <a:srgbClr val="333333"/>
                </a:solidFill>
                <a:latin typeface="Open Sans"/>
                <a:ea typeface="Times New Roman" panose="02020603050405020304" pitchFamily="18" charset="0"/>
                <a:cs typeface="Segoe UI" panose="020B0502040204020203" pitchFamily="34" charset="0"/>
              </a:rPr>
              <a:t> la genti, fa </a:t>
            </a:r>
            <a:r>
              <a:rPr lang="it-IT" dirty="0" err="1">
                <a:solidFill>
                  <a:srgbClr val="333333"/>
                </a:solidFill>
                <a:latin typeface="Open Sans"/>
                <a:ea typeface="Times New Roman" panose="02020603050405020304" pitchFamily="18" charset="0"/>
                <a:cs typeface="Segoe UI" panose="020B0502040204020203" pitchFamily="34" charset="0"/>
              </a:rPr>
              <a:t>fùjiri</a:t>
            </a:r>
            <a:r>
              <a:rPr lang="it-IT" dirty="0">
                <a:solidFill>
                  <a:srgbClr val="333333"/>
                </a:solidFill>
                <a:latin typeface="Open Sans"/>
                <a:ea typeface="Times New Roman" panose="02020603050405020304" pitchFamily="18" charset="0"/>
                <a:cs typeface="Segoe UI" panose="020B0502040204020203" pitchFamily="34" charset="0"/>
              </a:rPr>
              <a:t> </a:t>
            </a:r>
            <a:r>
              <a:rPr lang="it-IT" dirty="0" err="1">
                <a:solidFill>
                  <a:srgbClr val="333333"/>
                </a:solidFill>
                <a:latin typeface="Open Sans"/>
                <a:ea typeface="Times New Roman" panose="02020603050405020304" pitchFamily="18" charset="0"/>
                <a:cs typeface="Segoe UI" panose="020B0502040204020203" pitchFamily="34" charset="0"/>
              </a:rPr>
              <a:t>macari</a:t>
            </a:r>
            <a:r>
              <a:rPr lang="it-IT" dirty="0">
                <a:solidFill>
                  <a:srgbClr val="333333"/>
                </a:solidFill>
                <a:latin typeface="Open Sans"/>
                <a:ea typeface="Times New Roman" panose="02020603050405020304" pitchFamily="18" charset="0"/>
                <a:cs typeface="Segoe UI" panose="020B0502040204020203" pitchFamily="34" charset="0"/>
              </a:rPr>
              <a:t> li cani!</a:t>
            </a:r>
            <a:endParaRPr lang="it-IT" sz="2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1500"/>
              </a:spcBef>
              <a:spcAft>
                <a:spcPts val="800"/>
              </a:spcAft>
            </a:pPr>
            <a:endParaRPr lang="it-IT"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548128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0FF894EF-B92D-4169-9BA7-CCD38DF1FB8F}"/>
              </a:ext>
            </a:extLst>
          </p:cNvPr>
          <p:cNvSpPr/>
          <p:nvPr/>
        </p:nvSpPr>
        <p:spPr>
          <a:xfrm>
            <a:off x="843379" y="435005"/>
            <a:ext cx="10475650" cy="2439450"/>
          </a:xfrm>
          <a:prstGeom prst="rect">
            <a:avLst/>
          </a:prstGeom>
        </p:spPr>
        <p:txBody>
          <a:bodyPr wrap="square">
            <a:spAutoFit/>
          </a:bodyPr>
          <a:lstStyle/>
          <a:p>
            <a:pPr>
              <a:lnSpc>
                <a:spcPct val="107000"/>
              </a:lnSpc>
              <a:spcBef>
                <a:spcPts val="1500"/>
              </a:spcBef>
              <a:spcAft>
                <a:spcPts val="800"/>
              </a:spcAft>
            </a:pPr>
            <a:r>
              <a:rPr lang="it-IT" dirty="0">
                <a:solidFill>
                  <a:srgbClr val="333333"/>
                </a:solidFill>
                <a:latin typeface="Open Sans"/>
                <a:ea typeface="Times New Roman" panose="02020603050405020304" pitchFamily="18" charset="0"/>
                <a:cs typeface="Segoe UI" panose="020B0502040204020203" pitchFamily="34" charset="0"/>
              </a:rPr>
              <a:t>D’ANDREA: E perché?</a:t>
            </a:r>
            <a:endParaRPr lang="it-IT" sz="2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1500"/>
              </a:spcBef>
              <a:spcAft>
                <a:spcPts val="800"/>
              </a:spcAft>
            </a:pPr>
            <a:r>
              <a:rPr lang="it-IT" dirty="0">
                <a:solidFill>
                  <a:srgbClr val="333333"/>
                </a:solidFill>
                <a:latin typeface="Open Sans"/>
                <a:ea typeface="Times New Roman" panose="02020603050405020304" pitchFamily="18" charset="0"/>
                <a:cs typeface="Segoe UI" panose="020B0502040204020203" pitchFamily="34" charset="0"/>
              </a:rPr>
              <a:t>RUSINEDDA: S’ ‘u </a:t>
            </a:r>
            <a:r>
              <a:rPr lang="it-IT" dirty="0" err="1">
                <a:solidFill>
                  <a:srgbClr val="333333"/>
                </a:solidFill>
                <a:latin typeface="Open Sans"/>
                <a:ea typeface="Times New Roman" panose="02020603050405020304" pitchFamily="18" charset="0"/>
                <a:cs typeface="Segoe UI" panose="020B0502040204020203" pitchFamily="34" charset="0"/>
              </a:rPr>
              <a:t>sapi</a:t>
            </a:r>
            <a:r>
              <a:rPr lang="it-IT" dirty="0">
                <a:solidFill>
                  <a:srgbClr val="333333"/>
                </a:solidFill>
                <a:latin typeface="Open Sans"/>
                <a:ea typeface="Times New Roman" panose="02020603050405020304" pitchFamily="18" charset="0"/>
                <a:cs typeface="Segoe UI" panose="020B0502040204020203" pitchFamily="34" charset="0"/>
              </a:rPr>
              <a:t> </a:t>
            </a:r>
            <a:r>
              <a:rPr lang="it-IT" dirty="0" err="1">
                <a:solidFill>
                  <a:srgbClr val="333333"/>
                </a:solidFill>
                <a:latin typeface="Open Sans"/>
                <a:ea typeface="Times New Roman" panose="02020603050405020304" pitchFamily="18" charset="0"/>
                <a:cs typeface="Segoe UI" panose="020B0502040204020203" pitchFamily="34" charset="0"/>
              </a:rPr>
              <a:t>iddu</a:t>
            </a:r>
            <a:r>
              <a:rPr lang="it-IT" dirty="0">
                <a:solidFill>
                  <a:srgbClr val="333333"/>
                </a:solidFill>
                <a:latin typeface="Open Sans"/>
                <a:ea typeface="Times New Roman" panose="02020603050405020304" pitchFamily="18" charset="0"/>
                <a:cs typeface="Segoe UI" panose="020B0502040204020203" pitchFamily="34" charset="0"/>
              </a:rPr>
              <a:t>, ‘u </a:t>
            </a:r>
            <a:r>
              <a:rPr lang="it-IT" dirty="0" err="1">
                <a:solidFill>
                  <a:srgbClr val="333333"/>
                </a:solidFill>
                <a:latin typeface="Open Sans"/>
                <a:ea typeface="Times New Roman" panose="02020603050405020304" pitchFamily="18" charset="0"/>
                <a:cs typeface="Segoe UI" panose="020B0502040204020203" pitchFamily="34" charset="0"/>
              </a:rPr>
              <a:t>pirchì</a:t>
            </a:r>
            <a:r>
              <a:rPr lang="it-IT" dirty="0">
                <a:solidFill>
                  <a:srgbClr val="333333"/>
                </a:solidFill>
                <a:latin typeface="Open Sans"/>
                <a:ea typeface="Times New Roman" panose="02020603050405020304" pitchFamily="18" charset="0"/>
                <a:cs typeface="Segoe UI" panose="020B0502040204020203" pitchFamily="34" charset="0"/>
              </a:rPr>
              <a:t>! </a:t>
            </a:r>
            <a:r>
              <a:rPr lang="it-IT" dirty="0" err="1">
                <a:solidFill>
                  <a:srgbClr val="333333"/>
                </a:solidFill>
                <a:latin typeface="Open Sans"/>
                <a:ea typeface="Times New Roman" panose="02020603050405020304" pitchFamily="18" charset="0"/>
                <a:cs typeface="Segoe UI" panose="020B0502040204020203" pitchFamily="34" charset="0"/>
              </a:rPr>
              <a:t>Cci</a:t>
            </a:r>
            <a:r>
              <a:rPr lang="it-IT" dirty="0">
                <a:solidFill>
                  <a:srgbClr val="333333"/>
                </a:solidFill>
                <a:latin typeface="Open Sans"/>
                <a:ea typeface="Times New Roman" panose="02020603050405020304" pitchFamily="18" charset="0"/>
                <a:cs typeface="Segoe UI" panose="020B0502040204020203" pitchFamily="34" charset="0"/>
              </a:rPr>
              <a:t> </a:t>
            </a:r>
            <a:r>
              <a:rPr lang="it-IT" dirty="0" err="1">
                <a:solidFill>
                  <a:srgbClr val="333333"/>
                </a:solidFill>
                <a:latin typeface="Open Sans"/>
                <a:ea typeface="Times New Roman" panose="02020603050405020304" pitchFamily="18" charset="0"/>
                <a:cs typeface="Segoe UI" panose="020B0502040204020203" pitchFamily="34" charset="0"/>
              </a:rPr>
              <a:t>dicu</a:t>
            </a:r>
            <a:r>
              <a:rPr lang="it-IT" dirty="0">
                <a:solidFill>
                  <a:srgbClr val="333333"/>
                </a:solidFill>
                <a:latin typeface="Open Sans"/>
                <a:ea typeface="Times New Roman" panose="02020603050405020304" pitchFamily="18" charset="0"/>
                <a:cs typeface="Segoe UI" panose="020B0502040204020203" pitchFamily="34" charset="0"/>
              </a:rPr>
              <a:t> </a:t>
            </a:r>
            <a:r>
              <a:rPr lang="it-IT" dirty="0" err="1">
                <a:solidFill>
                  <a:srgbClr val="333333"/>
                </a:solidFill>
                <a:latin typeface="Open Sans"/>
                <a:ea typeface="Times New Roman" panose="02020603050405020304" pitchFamily="18" charset="0"/>
                <a:cs typeface="Segoe UI" panose="020B0502040204020203" pitchFamily="34" charset="0"/>
              </a:rPr>
              <a:t>ca</a:t>
            </a:r>
            <a:r>
              <a:rPr lang="it-IT" dirty="0">
                <a:solidFill>
                  <a:srgbClr val="333333"/>
                </a:solidFill>
                <a:latin typeface="Open Sans"/>
                <a:ea typeface="Times New Roman" panose="02020603050405020304" pitchFamily="18" charset="0"/>
                <a:cs typeface="Segoe UI" panose="020B0502040204020203" pitchFamily="34" charset="0"/>
              </a:rPr>
              <a:t> pari ‘</a:t>
            </a:r>
            <a:r>
              <a:rPr lang="it-IT" dirty="0" err="1">
                <a:solidFill>
                  <a:srgbClr val="333333"/>
                </a:solidFill>
                <a:latin typeface="Open Sans"/>
                <a:ea typeface="Times New Roman" panose="02020603050405020304" pitchFamily="18" charset="0"/>
                <a:cs typeface="Segoe UI" panose="020B0502040204020203" pitchFamily="34" charset="0"/>
              </a:rPr>
              <a:t>mpazzutu</a:t>
            </a:r>
            <a:r>
              <a:rPr lang="it-IT" dirty="0">
                <a:solidFill>
                  <a:srgbClr val="333333"/>
                </a:solidFill>
                <a:latin typeface="Open Sans"/>
                <a:ea typeface="Times New Roman" panose="02020603050405020304" pitchFamily="18" charset="0"/>
                <a:cs typeface="Segoe UI" panose="020B0502040204020203" pitchFamily="34" charset="0"/>
              </a:rPr>
              <a:t>! </a:t>
            </a:r>
            <a:r>
              <a:rPr lang="it-IT" dirty="0" err="1">
                <a:solidFill>
                  <a:srgbClr val="333333"/>
                </a:solidFill>
                <a:latin typeface="Open Sans"/>
                <a:ea typeface="Times New Roman" panose="02020603050405020304" pitchFamily="18" charset="0"/>
                <a:cs typeface="Segoe UI" panose="020B0502040204020203" pitchFamily="34" charset="0"/>
              </a:rPr>
              <a:t>Cci</a:t>
            </a:r>
            <a:r>
              <a:rPr lang="it-IT" dirty="0">
                <a:solidFill>
                  <a:srgbClr val="333333"/>
                </a:solidFill>
                <a:latin typeface="Open Sans"/>
                <a:ea typeface="Times New Roman" panose="02020603050405020304" pitchFamily="18" charset="0"/>
                <a:cs typeface="Segoe UI" panose="020B0502040204020203" pitchFamily="34" charset="0"/>
              </a:rPr>
              <a:t> la </a:t>
            </a:r>
            <a:r>
              <a:rPr lang="it-IT" dirty="0" err="1">
                <a:solidFill>
                  <a:srgbClr val="333333"/>
                </a:solidFill>
                <a:latin typeface="Open Sans"/>
                <a:ea typeface="Times New Roman" panose="02020603050405020304" pitchFamily="18" charset="0"/>
                <a:cs typeface="Segoe UI" panose="020B0502040204020203" pitchFamily="34" charset="0"/>
              </a:rPr>
              <a:t>facissi</a:t>
            </a:r>
            <a:r>
              <a:rPr lang="it-IT" dirty="0">
                <a:solidFill>
                  <a:srgbClr val="333333"/>
                </a:solidFill>
                <a:latin typeface="Open Sans"/>
                <a:ea typeface="Times New Roman" panose="02020603050405020304" pitchFamily="18" charset="0"/>
                <a:cs typeface="Segoe UI" panose="020B0502040204020203" pitchFamily="34" charset="0"/>
              </a:rPr>
              <a:t> </a:t>
            </a:r>
            <a:r>
              <a:rPr lang="it-IT" dirty="0" err="1">
                <a:solidFill>
                  <a:srgbClr val="333333"/>
                </a:solidFill>
                <a:latin typeface="Open Sans"/>
                <a:ea typeface="Times New Roman" panose="02020603050405020304" pitchFamily="18" charset="0"/>
                <a:cs typeface="Segoe UI" panose="020B0502040204020203" pitchFamily="34" charset="0"/>
              </a:rPr>
              <a:t>ritirari</a:t>
            </a:r>
            <a:r>
              <a:rPr lang="it-IT" dirty="0">
                <a:solidFill>
                  <a:srgbClr val="333333"/>
                </a:solidFill>
                <a:latin typeface="Open Sans"/>
                <a:ea typeface="Times New Roman" panose="02020603050405020304" pitchFamily="18" charset="0"/>
                <a:cs typeface="Segoe UI" panose="020B0502040204020203" pitchFamily="34" charset="0"/>
              </a:rPr>
              <a:t> voscenza </a:t>
            </a:r>
            <a:r>
              <a:rPr lang="it-IT" dirty="0" err="1">
                <a:solidFill>
                  <a:srgbClr val="333333"/>
                </a:solidFill>
                <a:latin typeface="Open Sans"/>
                <a:ea typeface="Times New Roman" panose="02020603050405020304" pitchFamily="18" charset="0"/>
                <a:cs typeface="Segoe UI" panose="020B0502040204020203" pitchFamily="34" charset="0"/>
              </a:rPr>
              <a:t>ssa</a:t>
            </a:r>
            <a:r>
              <a:rPr lang="it-IT" dirty="0">
                <a:solidFill>
                  <a:srgbClr val="333333"/>
                </a:solidFill>
                <a:latin typeface="Open Sans"/>
                <a:ea typeface="Times New Roman" panose="02020603050405020304" pitchFamily="18" charset="0"/>
                <a:cs typeface="Segoe UI" panose="020B0502040204020203" pitchFamily="34" charset="0"/>
              </a:rPr>
              <a:t> </a:t>
            </a:r>
            <a:r>
              <a:rPr lang="it-IT" dirty="0" err="1">
                <a:solidFill>
                  <a:srgbClr val="333333"/>
                </a:solidFill>
                <a:latin typeface="Open Sans"/>
                <a:ea typeface="Times New Roman" panose="02020603050405020304" pitchFamily="18" charset="0"/>
                <a:cs typeface="Segoe UI" panose="020B0502040204020203" pitchFamily="34" charset="0"/>
              </a:rPr>
              <a:t>quarela</a:t>
            </a:r>
            <a:r>
              <a:rPr lang="it-IT" dirty="0">
                <a:solidFill>
                  <a:srgbClr val="333333"/>
                </a:solidFill>
                <a:latin typeface="Open Sans"/>
                <a:ea typeface="Times New Roman" panose="02020603050405020304" pitchFamily="18" charset="0"/>
                <a:cs typeface="Segoe UI" panose="020B0502040204020203" pitchFamily="34" charset="0"/>
              </a:rPr>
              <a:t>!</a:t>
            </a:r>
            <a:endParaRPr lang="it-IT" sz="2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1500"/>
              </a:spcBef>
              <a:spcAft>
                <a:spcPts val="800"/>
              </a:spcAft>
            </a:pPr>
            <a:r>
              <a:rPr lang="it-IT" i="1" dirty="0">
                <a:solidFill>
                  <a:srgbClr val="333333"/>
                </a:solidFill>
                <a:latin typeface="Open Sans"/>
                <a:ea typeface="Times New Roman" panose="02020603050405020304" pitchFamily="18" charset="0"/>
                <a:cs typeface="Segoe UI" panose="020B0502040204020203" pitchFamily="34" charset="0"/>
              </a:rPr>
              <a:t>Si sente picchiare alla comune.</a:t>
            </a:r>
            <a:endParaRPr lang="it-IT" sz="2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1500"/>
              </a:spcBef>
              <a:spcAft>
                <a:spcPts val="800"/>
              </a:spcAft>
            </a:pPr>
            <a:r>
              <a:rPr lang="it-IT" dirty="0">
                <a:solidFill>
                  <a:srgbClr val="333333"/>
                </a:solidFill>
                <a:latin typeface="Open Sans"/>
                <a:ea typeface="Times New Roman" panose="02020603050405020304" pitchFamily="18" charset="0"/>
                <a:cs typeface="Segoe UI" panose="020B0502040204020203" pitchFamily="34" charset="0"/>
              </a:rPr>
              <a:t>D’ANDREA: Chi è? Avanti.</a:t>
            </a:r>
            <a:endParaRPr lang="it-IT" dirty="0"/>
          </a:p>
        </p:txBody>
      </p:sp>
    </p:spTree>
    <p:extLst>
      <p:ext uri="{BB962C8B-B14F-4D97-AF65-F5344CB8AC3E}">
        <p14:creationId xmlns:p14="http://schemas.microsoft.com/office/powerpoint/2010/main" val="38968748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AF89011-90EE-4B09-BA14-A4AE99BEB2E6}"/>
              </a:ext>
            </a:extLst>
          </p:cNvPr>
          <p:cNvSpPr>
            <a:spLocks noGrp="1"/>
          </p:cNvSpPr>
          <p:nvPr>
            <p:ph type="title"/>
          </p:nvPr>
        </p:nvSpPr>
        <p:spPr/>
        <p:txBody>
          <a:bodyPr/>
          <a:lstStyle/>
          <a:p>
            <a:r>
              <a:rPr lang="it-IT" dirty="0"/>
              <a:t>Premessa</a:t>
            </a:r>
          </a:p>
        </p:txBody>
      </p:sp>
      <p:sp>
        <p:nvSpPr>
          <p:cNvPr id="3" name="Segnaposto contenuto 2">
            <a:extLst>
              <a:ext uri="{FF2B5EF4-FFF2-40B4-BE49-F238E27FC236}">
                <a16:creationId xmlns:a16="http://schemas.microsoft.com/office/drawing/2014/main" id="{F8D7FA8C-F308-49C5-97A9-B9DCC9C75238}"/>
              </a:ext>
            </a:extLst>
          </p:cNvPr>
          <p:cNvSpPr>
            <a:spLocks noGrp="1"/>
          </p:cNvSpPr>
          <p:nvPr>
            <p:ph idx="1"/>
          </p:nvPr>
        </p:nvSpPr>
        <p:spPr/>
        <p:txBody>
          <a:bodyPr>
            <a:normAutofit/>
          </a:bodyPr>
          <a:lstStyle/>
          <a:p>
            <a:r>
              <a:rPr lang="it-IT" dirty="0"/>
              <a:t>E’ preliminare al percorso avere una visione d’insieme della questione della lingua in Italia, con particolare attenzione alle soluzioni offerte, nell’Ottocento, da Manzoni e Graziadio Isaia Ascoli (In proposito </a:t>
            </a:r>
            <a:r>
              <a:rPr lang="it-IT" dirty="0" err="1"/>
              <a:t>vd</a:t>
            </a:r>
            <a:r>
              <a:rPr lang="it-IT" dirty="0"/>
              <a:t>. Luperini, </a:t>
            </a:r>
            <a:r>
              <a:rPr lang="it-IT" i="1" dirty="0"/>
              <a:t>Perché la letteratura, </a:t>
            </a:r>
            <a:r>
              <a:rPr lang="it-IT" dirty="0"/>
              <a:t>vol. 5, pp. 25-27).</a:t>
            </a:r>
          </a:p>
          <a:p>
            <a:r>
              <a:rPr lang="it-IT" dirty="0">
                <a:solidFill>
                  <a:srgbClr val="FF0000"/>
                </a:solidFill>
              </a:rPr>
              <a:t>MANZONI: </a:t>
            </a:r>
            <a:r>
              <a:rPr lang="it-IT" dirty="0"/>
              <a:t>sceglie per I promessi sposi il fiorentino dell’800, per avvicinare la lingua scritta al parlato restando nel solco della tradizione.</a:t>
            </a:r>
          </a:p>
          <a:p>
            <a:r>
              <a:rPr lang="it-IT" dirty="0">
                <a:solidFill>
                  <a:srgbClr val="FF0000"/>
                </a:solidFill>
              </a:rPr>
              <a:t>GRAZIADIO ISAIA ASCOLI: </a:t>
            </a:r>
            <a:r>
              <a:rPr lang="it-IT" dirty="0"/>
              <a:t>bisogna stimolare il confronto tra lingua e dialetti, lasciando che la lingua si sviluppi liberamente per impulso degli scrittori stessi.</a:t>
            </a:r>
          </a:p>
          <a:p>
            <a:r>
              <a:rPr lang="it-IT" dirty="0"/>
              <a:t>Approfondire anche la posizione dei veristi e le soluzioni linguistiche adottate da </a:t>
            </a:r>
            <a:r>
              <a:rPr lang="it-IT" dirty="0">
                <a:solidFill>
                  <a:srgbClr val="FF0000"/>
                </a:solidFill>
              </a:rPr>
              <a:t>VERGA.</a:t>
            </a:r>
          </a:p>
        </p:txBody>
      </p:sp>
    </p:spTree>
    <p:extLst>
      <p:ext uri="{BB962C8B-B14F-4D97-AF65-F5344CB8AC3E}">
        <p14:creationId xmlns:p14="http://schemas.microsoft.com/office/powerpoint/2010/main" val="10320749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7" name="Rectangle 46">
            <a:extLst>
              <a:ext uri="{FF2B5EF4-FFF2-40B4-BE49-F238E27FC236}">
                <a16:creationId xmlns:a16="http://schemas.microsoft.com/office/drawing/2014/main" id="{0CABCAE3-64FC-4149-819F-2C18128241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49" name="Picture 48">
            <a:extLst>
              <a:ext uri="{FF2B5EF4-FFF2-40B4-BE49-F238E27FC236}">
                <a16:creationId xmlns:a16="http://schemas.microsoft.com/office/drawing/2014/main" id="{012FDCFE-9AD2-4D8A-8CBF-B3AA37EBF6D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51" name="Straight Connector 50">
            <a:extLst>
              <a:ext uri="{FF2B5EF4-FFF2-40B4-BE49-F238E27FC236}">
                <a16:creationId xmlns:a16="http://schemas.microsoft.com/office/drawing/2014/main" id="{FBD463FC-4CA8-4FF4-85A3-AF9F4B98D21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BECF35C3-8B44-4F4B-BD25-4C01823DB22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55" name="Rectangle 54">
            <a:extLst>
              <a:ext uri="{FF2B5EF4-FFF2-40B4-BE49-F238E27FC236}">
                <a16:creationId xmlns:a16="http://schemas.microsoft.com/office/drawing/2014/main" id="{8BC298DB-2D5C-40A1-9A78-6B4A12198A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a:extLst>
              <a:ext uri="{FF2B5EF4-FFF2-40B4-BE49-F238E27FC236}">
                <a16:creationId xmlns:a16="http://schemas.microsoft.com/office/drawing/2014/main" id="{35C2355B-7CE9-4192-9142-A41CA0A0C0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4" name="Titolo 3">
            <a:extLst>
              <a:ext uri="{FF2B5EF4-FFF2-40B4-BE49-F238E27FC236}">
                <a16:creationId xmlns:a16="http://schemas.microsoft.com/office/drawing/2014/main" id="{7922939E-C13E-469B-A5C6-B4BBC894D915}"/>
              </a:ext>
            </a:extLst>
          </p:cNvPr>
          <p:cNvSpPr>
            <a:spLocks noGrp="1"/>
          </p:cNvSpPr>
          <p:nvPr>
            <p:ph type="title"/>
          </p:nvPr>
        </p:nvSpPr>
        <p:spPr>
          <a:xfrm>
            <a:off x="6585200" y="967167"/>
            <a:ext cx="4151306" cy="2374516"/>
          </a:xfrm>
        </p:spPr>
        <p:txBody>
          <a:bodyPr vert="horz" lIns="91440" tIns="45720" rIns="91440" bIns="0" rtlCol="0" anchor="b">
            <a:normAutofit/>
          </a:bodyPr>
          <a:lstStyle/>
          <a:p>
            <a:r>
              <a:rPr lang="en-US" sz="4800" dirty="0">
                <a:solidFill>
                  <a:schemeClr val="bg1"/>
                </a:solidFill>
              </a:rPr>
              <a:t>Leonardo </a:t>
            </a:r>
            <a:r>
              <a:rPr lang="en-US" sz="4800" dirty="0" err="1">
                <a:solidFill>
                  <a:schemeClr val="bg1"/>
                </a:solidFill>
              </a:rPr>
              <a:t>Sciascia</a:t>
            </a:r>
            <a:endParaRPr lang="en-US" sz="4800" dirty="0">
              <a:solidFill>
                <a:schemeClr val="bg1"/>
              </a:solidFill>
            </a:endParaRPr>
          </a:p>
        </p:txBody>
      </p:sp>
      <p:pic>
        <p:nvPicPr>
          <p:cNvPr id="3" name="Immagine 2" descr="Immagine che contiene persona, esterni, uomo, terra&#10;&#10;Descrizione generata automaticamente">
            <a:extLst>
              <a:ext uri="{FF2B5EF4-FFF2-40B4-BE49-F238E27FC236}">
                <a16:creationId xmlns:a16="http://schemas.microsoft.com/office/drawing/2014/main" id="{7C316DD0-B75D-4799-B7AB-FCC126E7A9E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0029" y="841760"/>
            <a:ext cx="4960442" cy="4588408"/>
          </a:xfrm>
          <a:prstGeom prst="rect">
            <a:avLst/>
          </a:prstGeom>
        </p:spPr>
      </p:pic>
      <p:cxnSp>
        <p:nvCxnSpPr>
          <p:cNvPr id="59" name="Straight Connector 58">
            <a:extLst>
              <a:ext uri="{FF2B5EF4-FFF2-40B4-BE49-F238E27FC236}">
                <a16:creationId xmlns:a16="http://schemas.microsoft.com/office/drawing/2014/main" id="{06D05ED8-39E4-42F8-92CB-704C2BD0D21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79647" y="3526496"/>
            <a:ext cx="4149931" cy="0"/>
          </a:xfrm>
          <a:prstGeom prst="line">
            <a:avLst/>
          </a:prstGeom>
          <a:ln w="31750"/>
        </p:spPr>
        <p:style>
          <a:lnRef idx="3">
            <a:schemeClr val="accent1"/>
          </a:lnRef>
          <a:fillRef idx="0">
            <a:schemeClr val="accent1"/>
          </a:fillRef>
          <a:effectRef idx="2">
            <a:schemeClr val="accent1"/>
          </a:effectRef>
          <a:fontRef idx="minor">
            <a:schemeClr val="tx1"/>
          </a:fontRef>
        </p:style>
      </p:cxnSp>
      <p:pic>
        <p:nvPicPr>
          <p:cNvPr id="61" name="Picture 60">
            <a:extLst>
              <a:ext uri="{FF2B5EF4-FFF2-40B4-BE49-F238E27FC236}">
                <a16:creationId xmlns:a16="http://schemas.microsoft.com/office/drawing/2014/main" id="{45CE2E7C-6AA3-4710-825D-4CDDF788C7B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63" name="Straight Connector 62">
            <a:extLst>
              <a:ext uri="{FF2B5EF4-FFF2-40B4-BE49-F238E27FC236}">
                <a16:creationId xmlns:a16="http://schemas.microsoft.com/office/drawing/2014/main" id="{3256C6C3-0EDC-4651-AB37-9F26CFAA6C8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387005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a:extLst>
              <a:ext uri="{FF2B5EF4-FFF2-40B4-BE49-F238E27FC236}">
                <a16:creationId xmlns:a16="http://schemas.microsoft.com/office/drawing/2014/main" id="{C75FCC0B-CBC1-47EA-B904-BC6452ADB107}"/>
              </a:ext>
            </a:extLst>
          </p:cNvPr>
          <p:cNvSpPr>
            <a:spLocks noGrp="1"/>
          </p:cNvSpPr>
          <p:nvPr>
            <p:ph type="title"/>
          </p:nvPr>
        </p:nvSpPr>
        <p:spPr/>
        <p:txBody>
          <a:bodyPr/>
          <a:lstStyle/>
          <a:p>
            <a:r>
              <a:rPr lang="it-IT" dirty="0"/>
              <a:t>Racalmuto 1921- Palermo 1989</a:t>
            </a:r>
            <a:br>
              <a:rPr lang="it-IT" dirty="0"/>
            </a:br>
            <a:r>
              <a:rPr lang="it-IT" sz="1100" dirty="0"/>
              <a:t>(</a:t>
            </a:r>
            <a:r>
              <a:rPr lang="it-IT" sz="1100" cap="none" dirty="0"/>
              <a:t>Per una conoscenza generale dell’autore, </a:t>
            </a:r>
            <a:r>
              <a:rPr lang="it-IT" sz="1100" cap="none" dirty="0" err="1"/>
              <a:t>vd</a:t>
            </a:r>
            <a:r>
              <a:rPr lang="it-IT" sz="1100" cap="none" dirty="0"/>
              <a:t>. R. Luperini, </a:t>
            </a:r>
            <a:r>
              <a:rPr lang="it-IT" sz="1100" i="1" cap="none" dirty="0"/>
              <a:t>Perché la letteratura</a:t>
            </a:r>
            <a:r>
              <a:rPr lang="it-IT" sz="1100" cap="none" dirty="0"/>
              <a:t>, vol. 6, pp. 663-666)</a:t>
            </a:r>
            <a:endParaRPr lang="it-IT" sz="1100" dirty="0"/>
          </a:p>
        </p:txBody>
      </p:sp>
      <p:sp>
        <p:nvSpPr>
          <p:cNvPr id="6" name="Segnaposto contenuto 5">
            <a:extLst>
              <a:ext uri="{FF2B5EF4-FFF2-40B4-BE49-F238E27FC236}">
                <a16:creationId xmlns:a16="http://schemas.microsoft.com/office/drawing/2014/main" id="{C28E8D6A-8046-4ADB-850C-95B6CEC9EFE6}"/>
              </a:ext>
            </a:extLst>
          </p:cNvPr>
          <p:cNvSpPr>
            <a:spLocks noGrp="1"/>
          </p:cNvSpPr>
          <p:nvPr>
            <p:ph sz="half" idx="1"/>
          </p:nvPr>
        </p:nvSpPr>
        <p:spPr/>
        <p:txBody>
          <a:bodyPr>
            <a:normAutofit fontScale="85000" lnSpcReduction="20000"/>
          </a:bodyPr>
          <a:lstStyle/>
          <a:p>
            <a:r>
              <a:rPr lang="it-IT" dirty="0"/>
              <a:t>Illuminismo</a:t>
            </a:r>
          </a:p>
          <a:p>
            <a:r>
              <a:rPr lang="it-IT" dirty="0"/>
              <a:t>Impegno civile e politico</a:t>
            </a:r>
          </a:p>
          <a:p>
            <a:r>
              <a:rPr lang="it-IT" dirty="0"/>
              <a:t>Lotta alla mafia </a:t>
            </a:r>
          </a:p>
          <a:p>
            <a:r>
              <a:rPr lang="it-IT" dirty="0"/>
              <a:t>Pessimismo e sicilianità</a:t>
            </a:r>
          </a:p>
          <a:p>
            <a:endParaRPr lang="it-IT" dirty="0"/>
          </a:p>
        </p:txBody>
      </p:sp>
      <p:sp>
        <p:nvSpPr>
          <p:cNvPr id="7" name="Segnaposto contenuto 6">
            <a:extLst>
              <a:ext uri="{FF2B5EF4-FFF2-40B4-BE49-F238E27FC236}">
                <a16:creationId xmlns:a16="http://schemas.microsoft.com/office/drawing/2014/main" id="{1B9A39EE-B0DE-4456-A67A-D3309E5EBDE7}"/>
              </a:ext>
            </a:extLst>
          </p:cNvPr>
          <p:cNvSpPr>
            <a:spLocks noGrp="1"/>
          </p:cNvSpPr>
          <p:nvPr>
            <p:ph sz="half" idx="2"/>
          </p:nvPr>
        </p:nvSpPr>
        <p:spPr/>
        <p:txBody>
          <a:bodyPr>
            <a:normAutofit fontScale="85000" lnSpcReduction="20000"/>
          </a:bodyPr>
          <a:lstStyle/>
          <a:p>
            <a:r>
              <a:rPr lang="it-IT" dirty="0"/>
              <a:t>OPERE  </a:t>
            </a:r>
          </a:p>
          <a:p>
            <a:r>
              <a:rPr lang="it-IT" dirty="0"/>
              <a:t>Le parrocchie di </a:t>
            </a:r>
            <a:r>
              <a:rPr lang="it-IT" dirty="0" err="1"/>
              <a:t>Regalpetra</a:t>
            </a:r>
            <a:endParaRPr lang="it-IT" dirty="0"/>
          </a:p>
          <a:p>
            <a:r>
              <a:rPr lang="it-IT" dirty="0"/>
              <a:t>Il giorno della civetta</a:t>
            </a:r>
          </a:p>
          <a:p>
            <a:r>
              <a:rPr lang="it-IT" dirty="0"/>
              <a:t>Il contesto</a:t>
            </a:r>
          </a:p>
          <a:p>
            <a:r>
              <a:rPr lang="it-IT" dirty="0"/>
              <a:t>Il consiglio d’Egitto</a:t>
            </a:r>
          </a:p>
          <a:p>
            <a:r>
              <a:rPr lang="it-IT" dirty="0"/>
              <a:t>Porte aperte</a:t>
            </a:r>
          </a:p>
          <a:p>
            <a:r>
              <a:rPr lang="it-IT" dirty="0" err="1"/>
              <a:t>Todo</a:t>
            </a:r>
            <a:r>
              <a:rPr lang="it-IT" dirty="0"/>
              <a:t> modo</a:t>
            </a:r>
          </a:p>
          <a:p>
            <a:r>
              <a:rPr lang="it-IT" dirty="0"/>
              <a:t>Gli zii di Sicilia</a:t>
            </a:r>
          </a:p>
          <a:p>
            <a:r>
              <a:rPr lang="it-IT" dirty="0"/>
              <a:t>Il mare colore del vino</a:t>
            </a:r>
          </a:p>
        </p:txBody>
      </p:sp>
    </p:spTree>
    <p:extLst>
      <p:ext uri="{BB962C8B-B14F-4D97-AF65-F5344CB8AC3E}">
        <p14:creationId xmlns:p14="http://schemas.microsoft.com/office/powerpoint/2010/main" val="8606240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egnaposto contenuto 5">
            <a:extLst>
              <a:ext uri="{FF2B5EF4-FFF2-40B4-BE49-F238E27FC236}">
                <a16:creationId xmlns:a16="http://schemas.microsoft.com/office/drawing/2014/main" id="{F9A653D9-4A0B-46A5-997B-6E7257D5D49A}"/>
              </a:ext>
            </a:extLst>
          </p:cNvPr>
          <p:cNvSpPr>
            <a:spLocks noGrp="1"/>
          </p:cNvSpPr>
          <p:nvPr>
            <p:ph idx="1"/>
          </p:nvPr>
        </p:nvSpPr>
        <p:spPr/>
        <p:txBody>
          <a:bodyPr/>
          <a:lstStyle/>
          <a:p>
            <a:r>
              <a:rPr lang="it-IT" dirty="0"/>
              <a:t>Non fu particolarmente favorevole all’uso del dialetto, ma la sicilianità anima molte delle  sue opere e si intravede anche nella lingua, specie nelle opere del primo periodo (Le parrocchie di </a:t>
            </a:r>
            <a:r>
              <a:rPr lang="it-IT" dirty="0" err="1"/>
              <a:t>Regalpetra</a:t>
            </a:r>
            <a:r>
              <a:rPr lang="it-IT" dirty="0"/>
              <a:t>).</a:t>
            </a:r>
          </a:p>
          <a:p>
            <a:r>
              <a:rPr lang="it-IT" dirty="0"/>
              <a:t>Con questa sua prima opera di rilievo, l’autore si colloca nel solco del Neorealismo.</a:t>
            </a:r>
          </a:p>
        </p:txBody>
      </p:sp>
    </p:spTree>
    <p:extLst>
      <p:ext uri="{BB962C8B-B14F-4D97-AF65-F5344CB8AC3E}">
        <p14:creationId xmlns:p14="http://schemas.microsoft.com/office/powerpoint/2010/main" val="21339682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5">
            <a:extLst>
              <a:ext uri="{FF2B5EF4-FFF2-40B4-BE49-F238E27FC236}">
                <a16:creationId xmlns:a16="http://schemas.microsoft.com/office/drawing/2014/main" id="{97FC907B-96F6-4854-89EC-FBA0334EE6D2}"/>
              </a:ext>
            </a:extLst>
          </p:cNvPr>
          <p:cNvSpPr>
            <a:spLocks noGrp="1"/>
          </p:cNvSpPr>
          <p:nvPr>
            <p:ph type="title"/>
          </p:nvPr>
        </p:nvSpPr>
        <p:spPr/>
        <p:txBody>
          <a:bodyPr/>
          <a:lstStyle/>
          <a:p>
            <a:r>
              <a:rPr lang="it-IT" dirty="0"/>
              <a:t>Le parrocchie di </a:t>
            </a:r>
            <a:r>
              <a:rPr lang="it-IT" dirty="0" err="1"/>
              <a:t>regalpetra</a:t>
            </a:r>
            <a:endParaRPr lang="it-IT" dirty="0"/>
          </a:p>
        </p:txBody>
      </p:sp>
      <p:sp>
        <p:nvSpPr>
          <p:cNvPr id="7" name="Segnaposto contenuto 6">
            <a:extLst>
              <a:ext uri="{FF2B5EF4-FFF2-40B4-BE49-F238E27FC236}">
                <a16:creationId xmlns:a16="http://schemas.microsoft.com/office/drawing/2014/main" id="{110F415C-22A7-4D61-981F-DA47DF846C37}"/>
              </a:ext>
            </a:extLst>
          </p:cNvPr>
          <p:cNvSpPr>
            <a:spLocks noGrp="1"/>
          </p:cNvSpPr>
          <p:nvPr>
            <p:ph idx="1"/>
          </p:nvPr>
        </p:nvSpPr>
        <p:spPr/>
        <p:txBody>
          <a:bodyPr/>
          <a:lstStyle/>
          <a:p>
            <a:pPr algn="just"/>
            <a:r>
              <a:rPr lang="it-IT" i="1" dirty="0"/>
              <a:t>«Ho tentato di raccontare qualcosa della vita di un paese che amo, e spero di aver dato il senso di quanto lontana sia questa vita dalla libertà e dalla giustizia, cioè dalla ragione. La povera gente di questo paese ha una gran fede nella scrittura, dice - basta un colpo di penna - come dicesse - un colpo di spada – e crede che un colpo vibratile ed esatto della penna basti a ristabilire un diritto, a fugare l'ingiustizia e il sopruso». </a:t>
            </a:r>
          </a:p>
          <a:p>
            <a:endParaRPr lang="it-IT" dirty="0"/>
          </a:p>
        </p:txBody>
      </p:sp>
      <p:sp>
        <p:nvSpPr>
          <p:cNvPr id="8" name="Segnaposto testo 7">
            <a:extLst>
              <a:ext uri="{FF2B5EF4-FFF2-40B4-BE49-F238E27FC236}">
                <a16:creationId xmlns:a16="http://schemas.microsoft.com/office/drawing/2014/main" id="{75168181-8B19-4418-B9B0-57BDA566FE0F}"/>
              </a:ext>
            </a:extLst>
          </p:cNvPr>
          <p:cNvSpPr>
            <a:spLocks noGrp="1"/>
          </p:cNvSpPr>
          <p:nvPr>
            <p:ph type="body" sz="half" idx="2"/>
          </p:nvPr>
        </p:nvSpPr>
        <p:spPr/>
        <p:txBody>
          <a:bodyPr>
            <a:normAutofit/>
          </a:bodyPr>
          <a:lstStyle/>
          <a:p>
            <a:r>
              <a:rPr lang="it-IT" i="1" dirty="0" err="1"/>
              <a:t>Regalpetra</a:t>
            </a:r>
            <a:r>
              <a:rPr lang="it-IT" i="1" dirty="0"/>
              <a:t>, si capisce, non esiste: «ogni riferimento a fatti accaduti e a persone esistenti è puramente casuale». Esistono in Sicilia tanti paesi che a </a:t>
            </a:r>
            <a:r>
              <a:rPr lang="it-IT" i="1" dirty="0" err="1"/>
              <a:t>Regalpetra</a:t>
            </a:r>
            <a:r>
              <a:rPr lang="it-IT" i="1" dirty="0"/>
              <a:t> somigliano; </a:t>
            </a:r>
          </a:p>
        </p:txBody>
      </p:sp>
    </p:spTree>
    <p:extLst>
      <p:ext uri="{BB962C8B-B14F-4D97-AF65-F5344CB8AC3E}">
        <p14:creationId xmlns:p14="http://schemas.microsoft.com/office/powerpoint/2010/main" val="21862570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a:extLst>
              <a:ext uri="{FF2B5EF4-FFF2-40B4-BE49-F238E27FC236}">
                <a16:creationId xmlns:a16="http://schemas.microsoft.com/office/drawing/2014/main" id="{4A068374-E148-45F1-B30C-820EA8DD5D71}"/>
              </a:ext>
            </a:extLst>
          </p:cNvPr>
          <p:cNvSpPr>
            <a:spLocks noGrp="1"/>
          </p:cNvSpPr>
          <p:nvPr>
            <p:ph type="title"/>
          </p:nvPr>
        </p:nvSpPr>
        <p:spPr/>
        <p:txBody>
          <a:bodyPr/>
          <a:lstStyle/>
          <a:p>
            <a:br>
              <a:rPr lang="it-IT" dirty="0"/>
            </a:br>
            <a:r>
              <a:rPr lang="it-IT" sz="900" dirty="0"/>
              <a:t>Da Wikipedia, l'enciclopedia libera</a:t>
            </a:r>
          </a:p>
        </p:txBody>
      </p:sp>
      <p:sp>
        <p:nvSpPr>
          <p:cNvPr id="6" name="Segnaposto contenuto 5">
            <a:extLst>
              <a:ext uri="{FF2B5EF4-FFF2-40B4-BE49-F238E27FC236}">
                <a16:creationId xmlns:a16="http://schemas.microsoft.com/office/drawing/2014/main" id="{3F3697BA-C50B-4D61-9131-60A82734E800}"/>
              </a:ext>
            </a:extLst>
          </p:cNvPr>
          <p:cNvSpPr>
            <a:spLocks noGrp="1"/>
          </p:cNvSpPr>
          <p:nvPr>
            <p:ph idx="1"/>
          </p:nvPr>
        </p:nvSpPr>
        <p:spPr/>
        <p:txBody>
          <a:bodyPr>
            <a:normAutofit fontScale="85000" lnSpcReduction="20000"/>
          </a:bodyPr>
          <a:lstStyle/>
          <a:p>
            <a:pPr algn="just"/>
            <a:r>
              <a:rPr lang="it-IT" dirty="0"/>
              <a:t>L'opera, divisa in parti a seconda dell'argomento trattato, è la cronaca sulla vita di un paese qualunque della Sicilia: in realtà, infatti, </a:t>
            </a:r>
            <a:r>
              <a:rPr lang="it-IT" dirty="0" err="1"/>
              <a:t>Regalpetra</a:t>
            </a:r>
            <a:r>
              <a:rPr lang="it-IT" dirty="0"/>
              <a:t> non esiste, ma prende nome da una fusione tra Racalmuto, borgo natio dell'autore (anticamente anche </a:t>
            </a:r>
            <a:r>
              <a:rPr lang="it-IT" dirty="0" err="1"/>
              <a:t>Regalmuto</a:t>
            </a:r>
            <a:r>
              <a:rPr lang="it-IT" dirty="0"/>
              <a:t>), e dal libro di Nino Savarese intitolato </a:t>
            </a:r>
            <a:r>
              <a:rPr lang="it-IT" i="1" dirty="0"/>
              <a:t>Fatti di Petra</a:t>
            </a:r>
            <a:r>
              <a:rPr lang="it-IT" dirty="0"/>
              <a:t>. L'autore prende le mosse con una breve storia del paese a partire dal 1622, simile a tante altre storie di paesi siciliani: il suo denominatore comune è la sopraffazione del popolo, costretto a subire i soprusi dei proprietari terrieri.</a:t>
            </a:r>
          </a:p>
          <a:p>
            <a:pPr algn="just"/>
            <a:r>
              <a:rPr lang="it-IT" dirty="0"/>
              <a:t>La narrazione storica si sofferma particolarmente sul periodo del regime fascista, ma il fulcro del libro, come si può evincere dalla prefazione, sta nella cronaca della vita nel paese, in particolare con un occhio per la scuola. Vengono descritte le manovre politiche, le campagne elettorali di </a:t>
            </a:r>
            <a:r>
              <a:rPr lang="it-IT" u="sng" dirty="0">
                <a:hlinkClick r:id="rId2" tooltip="Movimento Sociale Italiano"/>
              </a:rPr>
              <a:t>missini</a:t>
            </a:r>
            <a:r>
              <a:rPr lang="it-IT" dirty="0"/>
              <a:t>, </a:t>
            </a:r>
            <a:r>
              <a:rPr lang="it-IT" u="sng" dirty="0">
                <a:hlinkClick r:id="rId3" tooltip="Partito Comunista Italiano"/>
              </a:rPr>
              <a:t>comunisti</a:t>
            </a:r>
            <a:r>
              <a:rPr lang="it-IT" dirty="0"/>
              <a:t>, </a:t>
            </a:r>
            <a:r>
              <a:rPr lang="it-IT" u="sng" dirty="0">
                <a:hlinkClick r:id="rId4" tooltip="Democrazia Cristiana"/>
              </a:rPr>
              <a:t>democristiani</a:t>
            </a:r>
            <a:r>
              <a:rPr lang="it-IT" dirty="0"/>
              <a:t>, </a:t>
            </a:r>
            <a:r>
              <a:rPr lang="it-IT" u="sng" dirty="0">
                <a:hlinkClick r:id="rId5" tooltip="Partito Liberale Italiano"/>
              </a:rPr>
              <a:t>liberali</a:t>
            </a:r>
            <a:r>
              <a:rPr lang="it-IT" dirty="0"/>
              <a:t> e così via; spezzoni del libro sono dedicati alle riunioni del circolo dei "galantuomini", la nobiltà terriera che decade, mentre cresce la borghesia di gente di umili origini arricchita dai commerci e le attività "borghesi".</a:t>
            </a:r>
          </a:p>
          <a:p>
            <a:pPr algn="just"/>
            <a:endParaRPr lang="it-IT" dirty="0"/>
          </a:p>
        </p:txBody>
      </p:sp>
    </p:spTree>
    <p:extLst>
      <p:ext uri="{BB962C8B-B14F-4D97-AF65-F5344CB8AC3E}">
        <p14:creationId xmlns:p14="http://schemas.microsoft.com/office/powerpoint/2010/main" val="16904247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60639D50-7242-4C7C-95FE-EE670E40A628}"/>
              </a:ext>
            </a:extLst>
          </p:cNvPr>
          <p:cNvSpPr>
            <a:spLocks noGrp="1"/>
          </p:cNvSpPr>
          <p:nvPr>
            <p:ph idx="1"/>
          </p:nvPr>
        </p:nvSpPr>
        <p:spPr/>
        <p:txBody>
          <a:bodyPr>
            <a:normAutofit fontScale="85000" lnSpcReduction="20000"/>
          </a:bodyPr>
          <a:lstStyle/>
          <a:p>
            <a:pPr algn="just"/>
            <a:r>
              <a:rPr lang="it-IT" dirty="0"/>
              <a:t>Però l'obiettivo primario di Sciascia, dichiarato nella prefazione, è quello di mostrare quali siano le condizioni in cui le classi povere versavano: la scarsa paga vale a malapena per il sostentamento ed il pericolo di morte sul lavoro è alto per i lavoratori, soprattutto salinari e zolfatari, i protagonisti dell'opera.</a:t>
            </a:r>
          </a:p>
          <a:p>
            <a:pPr algn="just"/>
            <a:r>
              <a:rPr lang="it-IT" dirty="0"/>
              <a:t>La scrittura sarebbe, quindi, uno dei pochi modi per provare a cambiare la situazione: ma se la popolazione nutre grande fiducia nella penna, Sciascia pensa che essa possa dare un contributo, ma solo modesto.</a:t>
            </a:r>
          </a:p>
          <a:p>
            <a:pPr algn="just"/>
            <a:r>
              <a:rPr lang="it-IT" dirty="0" err="1"/>
              <a:t>Regalpetra</a:t>
            </a:r>
            <a:r>
              <a:rPr lang="it-IT" dirty="0"/>
              <a:t> è infatti una realtà la cui economia si basa sull'estrazione dal sottosuolo </a:t>
            </a:r>
            <a:r>
              <a:rPr lang="it-IT" u="sng" dirty="0"/>
              <a:t>(</a:t>
            </a:r>
            <a:r>
              <a:rPr lang="it-IT" dirty="0"/>
              <a:t>sale, zolfo): ciò, come dice l'autore stesso, limita la presenza della mafia, che si attaccherebbe alla terra coltivata, ed allo stesso tempo l'assenza di grandi terreni coltivati e la presenza di miniere fa sì che sia nutrita la schiera degli arricchiti e sottile quella dei 'galantuomini'.</a:t>
            </a:r>
          </a:p>
          <a:p>
            <a:pPr algn="just"/>
            <a:endParaRPr lang="it-IT" dirty="0"/>
          </a:p>
        </p:txBody>
      </p:sp>
    </p:spTree>
    <p:extLst>
      <p:ext uri="{BB962C8B-B14F-4D97-AF65-F5344CB8AC3E}">
        <p14:creationId xmlns:p14="http://schemas.microsoft.com/office/powerpoint/2010/main" val="300648580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98225B3E-550B-4205-9AEC-013CDFB42F42}"/>
              </a:ext>
            </a:extLst>
          </p:cNvPr>
          <p:cNvSpPr>
            <a:spLocks noGrp="1"/>
          </p:cNvSpPr>
          <p:nvPr>
            <p:ph idx="1"/>
          </p:nvPr>
        </p:nvSpPr>
        <p:spPr/>
        <p:txBody>
          <a:bodyPr>
            <a:normAutofit/>
          </a:bodyPr>
          <a:lstStyle/>
          <a:p>
            <a:pPr algn="just"/>
            <a:r>
              <a:rPr lang="it-IT" sz="1800" dirty="0"/>
              <a:t>Per quanto riguarda la situazione nel campo dell'istruzione, l'autore si mostra sfiduciato: il contesto in cui vivono gli alunni, i programmi del tutto inadeguati fanno perdere ogni determinazione in quella che viene detta la 'missione' dell'insegnante.</a:t>
            </a:r>
          </a:p>
          <a:p>
            <a:pPr algn="just"/>
            <a:r>
              <a:rPr lang="it-IT" sz="1800" dirty="0"/>
              <a:t>I bambini che frequentano le scuole elementari di mattina, infatti, fanno lavoretti di pomeriggio ed hanno così esperienze che esulano del tutto dal contesto scolastico.</a:t>
            </a:r>
          </a:p>
          <a:p>
            <a:pPr algn="just"/>
            <a:r>
              <a:rPr lang="it-IT" sz="1800" dirty="0"/>
              <a:t>In generale il libro, per quanto abbia un'ambientazione fantastica, presenta fatti assolutamente verosimili, se non realmente accaduti: l'opera vuol essere una narrazione dei paradossi e delle ingiustizie della Sicilia, che potrebbero risultare inconcepibili per chi non ne conoscesse la realt</a:t>
            </a:r>
            <a:r>
              <a:rPr lang="it-IT" dirty="0"/>
              <a:t>à.</a:t>
            </a:r>
          </a:p>
          <a:p>
            <a:endParaRPr lang="it-IT" dirty="0"/>
          </a:p>
        </p:txBody>
      </p:sp>
    </p:spTree>
    <p:extLst>
      <p:ext uri="{BB962C8B-B14F-4D97-AF65-F5344CB8AC3E}">
        <p14:creationId xmlns:p14="http://schemas.microsoft.com/office/powerpoint/2010/main" val="22405024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6835E0A-85BF-4987-BED1-CE180594EF0E}"/>
              </a:ext>
            </a:extLst>
          </p:cNvPr>
          <p:cNvSpPr>
            <a:spLocks noGrp="1"/>
          </p:cNvSpPr>
          <p:nvPr>
            <p:ph type="title"/>
          </p:nvPr>
        </p:nvSpPr>
        <p:spPr/>
        <p:txBody>
          <a:bodyPr/>
          <a:lstStyle/>
          <a:p>
            <a:r>
              <a:rPr lang="it-IT" dirty="0"/>
              <a:t>Alcuni brani</a:t>
            </a:r>
          </a:p>
        </p:txBody>
      </p:sp>
      <p:sp>
        <p:nvSpPr>
          <p:cNvPr id="3" name="Segnaposto contenuto 2">
            <a:extLst>
              <a:ext uri="{FF2B5EF4-FFF2-40B4-BE49-F238E27FC236}">
                <a16:creationId xmlns:a16="http://schemas.microsoft.com/office/drawing/2014/main" id="{6F35D7B5-6FA6-4699-A484-763B70FEAF24}"/>
              </a:ext>
            </a:extLst>
          </p:cNvPr>
          <p:cNvSpPr>
            <a:spLocks noGrp="1"/>
          </p:cNvSpPr>
          <p:nvPr>
            <p:ph idx="1"/>
          </p:nvPr>
        </p:nvSpPr>
        <p:spPr/>
        <p:txBody>
          <a:bodyPr>
            <a:normAutofit fontScale="85000" lnSpcReduction="20000"/>
          </a:bodyPr>
          <a:lstStyle/>
          <a:p>
            <a:pPr algn="just"/>
            <a:r>
              <a:rPr lang="it-IT" dirty="0"/>
              <a:t>Nei giorni della festa tutte le </a:t>
            </a:r>
            <a:r>
              <a:rPr lang="it-IT" dirty="0">
                <a:highlight>
                  <a:srgbClr val="FFFF00"/>
                </a:highlight>
              </a:rPr>
              <a:t>promissioni </a:t>
            </a:r>
            <a:r>
              <a:rPr lang="it-IT" dirty="0"/>
              <a:t>che durante l'anno si fanno alla Madonna, in denaro o in frumento o in capi di bestiame, vengono solennemente assolte: chi deve adempiere alla </a:t>
            </a:r>
            <a:r>
              <a:rPr lang="it-IT" dirty="0">
                <a:highlight>
                  <a:srgbClr val="FFFF00"/>
                </a:highlight>
              </a:rPr>
              <a:t>promissione</a:t>
            </a:r>
            <a:r>
              <a:rPr lang="it-IT" dirty="0"/>
              <a:t> si muove dalla soglia di casa alla testa di un piccolo corteo; per la via più lunga ché è d'obbligo attraversare il corso, porta l'offerta in chiesa. Le donne vanno a piedi scalzi, il sacco del grano bianco e legato da un fiocco azzurro, in bilico sulla testa, gli uomini cavalcano muli bardati a colori vivaci e tintinnanti di sonagliere, il grano nelle bisacce nuove. Poiché la chiesa è alta sul paese, in cima a una lunga gradinata, è tradizione che l'uomo a cavallo salga d'impeto la gradinata, fin dentro la chiesa, arrestandosi davanti al banco dove il grano viene pesato. Il mulo dapprima resiste, poi i colpi che gli piovono da ogni parte, le voci e il suono delle trombe e dei tamburi, lo costringono: con occhio stravolto si avventa a salire, soltanto dentro la chiesa silenziosa si arresta, improvvisamente sorpreso da quel silenzio e fremente. Pesato il grano, l'offerente esce a cavallo dall'altra porta della chiesa. In due giorni giungono così alla Madonna centinaia di offerte.</a:t>
            </a:r>
          </a:p>
        </p:txBody>
      </p:sp>
    </p:spTree>
    <p:extLst>
      <p:ext uri="{BB962C8B-B14F-4D97-AF65-F5344CB8AC3E}">
        <p14:creationId xmlns:p14="http://schemas.microsoft.com/office/powerpoint/2010/main" val="57690392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a:extLst>
              <a:ext uri="{FF2B5EF4-FFF2-40B4-BE49-F238E27FC236}">
                <a16:creationId xmlns:a16="http://schemas.microsoft.com/office/drawing/2014/main" id="{1F0A896E-4B8D-45AD-B9AC-5096E78ACFB9}"/>
              </a:ext>
            </a:extLst>
          </p:cNvPr>
          <p:cNvSpPr txBox="1"/>
          <p:nvPr/>
        </p:nvSpPr>
        <p:spPr>
          <a:xfrm>
            <a:off x="941033" y="1189608"/>
            <a:ext cx="10422384" cy="3416320"/>
          </a:xfrm>
          <a:prstGeom prst="rect">
            <a:avLst/>
          </a:prstGeom>
          <a:noFill/>
        </p:spPr>
        <p:txBody>
          <a:bodyPr wrap="square" rtlCol="0">
            <a:spAutoFit/>
          </a:bodyPr>
          <a:lstStyle/>
          <a:p>
            <a:pPr algn="just"/>
            <a:r>
              <a:rPr lang="it-IT" dirty="0"/>
              <a:t>«A dieci anni sono già </a:t>
            </a:r>
            <a:r>
              <a:rPr lang="it-IT" dirty="0">
                <a:highlight>
                  <a:srgbClr val="FFFF00"/>
                </a:highlight>
              </a:rPr>
              <a:t>allogati</a:t>
            </a:r>
            <a:r>
              <a:rPr lang="it-IT" dirty="0"/>
              <a:t> a servizio, sono bocche di meno in casa, I padroni danno da mangiare, e in più qualche vestito smesso che le mamme pazientemente riadattano e rattoppano. Spesso di questi ragazzi sento parlare al circolo, il circolo dei civili, specialmente all'avvicinarsi dell'estate, quando più diventano necessari per il trasporto dell'acqua nelle campagne dove si va a villeggiare. Ne parlano come parlassero di animali, preferiscono avere a servizio i ragazzi invece che le ragazze; proprio come parlassero di gatti, preferiscono i gatti maschi, con le femmine c'è l'inconveniente della </a:t>
            </a:r>
            <a:r>
              <a:rPr lang="it-IT" dirty="0">
                <a:highlight>
                  <a:srgbClr val="FFFF00"/>
                </a:highlight>
              </a:rPr>
              <a:t>figliata</a:t>
            </a:r>
            <a:r>
              <a:rPr lang="it-IT" dirty="0"/>
              <a:t>, e poi stanno troppo per casa e sporcano (il circolo è il luogo dove domestici avvenimenti e preoccupazioni ogni sera riaffiorano dopo le discussioni in cui si dà assetto all'Europa e si dà esito di verità e di giustizia ai fatti delle cronache giudiziarie). Preferiscono i ragazzi perché possono mandarli in giro a cercar uova, in campagna, ad abbeverare l'asina; pronti a tutte le ore, son buoni anche nei servizi che si crede sappiano fare solo le ragazze; uno si vanta che il suo ragazzo fa persino il bucato. Fino a pochi anni addietro li chiamavano, con parola spagnola, </a:t>
            </a:r>
            <a:r>
              <a:rPr lang="it-IT" i="1" dirty="0" err="1">
                <a:highlight>
                  <a:srgbClr val="FFFF00"/>
                </a:highlight>
              </a:rPr>
              <a:t>criati</a:t>
            </a:r>
            <a:r>
              <a:rPr lang="it-IT" i="1" dirty="0">
                <a:highlight>
                  <a:srgbClr val="FFFF00"/>
                </a:highlight>
              </a:rPr>
              <a:t>;</a:t>
            </a:r>
            <a:r>
              <a:rPr lang="it-IT" dirty="0">
                <a:highlight>
                  <a:srgbClr val="FFFF00"/>
                </a:highlight>
              </a:rPr>
              <a:t> </a:t>
            </a:r>
            <a:r>
              <a:rPr lang="it-IT" dirty="0"/>
              <a:t>ora tende ad essere sostituita da </a:t>
            </a:r>
            <a:r>
              <a:rPr lang="it-IT" i="1" dirty="0" err="1">
                <a:highlight>
                  <a:srgbClr val="FFFF00"/>
                </a:highlight>
              </a:rPr>
              <a:t>carusu</a:t>
            </a:r>
            <a:r>
              <a:rPr lang="it-IT" i="1" dirty="0">
                <a:highlight>
                  <a:srgbClr val="FFFF00"/>
                </a:highlight>
              </a:rPr>
              <a:t>,</a:t>
            </a:r>
            <a:r>
              <a:rPr lang="it-IT" dirty="0"/>
              <a:t> ragazzo; un'espressione più familiare: il mio ragazzo».</a:t>
            </a:r>
          </a:p>
        </p:txBody>
      </p:sp>
    </p:spTree>
    <p:extLst>
      <p:ext uri="{BB962C8B-B14F-4D97-AF65-F5344CB8AC3E}">
        <p14:creationId xmlns:p14="http://schemas.microsoft.com/office/powerpoint/2010/main" val="317473229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a:extLst>
              <a:ext uri="{FF2B5EF4-FFF2-40B4-BE49-F238E27FC236}">
                <a16:creationId xmlns:a16="http://schemas.microsoft.com/office/drawing/2014/main" id="{15C2789F-A287-49B4-85C0-FAD4CC6986F3}"/>
              </a:ext>
            </a:extLst>
          </p:cNvPr>
          <p:cNvSpPr txBox="1"/>
          <p:nvPr/>
        </p:nvSpPr>
        <p:spPr>
          <a:xfrm>
            <a:off x="887767" y="656948"/>
            <a:ext cx="10351363" cy="3693319"/>
          </a:xfrm>
          <a:prstGeom prst="rect">
            <a:avLst/>
          </a:prstGeom>
          <a:noFill/>
        </p:spPr>
        <p:txBody>
          <a:bodyPr wrap="square" rtlCol="0">
            <a:spAutoFit/>
          </a:bodyPr>
          <a:lstStyle/>
          <a:p>
            <a:pPr algn="just"/>
            <a:r>
              <a:rPr lang="it-IT" dirty="0"/>
              <a:t>«Un ragazzo mi racconta di un suo fratello, di qualche anno più grande e già va a giornata, che è </a:t>
            </a:r>
            <a:r>
              <a:rPr lang="it-IT" i="1" dirty="0">
                <a:highlight>
                  <a:srgbClr val="FFFF00"/>
                </a:highlight>
              </a:rPr>
              <a:t>allupato</a:t>
            </a:r>
            <a:r>
              <a:rPr lang="it-IT" dirty="0"/>
              <a:t> di fame. La sua scodella di minestra non gli basta, la finisce in un momento; e subito si avventa, lui dice, ad aiutare gli altri. Sicché i più piccoli ne fanno le spese, tra le lacrime vedono la loro minestra sparire. E allora le donne di casa hanno trovato un rimedio, mettono nella scodella dell'affamato una manciata di bottoni, e quasi ad ogni cucchiaiata quello si trova in bocca un bottone, perde tempo a sputarlo. E l'ultimo a finire, ora. Ad ogni bottone che sputa guarda tutti in faccia; e a nessuno scappa di ridere, è una cosa molto seria poter finire in pace la propria minestra. Ma non durerà molto il gioco dei bottoni, qualche sera si stancherà di sputare bottoni, romperà la sua scodella in testa a qualcuno. Quando si arrabbia perde il rispetto anche a padre e madre, è capace di darle anche a loro. Vivono tutti dentro una stanza, dormono nello stesso letto padre madre e figli; e ogni anno nasce un figlio. Appena i ragazzi cominciano a guadagnare, nessuna soggezione li trattiene, al padre parlano con bestemmie, oscenità - come del resto il padre ha sempre parlato a loro. Ho sentito padre e figlio, in discussioni non propriamente agitate, scambiarsi di queste frasi - </a:t>
            </a:r>
            <a:r>
              <a:rPr lang="it-IT" dirty="0" err="1"/>
              <a:t>Pà</a:t>
            </a:r>
            <a:r>
              <a:rPr lang="it-IT" dirty="0"/>
              <a:t>, siete davvero cornuto; e il padre - Ma ascolta me figlio di p...»</a:t>
            </a:r>
          </a:p>
        </p:txBody>
      </p:sp>
    </p:spTree>
    <p:extLst>
      <p:ext uri="{BB962C8B-B14F-4D97-AF65-F5344CB8AC3E}">
        <p14:creationId xmlns:p14="http://schemas.microsoft.com/office/powerpoint/2010/main" val="14225575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C45D70C-3FFC-446A-A8C8-87E6FBDCF6FB}"/>
              </a:ext>
            </a:extLst>
          </p:cNvPr>
          <p:cNvSpPr>
            <a:spLocks noGrp="1"/>
          </p:cNvSpPr>
          <p:nvPr>
            <p:ph type="title"/>
          </p:nvPr>
        </p:nvSpPr>
        <p:spPr/>
        <p:txBody>
          <a:bodyPr>
            <a:normAutofit fontScale="90000"/>
          </a:bodyPr>
          <a:lstStyle/>
          <a:p>
            <a:pPr lvl="0"/>
            <a:r>
              <a:rPr lang="it-IT" dirty="0"/>
              <a:t>LA REGIONALITA LETTERARIA TRA REALISMO ED ESPRESSIONISMO </a:t>
            </a:r>
            <a:r>
              <a:rPr lang="it-IT" sz="1100" b="1" dirty="0"/>
              <a:t>(sulla </a:t>
            </a:r>
            <a:r>
              <a:rPr lang="it-IT" sz="1100" b="1" dirty="0" err="1"/>
              <a:t>regionalità</a:t>
            </a:r>
            <a:r>
              <a:rPr lang="it-IT" sz="1100" b="1" dirty="0"/>
              <a:t> letteraria in </a:t>
            </a:r>
            <a:r>
              <a:rPr lang="it-IT" sz="1100" b="1" dirty="0" err="1"/>
              <a:t>italia</a:t>
            </a:r>
            <a:r>
              <a:rPr lang="it-IT" sz="1100" b="1" dirty="0"/>
              <a:t>: Pirandello, </a:t>
            </a:r>
            <a:r>
              <a:rPr lang="it-IT" sz="1100" b="1" dirty="0" err="1"/>
              <a:t>D'arrigo</a:t>
            </a:r>
            <a:r>
              <a:rPr lang="it-IT" sz="1100" b="1" dirty="0"/>
              <a:t>, Consolo</a:t>
            </a:r>
            <a:r>
              <a:rPr lang="it-IT" sz="1100" dirty="0"/>
              <a:t> </a:t>
            </a:r>
            <a:br>
              <a:rPr lang="it-IT" sz="1100" dirty="0"/>
            </a:br>
            <a:r>
              <a:rPr lang="it-IT" sz="1100" b="1" u="sng" dirty="0">
                <a:hlinkClick r:id="rId2"/>
              </a:rPr>
              <a:t>Salvatore C. Trovato</a:t>
            </a:r>
            <a:r>
              <a:rPr lang="it-IT" sz="1100" dirty="0"/>
              <a:t> </a:t>
            </a:r>
            <a:r>
              <a:rPr lang="it-IT" sz="1100" dirty="0" err="1"/>
              <a:t>Dans</a:t>
            </a:r>
            <a:r>
              <a:rPr lang="it-IT" sz="1100" dirty="0"/>
              <a:t> </a:t>
            </a:r>
            <a:r>
              <a:rPr lang="it-IT" sz="1100" b="1" u="sng" dirty="0">
                <a:hlinkClick r:id="rId3"/>
              </a:rPr>
              <a:t>La </a:t>
            </a:r>
            <a:r>
              <a:rPr lang="it-IT" sz="1100" b="1" u="sng" dirty="0" err="1">
                <a:hlinkClick r:id="rId3"/>
              </a:rPr>
              <a:t>linguistique</a:t>
            </a:r>
            <a:r>
              <a:rPr lang="it-IT" sz="1100" dirty="0"/>
              <a:t> </a:t>
            </a:r>
            <a:r>
              <a:rPr lang="it-IT" sz="1100" b="1" u="sng" dirty="0">
                <a:hlinkClick r:id="rId4"/>
              </a:rPr>
              <a:t>2008/1 (Vol. 44)</a:t>
            </a:r>
            <a:r>
              <a:rPr lang="it-IT" sz="1100" dirty="0"/>
              <a:t>, pages 41 à 56 </a:t>
            </a:r>
            <a:br>
              <a:rPr lang="it-IT" sz="1100" dirty="0"/>
            </a:br>
            <a:br>
              <a:rPr lang="it-IT" dirty="0"/>
            </a:br>
            <a:endParaRPr lang="it-IT" dirty="0"/>
          </a:p>
        </p:txBody>
      </p:sp>
      <p:sp>
        <p:nvSpPr>
          <p:cNvPr id="3" name="Segnaposto contenuto 2">
            <a:extLst>
              <a:ext uri="{FF2B5EF4-FFF2-40B4-BE49-F238E27FC236}">
                <a16:creationId xmlns:a16="http://schemas.microsoft.com/office/drawing/2014/main" id="{CF3C7E69-4A6F-4E17-B87C-F9CB72D57A66}"/>
              </a:ext>
            </a:extLst>
          </p:cNvPr>
          <p:cNvSpPr>
            <a:spLocks noGrp="1"/>
          </p:cNvSpPr>
          <p:nvPr>
            <p:ph idx="1"/>
          </p:nvPr>
        </p:nvSpPr>
        <p:spPr/>
        <p:txBody>
          <a:bodyPr>
            <a:normAutofit fontScale="92500" lnSpcReduction="10000"/>
          </a:bodyPr>
          <a:lstStyle/>
          <a:p>
            <a:pPr algn="just"/>
            <a:r>
              <a:rPr lang="it-IT" dirty="0"/>
              <a:t>La lingua italiana di base fiorentina diffusasi dal Cinquecento in poi in tutta la penisola per l’adesione spontanea degli scrittori – d’arte e non – si incontra fin dall’inizio con le tradizioni linguistiche regionali, ben radicate nel territorio. La conseguenza fu che l’interferenza della lingua col dialetto caratterizzò fin dall’inizio (e caratterizza tuttora) la storia linguistica italiana. La lingua letteraria – che almeno fino all’Unità d’Italia fu la lingua tout court – ne venne ovviamente coinvolta sul piano stilistico, particolarmente in autori e in momenti in cui la regione entra realisticamente nell’opera letteraria o, ancor più, in autori in cui il plurilinguismo, giocato anche sul versante della </a:t>
            </a:r>
            <a:r>
              <a:rPr lang="it-IT" dirty="0" err="1"/>
              <a:t>regionalità</a:t>
            </a:r>
            <a:r>
              <a:rPr lang="it-IT" dirty="0"/>
              <a:t> linguistica, diventa ingrediente forte di scritture espressionistiche. </a:t>
            </a:r>
            <a:r>
              <a:rPr lang="it-IT" dirty="0">
                <a:solidFill>
                  <a:srgbClr val="FF0000"/>
                </a:solidFill>
              </a:rPr>
              <a:t>Espressionismo</a:t>
            </a:r>
            <a:r>
              <a:rPr lang="it-IT" dirty="0"/>
              <a:t> e </a:t>
            </a:r>
            <a:r>
              <a:rPr lang="it-IT" dirty="0">
                <a:solidFill>
                  <a:srgbClr val="FF0000"/>
                </a:solidFill>
              </a:rPr>
              <a:t>realismo</a:t>
            </a:r>
            <a:r>
              <a:rPr lang="it-IT" dirty="0"/>
              <a:t> insieme, dunque, sono gli elementi che possono indirizzare le scelte linguistiche degli autori nella direzione della </a:t>
            </a:r>
            <a:r>
              <a:rPr lang="it-IT" dirty="0" err="1"/>
              <a:t>regionalità</a:t>
            </a:r>
            <a:r>
              <a:rPr lang="it-IT" dirty="0"/>
              <a:t>.</a:t>
            </a:r>
          </a:p>
        </p:txBody>
      </p:sp>
    </p:spTree>
    <p:extLst>
      <p:ext uri="{BB962C8B-B14F-4D97-AF65-F5344CB8AC3E}">
        <p14:creationId xmlns:p14="http://schemas.microsoft.com/office/powerpoint/2010/main" val="170253591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C3951373-5AB2-4815-99BC-113CD0652AE7}"/>
              </a:ext>
            </a:extLst>
          </p:cNvPr>
          <p:cNvSpPr>
            <a:spLocks noGrp="1"/>
          </p:cNvSpPr>
          <p:nvPr>
            <p:ph idx="1"/>
          </p:nvPr>
        </p:nvSpPr>
        <p:spPr/>
        <p:txBody>
          <a:bodyPr>
            <a:normAutofit/>
          </a:bodyPr>
          <a:lstStyle/>
          <a:p>
            <a:pPr algn="just"/>
            <a:r>
              <a:rPr lang="it-IT" sz="1800" dirty="0"/>
              <a:t>«Durante la campagna elettorale del 53, dopo il comizio di un liberale, un contadino diceva - sono soddisfatto davvero, cose belle ha detto, da trent'anni non sentivo parlare della rivoluzione francese. E il compagno, inquieto - e che gli darete il voto perché ha parlato della rivoluzione francese? Questo è un altro discorso - rispose il primo - io il voto so a chi debbo darlo credete che non lo sappia spremere il succo di un discorso? volete che ve lo dica a che si riducono le belle cose che dicono i liberali?: </a:t>
            </a:r>
            <a:r>
              <a:rPr lang="it-IT" sz="1800" i="1" dirty="0">
                <a:highlight>
                  <a:srgbClr val="FFFF00"/>
                </a:highlight>
              </a:rPr>
              <a:t>cu avi mangia e cu </a:t>
            </a:r>
            <a:r>
              <a:rPr lang="it-IT" sz="1800" i="1" dirty="0" err="1">
                <a:highlight>
                  <a:srgbClr val="FFFF00"/>
                </a:highlight>
              </a:rPr>
              <a:t>nun</a:t>
            </a:r>
            <a:r>
              <a:rPr lang="it-IT" sz="1800" i="1" dirty="0">
                <a:highlight>
                  <a:srgbClr val="FFFF00"/>
                </a:highlight>
              </a:rPr>
              <a:t> avi </a:t>
            </a:r>
            <a:r>
              <a:rPr lang="it-IT" sz="1800" i="1" dirty="0" err="1">
                <a:highlight>
                  <a:srgbClr val="FFFF00"/>
                </a:highlight>
              </a:rPr>
              <a:t>talìa</a:t>
            </a:r>
            <a:r>
              <a:rPr lang="it-IT" sz="1800" i="1" dirty="0">
                <a:highlight>
                  <a:srgbClr val="FFFF00"/>
                </a:highlight>
              </a:rPr>
              <a:t> </a:t>
            </a:r>
            <a:r>
              <a:rPr lang="it-IT" sz="1800" dirty="0"/>
              <a:t>(chi ha mangia, chi non ha sta a guardare colui che mangia)». </a:t>
            </a:r>
          </a:p>
        </p:txBody>
      </p:sp>
    </p:spTree>
    <p:extLst>
      <p:ext uri="{BB962C8B-B14F-4D97-AF65-F5344CB8AC3E}">
        <p14:creationId xmlns:p14="http://schemas.microsoft.com/office/powerpoint/2010/main" val="276227998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8051F4F8-8DFE-4D32-ACBF-5ED702D91263}"/>
              </a:ext>
            </a:extLst>
          </p:cNvPr>
          <p:cNvSpPr>
            <a:spLocks noGrp="1"/>
          </p:cNvSpPr>
          <p:nvPr>
            <p:ph idx="4294967295"/>
          </p:nvPr>
        </p:nvSpPr>
        <p:spPr>
          <a:xfrm>
            <a:off x="1105054" y="497150"/>
            <a:ext cx="9604375" cy="5261576"/>
          </a:xfrm>
        </p:spPr>
        <p:txBody>
          <a:bodyPr>
            <a:normAutofit fontScale="92500" lnSpcReduction="20000"/>
          </a:bodyPr>
          <a:lstStyle/>
          <a:p>
            <a:pPr algn="just"/>
            <a:r>
              <a:rPr lang="it-IT" dirty="0"/>
              <a:t>«Col freddo i vecchi se ne vanno. </a:t>
            </a:r>
            <a:r>
              <a:rPr lang="it-IT" i="1" dirty="0">
                <a:highlight>
                  <a:srgbClr val="FFFF00"/>
                </a:highlight>
              </a:rPr>
              <a:t>Quagliano</a:t>
            </a:r>
            <a:r>
              <a:rPr lang="it-IT" dirty="0"/>
              <a:t> - qui dicono. Quagliare vuol dire cagliare, l'inavvertito cagliare della vita, la morte che lentamente si coagula nel corpo di un uomo, si fa gelida forma. È una espressione che viene usata per coloro che giungono senza strazio alla morte, ma a me piace spremerne un senso pirandelliano e universale. Oggi un vecchio pazzo è morto, se ne va dentro un </a:t>
            </a:r>
            <a:r>
              <a:rPr lang="it-IT" dirty="0" err="1">
                <a:highlight>
                  <a:srgbClr val="FFFF00"/>
                </a:highlight>
              </a:rPr>
              <a:t>tabuto</a:t>
            </a:r>
            <a:r>
              <a:rPr lang="it-IT" dirty="0"/>
              <a:t> di legno chiaro intagliato di angeli che sembrano meduse, il carro cammina lento sulla neve che stride come vetro, il cielo ancora crivella fitta neve. Era un pazzo tranquillo, passeggiava sempre sul sagrato della matrice, avanti e indietro, con furia: come certi animali nelle gabbie del giardino zoologico; gli occhi li aveva così stravolti da sembrare strabico, sempre parlava, svolgeva in un mormorio come di rosario le sue considerazioni politiche, si fermava un momento e diceva con voce chiara - cornuti questi e cornuti quelli - riprendeva a passeggiare, di nuovo si fermava, faceva un gesto a chiudere tutto l'orizzonte delle case, il paese tutto dentro il suo disprezzo - razza di buoi. Qualcuno ogni tanto gli si avvicinava, gli chiedeva giudizio od oroscopo relativamente a qualche cittadino in vista. Il pazzo stava a pensare un </a:t>
            </a:r>
            <a:r>
              <a:rPr lang="it-IT" dirty="0" err="1"/>
              <a:t>pò</a:t>
            </a:r>
            <a:r>
              <a:rPr lang="it-IT" dirty="0"/>
              <a:t>, pareva si fosse dimenticato della domanda, poi sentenziava – don Carmelo </a:t>
            </a:r>
            <a:r>
              <a:rPr lang="it-IT" dirty="0" err="1"/>
              <a:t>Mormino</a:t>
            </a:r>
            <a:r>
              <a:rPr lang="it-IT" dirty="0"/>
              <a:t>?: il primo ladro del paese - oppure – il cavaliere </a:t>
            </a:r>
            <a:r>
              <a:rPr lang="it-IT" dirty="0" err="1"/>
              <a:t>Pecorilla</a:t>
            </a:r>
            <a:r>
              <a:rPr lang="it-IT" dirty="0"/>
              <a:t>?: non preoccupatevi, di certo muore ammazzato». </a:t>
            </a:r>
          </a:p>
          <a:p>
            <a:pPr algn="just"/>
            <a:r>
              <a:rPr lang="it-IT" dirty="0"/>
              <a:t> </a:t>
            </a:r>
          </a:p>
        </p:txBody>
      </p:sp>
    </p:spTree>
    <p:extLst>
      <p:ext uri="{BB962C8B-B14F-4D97-AF65-F5344CB8AC3E}">
        <p14:creationId xmlns:p14="http://schemas.microsoft.com/office/powerpoint/2010/main" val="18690232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7" name="Rectangle 46">
            <a:extLst>
              <a:ext uri="{FF2B5EF4-FFF2-40B4-BE49-F238E27FC236}">
                <a16:creationId xmlns:a16="http://schemas.microsoft.com/office/drawing/2014/main" id="{0CABCAE3-64FC-4149-819F-2C18128241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49" name="Picture 48">
            <a:extLst>
              <a:ext uri="{FF2B5EF4-FFF2-40B4-BE49-F238E27FC236}">
                <a16:creationId xmlns:a16="http://schemas.microsoft.com/office/drawing/2014/main" id="{012FDCFE-9AD2-4D8A-8CBF-B3AA37EBF6D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51" name="Straight Connector 50">
            <a:extLst>
              <a:ext uri="{FF2B5EF4-FFF2-40B4-BE49-F238E27FC236}">
                <a16:creationId xmlns:a16="http://schemas.microsoft.com/office/drawing/2014/main" id="{FBD463FC-4CA8-4FF4-85A3-AF9F4B98D21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BECF35C3-8B44-4F4B-BD25-4C01823DB22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55" name="Rectangle 54">
            <a:extLst>
              <a:ext uri="{FF2B5EF4-FFF2-40B4-BE49-F238E27FC236}">
                <a16:creationId xmlns:a16="http://schemas.microsoft.com/office/drawing/2014/main" id="{8BC298DB-2D5C-40A1-9A78-6B4A12198A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a:extLst>
              <a:ext uri="{FF2B5EF4-FFF2-40B4-BE49-F238E27FC236}">
                <a16:creationId xmlns:a16="http://schemas.microsoft.com/office/drawing/2014/main" id="{35C2355B-7CE9-4192-9142-A41CA0A0C0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4" name="Titolo 3">
            <a:extLst>
              <a:ext uri="{FF2B5EF4-FFF2-40B4-BE49-F238E27FC236}">
                <a16:creationId xmlns:a16="http://schemas.microsoft.com/office/drawing/2014/main" id="{7922939E-C13E-469B-A5C6-B4BBC894D915}"/>
              </a:ext>
            </a:extLst>
          </p:cNvPr>
          <p:cNvSpPr>
            <a:spLocks noGrp="1"/>
          </p:cNvSpPr>
          <p:nvPr>
            <p:ph type="title"/>
          </p:nvPr>
        </p:nvSpPr>
        <p:spPr>
          <a:xfrm>
            <a:off x="6585200" y="967167"/>
            <a:ext cx="4151306" cy="2374516"/>
          </a:xfrm>
        </p:spPr>
        <p:txBody>
          <a:bodyPr vert="horz" lIns="91440" tIns="45720" rIns="91440" bIns="0" rtlCol="0" anchor="b">
            <a:normAutofit/>
          </a:bodyPr>
          <a:lstStyle/>
          <a:p>
            <a:r>
              <a:rPr lang="en-US" sz="4800" dirty="0">
                <a:solidFill>
                  <a:schemeClr val="bg1"/>
                </a:solidFill>
              </a:rPr>
              <a:t>Vincenzo </a:t>
            </a:r>
            <a:r>
              <a:rPr lang="en-US" sz="4800" dirty="0" err="1">
                <a:solidFill>
                  <a:schemeClr val="bg1"/>
                </a:solidFill>
              </a:rPr>
              <a:t>consolo</a:t>
            </a:r>
            <a:endParaRPr lang="en-US" sz="4800" dirty="0">
              <a:solidFill>
                <a:schemeClr val="bg1"/>
              </a:solidFill>
            </a:endParaRPr>
          </a:p>
        </p:txBody>
      </p:sp>
      <p:cxnSp>
        <p:nvCxnSpPr>
          <p:cNvPr id="59" name="Straight Connector 58">
            <a:extLst>
              <a:ext uri="{FF2B5EF4-FFF2-40B4-BE49-F238E27FC236}">
                <a16:creationId xmlns:a16="http://schemas.microsoft.com/office/drawing/2014/main" id="{06D05ED8-39E4-42F8-92CB-704C2BD0D21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79647" y="3526496"/>
            <a:ext cx="4149931" cy="0"/>
          </a:xfrm>
          <a:prstGeom prst="line">
            <a:avLst/>
          </a:prstGeom>
          <a:ln w="31750"/>
        </p:spPr>
        <p:style>
          <a:lnRef idx="3">
            <a:schemeClr val="accent1"/>
          </a:lnRef>
          <a:fillRef idx="0">
            <a:schemeClr val="accent1"/>
          </a:fillRef>
          <a:effectRef idx="2">
            <a:schemeClr val="accent1"/>
          </a:effectRef>
          <a:fontRef idx="minor">
            <a:schemeClr val="tx1"/>
          </a:fontRef>
        </p:style>
      </p:cxnSp>
      <p:pic>
        <p:nvPicPr>
          <p:cNvPr id="61" name="Picture 60">
            <a:extLst>
              <a:ext uri="{FF2B5EF4-FFF2-40B4-BE49-F238E27FC236}">
                <a16:creationId xmlns:a16="http://schemas.microsoft.com/office/drawing/2014/main" id="{45CE2E7C-6AA3-4710-825D-4CDDF788C7B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63" name="Straight Connector 62">
            <a:extLst>
              <a:ext uri="{FF2B5EF4-FFF2-40B4-BE49-F238E27FC236}">
                <a16:creationId xmlns:a16="http://schemas.microsoft.com/office/drawing/2014/main" id="{3256C6C3-0EDC-4651-AB37-9F26CFAA6C8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pic>
        <p:nvPicPr>
          <p:cNvPr id="5" name="Immagine 4" descr="Immagine che contiene persona, uomo, inpiedi, esterni&#10;&#10;Descrizione generata automaticamente">
            <a:extLst>
              <a:ext uri="{FF2B5EF4-FFF2-40B4-BE49-F238E27FC236}">
                <a16:creationId xmlns:a16="http://schemas.microsoft.com/office/drawing/2014/main" id="{B1C7048A-FE4A-4454-99C7-F53780483B6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25507" y="849216"/>
            <a:ext cx="3169443" cy="4610099"/>
          </a:xfrm>
          <a:prstGeom prst="rect">
            <a:avLst/>
          </a:prstGeom>
        </p:spPr>
      </p:pic>
    </p:spTree>
    <p:extLst>
      <p:ext uri="{BB962C8B-B14F-4D97-AF65-F5344CB8AC3E}">
        <p14:creationId xmlns:p14="http://schemas.microsoft.com/office/powerpoint/2010/main" val="62592581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a:extLst>
              <a:ext uri="{FF2B5EF4-FFF2-40B4-BE49-F238E27FC236}">
                <a16:creationId xmlns:a16="http://schemas.microsoft.com/office/drawing/2014/main" id="{C75FCC0B-CBC1-47EA-B904-BC6452ADB107}"/>
              </a:ext>
            </a:extLst>
          </p:cNvPr>
          <p:cNvSpPr>
            <a:spLocks noGrp="1"/>
          </p:cNvSpPr>
          <p:nvPr>
            <p:ph type="title"/>
          </p:nvPr>
        </p:nvSpPr>
        <p:spPr/>
        <p:txBody>
          <a:bodyPr>
            <a:normAutofit/>
          </a:bodyPr>
          <a:lstStyle/>
          <a:p>
            <a:r>
              <a:rPr lang="it-IT" dirty="0">
                <a:solidFill>
                  <a:srgbClr val="FF0000"/>
                </a:solidFill>
              </a:rPr>
              <a:t>S. Agata di </a:t>
            </a:r>
            <a:r>
              <a:rPr lang="it-IT" dirty="0" err="1">
                <a:solidFill>
                  <a:srgbClr val="FF0000"/>
                </a:solidFill>
              </a:rPr>
              <a:t>militello</a:t>
            </a:r>
            <a:r>
              <a:rPr lang="it-IT" dirty="0">
                <a:solidFill>
                  <a:srgbClr val="FF0000"/>
                </a:solidFill>
              </a:rPr>
              <a:t> 1933- </a:t>
            </a:r>
            <a:r>
              <a:rPr lang="it-IT" dirty="0" err="1">
                <a:solidFill>
                  <a:srgbClr val="FF0000"/>
                </a:solidFill>
              </a:rPr>
              <a:t>milano</a:t>
            </a:r>
            <a:r>
              <a:rPr lang="it-IT" dirty="0">
                <a:solidFill>
                  <a:srgbClr val="FF0000"/>
                </a:solidFill>
              </a:rPr>
              <a:t> 2012</a:t>
            </a:r>
            <a:br>
              <a:rPr lang="it-IT" dirty="0">
                <a:solidFill>
                  <a:srgbClr val="FF0000"/>
                </a:solidFill>
              </a:rPr>
            </a:br>
            <a:r>
              <a:rPr lang="it-IT" sz="1200" dirty="0"/>
              <a:t>(</a:t>
            </a:r>
            <a:r>
              <a:rPr lang="it-IT" sz="1200" cap="none" dirty="0"/>
              <a:t>Per una conoscenza generale dell’autore, </a:t>
            </a:r>
            <a:r>
              <a:rPr lang="it-IT" sz="1200" cap="none" dirty="0" err="1"/>
              <a:t>vd</a:t>
            </a:r>
            <a:r>
              <a:rPr lang="it-IT" sz="1200" cap="none" dirty="0"/>
              <a:t>. R. Luperini, </a:t>
            </a:r>
            <a:r>
              <a:rPr lang="it-IT" sz="1200" i="1" cap="none" dirty="0"/>
              <a:t>Perché la letteratura</a:t>
            </a:r>
            <a:r>
              <a:rPr lang="it-IT" sz="1200" cap="none" dirty="0"/>
              <a:t>, vol. 6, pp. 694-695)</a:t>
            </a:r>
            <a:endParaRPr lang="it-IT" sz="1200" dirty="0">
              <a:solidFill>
                <a:srgbClr val="FF0000"/>
              </a:solidFill>
            </a:endParaRPr>
          </a:p>
        </p:txBody>
      </p:sp>
      <p:sp>
        <p:nvSpPr>
          <p:cNvPr id="6" name="Segnaposto contenuto 5">
            <a:extLst>
              <a:ext uri="{FF2B5EF4-FFF2-40B4-BE49-F238E27FC236}">
                <a16:creationId xmlns:a16="http://schemas.microsoft.com/office/drawing/2014/main" id="{C28E8D6A-8046-4ADB-850C-95B6CEC9EFE6}"/>
              </a:ext>
            </a:extLst>
          </p:cNvPr>
          <p:cNvSpPr>
            <a:spLocks noGrp="1"/>
          </p:cNvSpPr>
          <p:nvPr>
            <p:ph sz="half" idx="1"/>
          </p:nvPr>
        </p:nvSpPr>
        <p:spPr>
          <a:xfrm>
            <a:off x="239698" y="2010878"/>
            <a:ext cx="5852786" cy="3448595"/>
          </a:xfrm>
        </p:spPr>
        <p:txBody>
          <a:bodyPr>
            <a:noAutofit/>
          </a:bodyPr>
          <a:lstStyle/>
          <a:p>
            <a:pPr algn="just"/>
            <a:r>
              <a:rPr lang="it-IT" sz="1400" dirty="0"/>
              <a:t>Nato a Sant'Agata di Militello, in provincia di Messina, il 18 febbraio </a:t>
            </a:r>
            <a:r>
              <a:rPr lang="it-IT" sz="1400" dirty="0">
                <a:hlinkClick r:id="rId2" tooltip="1933"/>
              </a:rPr>
              <a:t>1933</a:t>
            </a:r>
            <a:r>
              <a:rPr lang="it-IT" sz="1400" dirty="0"/>
              <a:t> da genitori originari di San Fratello, dopo le scuole superiori, si iscrive alla facoltà di Giurisprudenza dell'Università Cattolica di Milano, ma si laurea, con una tesi in </a:t>
            </a:r>
            <a:r>
              <a:rPr lang="it-IT" sz="1400" i="1" dirty="0"/>
              <a:t>filosofia del diritto</a:t>
            </a:r>
            <a:r>
              <a:rPr lang="it-IT" sz="1400" dirty="0"/>
              <a:t>, all'Università di Messina, dopo aver assolto il servizio militare. Conclusi gli studi universitari, ritorna in Sicilia, dove si dedica all'insegnamento nelle scuole agrarie. Nel 1963 esordisce con il suo primo romanzo, </a:t>
            </a:r>
            <a:r>
              <a:rPr lang="it-IT" sz="1400" i="1" dirty="0"/>
              <a:t>La ferita dell'aprile</a:t>
            </a:r>
            <a:r>
              <a:rPr lang="it-IT" sz="1400" dirty="0"/>
              <a:t>, squarcio sulla vita di un paese siciliano movimentato dalle lotte politiche dei primi anni del dopoguerra. </a:t>
            </a:r>
          </a:p>
          <a:p>
            <a:pPr algn="just"/>
            <a:r>
              <a:rPr lang="it-IT" sz="1400" dirty="0"/>
              <a:t>Da Sciascia coglierà un certo atteggiamento da "scrittore impegnato", riscontrabile più che altro nelle interviste o nelle conferenze pubbliche. Nel 1968, avendo vinto un concorso alla RAI, si trasferisce a Milano, dove ha vissuto e lavorato fino alla sua morte, svolgendo un'intensa attività giornalistica, con lunghi soggiorni nel paese d'origine. </a:t>
            </a:r>
          </a:p>
        </p:txBody>
      </p:sp>
      <p:sp>
        <p:nvSpPr>
          <p:cNvPr id="7" name="Segnaposto contenuto 6">
            <a:extLst>
              <a:ext uri="{FF2B5EF4-FFF2-40B4-BE49-F238E27FC236}">
                <a16:creationId xmlns:a16="http://schemas.microsoft.com/office/drawing/2014/main" id="{1B9A39EE-B0DE-4456-A67A-D3309E5EBDE7}"/>
              </a:ext>
            </a:extLst>
          </p:cNvPr>
          <p:cNvSpPr>
            <a:spLocks noGrp="1"/>
          </p:cNvSpPr>
          <p:nvPr>
            <p:ph sz="half" idx="2"/>
          </p:nvPr>
        </p:nvSpPr>
        <p:spPr>
          <a:xfrm>
            <a:off x="6413771" y="2017343"/>
            <a:ext cx="4641081" cy="3441520"/>
          </a:xfrm>
        </p:spPr>
        <p:txBody>
          <a:bodyPr>
            <a:noAutofit/>
          </a:bodyPr>
          <a:lstStyle/>
          <a:p>
            <a:pPr algn="just"/>
            <a:r>
              <a:rPr lang="it-IT" sz="1400" dirty="0"/>
              <a:t>La vera rivelazione arriva nel 1976, con </a:t>
            </a:r>
            <a:r>
              <a:rPr lang="it-IT" sz="1400" i="1" dirty="0">
                <a:hlinkClick r:id="rId3"/>
              </a:rPr>
              <a:t>Il sorriso dell'ignoto marinaio</a:t>
            </a:r>
            <a:r>
              <a:rPr lang="it-IT" sz="1400" dirty="0"/>
              <a:t>, singolare ricostruzione di alcuni eventi svoltisi nel nord della Sicilia al passaggio dal regime borbonico a quello unitario e culminati nella sanguinosa rivolta contadina di </a:t>
            </a:r>
            <a:r>
              <a:rPr lang="it-IT" sz="1400" dirty="0">
                <a:hlinkClick r:id="rId4" tooltip="Alcara Li Fusi"/>
              </a:rPr>
              <a:t>Alcara Li Fusi</a:t>
            </a:r>
            <a:r>
              <a:rPr lang="it-IT" sz="1400" dirty="0"/>
              <a:t> nel maggio 1860. </a:t>
            </a:r>
          </a:p>
          <a:p>
            <a:pPr algn="just"/>
            <a:r>
              <a:rPr lang="it-IT" sz="1400" dirty="0"/>
              <a:t>Tra le altre sue opere principali: </a:t>
            </a:r>
            <a:r>
              <a:rPr lang="it-IT" sz="1400" i="1" dirty="0">
                <a:hlinkClick r:id="rId5"/>
              </a:rPr>
              <a:t>Retablo</a:t>
            </a:r>
            <a:r>
              <a:rPr lang="it-IT" sz="1400" dirty="0"/>
              <a:t> (1987), </a:t>
            </a:r>
            <a:r>
              <a:rPr lang="it-IT" sz="1400" i="1" dirty="0">
                <a:hlinkClick r:id="rId6" tooltip="Nottetempo, casa per casa"/>
              </a:rPr>
              <a:t>Nottetempo, casa per casa</a:t>
            </a:r>
            <a:r>
              <a:rPr lang="it-IT" sz="1400" dirty="0"/>
              <a:t> (1992), </a:t>
            </a:r>
            <a:r>
              <a:rPr lang="it-IT" sz="1400" i="1" dirty="0"/>
              <a:t>L'olivo e l'olivastro</a:t>
            </a:r>
            <a:r>
              <a:rPr lang="it-IT" sz="1400" dirty="0"/>
              <a:t> (1994), </a:t>
            </a:r>
            <a:r>
              <a:rPr lang="it-IT" sz="1400" i="1" dirty="0"/>
              <a:t>Lo spasimo di Palermo</a:t>
            </a:r>
            <a:r>
              <a:rPr lang="it-IT" sz="1400" dirty="0"/>
              <a:t> (1998), </a:t>
            </a:r>
            <a:r>
              <a:rPr lang="it-IT" sz="1400" i="1" dirty="0"/>
              <a:t>Di qua dal faro</a:t>
            </a:r>
            <a:r>
              <a:rPr lang="it-IT" sz="1400" dirty="0"/>
              <a:t> (2001). Tra i racconti: </a:t>
            </a:r>
            <a:r>
              <a:rPr lang="it-IT" sz="1400" i="1" dirty="0">
                <a:hlinkClick r:id="rId7"/>
              </a:rPr>
              <a:t>Le pietre di </a:t>
            </a:r>
            <a:r>
              <a:rPr lang="it-IT" sz="1400" i="1" dirty="0" err="1">
                <a:hlinkClick r:id="rId7"/>
              </a:rPr>
              <a:t>Pantalica</a:t>
            </a:r>
            <a:r>
              <a:rPr lang="it-IT" sz="1400" dirty="0"/>
              <a:t> (1988), </a:t>
            </a:r>
            <a:r>
              <a:rPr lang="it-IT" sz="1400" i="1" dirty="0"/>
              <a:t>Per un po' d'erba ai limiti del feudo</a:t>
            </a:r>
            <a:r>
              <a:rPr lang="it-IT" sz="1400" dirty="0"/>
              <a:t> (in </a:t>
            </a:r>
            <a:r>
              <a:rPr lang="it-IT" sz="1400" i="1" dirty="0"/>
              <a:t>Narratori di Sicilia</a:t>
            </a:r>
            <a:r>
              <a:rPr lang="it-IT" sz="1400" dirty="0"/>
              <a:t> a cura di L. Sciascia e S. Guglielmino, 1967), </a:t>
            </a:r>
            <a:r>
              <a:rPr lang="it-IT" sz="1400" i="1" dirty="0"/>
              <a:t>Un giorno come gli altri</a:t>
            </a:r>
            <a:r>
              <a:rPr lang="it-IT" sz="1400" dirty="0"/>
              <a:t> (in </a:t>
            </a:r>
            <a:r>
              <a:rPr lang="it-IT" sz="1400" i="1" dirty="0"/>
              <a:t>Racconti italiani del Novecento</a:t>
            </a:r>
            <a:r>
              <a:rPr lang="it-IT" sz="1400" dirty="0"/>
              <a:t> a cura di E. Siciliano, 1983), il racconto teatrale </a:t>
            </a:r>
            <a:r>
              <a:rPr lang="it-IT" sz="1400" i="1" dirty="0">
                <a:hlinkClick r:id="rId8"/>
              </a:rPr>
              <a:t>Lunaria</a:t>
            </a:r>
            <a:r>
              <a:rPr lang="it-IT" sz="1400" dirty="0"/>
              <a:t> (1985), </a:t>
            </a:r>
            <a:r>
              <a:rPr lang="it-IT" sz="1400" i="1" dirty="0"/>
              <a:t>Catarsi</a:t>
            </a:r>
            <a:r>
              <a:rPr lang="it-IT" sz="1400" dirty="0"/>
              <a:t> (1989). </a:t>
            </a:r>
          </a:p>
          <a:p>
            <a:pPr algn="just"/>
            <a:endParaRPr lang="it-IT" sz="1400" dirty="0"/>
          </a:p>
        </p:txBody>
      </p:sp>
    </p:spTree>
    <p:extLst>
      <p:ext uri="{BB962C8B-B14F-4D97-AF65-F5344CB8AC3E}">
        <p14:creationId xmlns:p14="http://schemas.microsoft.com/office/powerpoint/2010/main" val="401343565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4C193E0B-7F30-4FE5-80A8-84F502333B8F}"/>
              </a:ext>
            </a:extLst>
          </p:cNvPr>
          <p:cNvSpPr/>
          <p:nvPr/>
        </p:nvSpPr>
        <p:spPr>
          <a:xfrm>
            <a:off x="1543050" y="2276473"/>
            <a:ext cx="9448800" cy="1477328"/>
          </a:xfrm>
          <a:prstGeom prst="rect">
            <a:avLst/>
          </a:prstGeom>
        </p:spPr>
        <p:txBody>
          <a:bodyPr wrap="square">
            <a:spAutoFit/>
          </a:bodyPr>
          <a:lstStyle/>
          <a:p>
            <a:pPr lvl="0" algn="just" defTabSz="914400">
              <a:defRPr/>
            </a:pPr>
            <a:r>
              <a:rPr lang="it-IT" dirty="0">
                <a:solidFill>
                  <a:schemeClr val="bg1"/>
                </a:solidFill>
              </a:rPr>
              <a:t>«Io non so che voglia sia questa, ogni volta che torno in Sicilia, di volerla girare e girare, di percorrere ogni lato, ogni capo della costa, inoltrarmi all'interno, sostare in città e paesi, in villaggi e luoghi sperduti, rivedere vecchie persone, conoscerne nuove. Una voglia, una smania che non mi lascia star fermo in un posto. Non so. Ma sospetto sia questo una sorta di addio, un volerla vedere e toccare prima che uno dei due sparisca.» (Le pietre di </a:t>
            </a:r>
            <a:r>
              <a:rPr lang="it-IT" dirty="0" err="1">
                <a:solidFill>
                  <a:schemeClr val="bg1"/>
                </a:solidFill>
              </a:rPr>
              <a:t>Pantalica</a:t>
            </a:r>
            <a:r>
              <a:rPr lang="it-IT" dirty="0">
                <a:solidFill>
                  <a:schemeClr val="bg1"/>
                </a:solidFill>
              </a:rPr>
              <a:t>, 1988)</a:t>
            </a:r>
          </a:p>
        </p:txBody>
      </p:sp>
    </p:spTree>
    <p:extLst>
      <p:ext uri="{BB962C8B-B14F-4D97-AF65-F5344CB8AC3E}">
        <p14:creationId xmlns:p14="http://schemas.microsoft.com/office/powerpoint/2010/main" val="191020120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a:extLst>
              <a:ext uri="{FF2B5EF4-FFF2-40B4-BE49-F238E27FC236}">
                <a16:creationId xmlns:a16="http://schemas.microsoft.com/office/drawing/2014/main" id="{BEB92E3D-CBB3-482A-A29A-8F7F0D228F04}"/>
              </a:ext>
            </a:extLst>
          </p:cNvPr>
          <p:cNvSpPr>
            <a:spLocks noGrp="1"/>
          </p:cNvSpPr>
          <p:nvPr>
            <p:ph type="title"/>
          </p:nvPr>
        </p:nvSpPr>
        <p:spPr/>
        <p:txBody>
          <a:bodyPr>
            <a:normAutofit/>
          </a:bodyPr>
          <a:lstStyle/>
          <a:p>
            <a:r>
              <a:rPr lang="it-IT" sz="1100" b="1" dirty="0"/>
              <a:t>(sulla </a:t>
            </a:r>
            <a:r>
              <a:rPr lang="it-IT" sz="1100" b="1" dirty="0" err="1"/>
              <a:t>regionalità</a:t>
            </a:r>
            <a:r>
              <a:rPr lang="it-IT" sz="1100" b="1" dirty="0"/>
              <a:t> letteraria in </a:t>
            </a:r>
            <a:r>
              <a:rPr lang="it-IT" sz="1100" b="1" dirty="0" err="1"/>
              <a:t>italia</a:t>
            </a:r>
            <a:r>
              <a:rPr lang="it-IT" sz="1100" b="1" dirty="0"/>
              <a:t>: Pirandello, </a:t>
            </a:r>
            <a:r>
              <a:rPr lang="it-IT" sz="1100" b="1" dirty="0" err="1"/>
              <a:t>D'arrigo</a:t>
            </a:r>
            <a:r>
              <a:rPr lang="it-IT" sz="1100" b="1" dirty="0"/>
              <a:t>, Consolo</a:t>
            </a:r>
            <a:r>
              <a:rPr lang="it-IT" sz="1100" dirty="0"/>
              <a:t> </a:t>
            </a:r>
            <a:br>
              <a:rPr lang="it-IT" sz="1100" dirty="0"/>
            </a:br>
            <a:r>
              <a:rPr lang="it-IT" sz="1100" b="1" u="sng" dirty="0">
                <a:hlinkClick r:id="rId2"/>
              </a:rPr>
              <a:t>Salvatore C. Trovato</a:t>
            </a:r>
            <a:r>
              <a:rPr lang="it-IT" sz="1100" dirty="0"/>
              <a:t> </a:t>
            </a:r>
            <a:r>
              <a:rPr lang="it-IT" sz="1100" dirty="0" err="1"/>
              <a:t>Dans</a:t>
            </a:r>
            <a:r>
              <a:rPr lang="it-IT" sz="1100" dirty="0"/>
              <a:t> </a:t>
            </a:r>
            <a:r>
              <a:rPr lang="it-IT" sz="1100" b="1" u="sng" dirty="0">
                <a:hlinkClick r:id="rId3"/>
              </a:rPr>
              <a:t>La </a:t>
            </a:r>
            <a:r>
              <a:rPr lang="it-IT" sz="1100" b="1" u="sng" dirty="0" err="1">
                <a:hlinkClick r:id="rId3"/>
              </a:rPr>
              <a:t>linguistique</a:t>
            </a:r>
            <a:r>
              <a:rPr lang="it-IT" sz="1100" dirty="0"/>
              <a:t> </a:t>
            </a:r>
            <a:r>
              <a:rPr lang="it-IT" sz="1100" b="1" u="sng" dirty="0">
                <a:hlinkClick r:id="rId4"/>
              </a:rPr>
              <a:t>2008/1 (Vol. 44)</a:t>
            </a:r>
            <a:r>
              <a:rPr lang="it-IT" sz="1100" dirty="0"/>
              <a:t>, pages 41 à 56 </a:t>
            </a:r>
            <a:br>
              <a:rPr lang="it-IT" dirty="0"/>
            </a:br>
            <a:endParaRPr lang="it-IT" dirty="0"/>
          </a:p>
        </p:txBody>
      </p:sp>
      <p:sp>
        <p:nvSpPr>
          <p:cNvPr id="6" name="Segnaposto contenuto 5">
            <a:extLst>
              <a:ext uri="{FF2B5EF4-FFF2-40B4-BE49-F238E27FC236}">
                <a16:creationId xmlns:a16="http://schemas.microsoft.com/office/drawing/2014/main" id="{0A16ED9D-C4AE-4AF2-A864-C63C4BFDA1A0}"/>
              </a:ext>
            </a:extLst>
          </p:cNvPr>
          <p:cNvSpPr>
            <a:spLocks noGrp="1"/>
          </p:cNvSpPr>
          <p:nvPr>
            <p:ph idx="1"/>
          </p:nvPr>
        </p:nvSpPr>
        <p:spPr/>
        <p:txBody>
          <a:bodyPr>
            <a:normAutofit fontScale="92500" lnSpcReduction="20000"/>
          </a:bodyPr>
          <a:lstStyle/>
          <a:p>
            <a:pPr algn="just"/>
            <a:r>
              <a:rPr lang="it-IT" dirty="0"/>
              <a:t>Vincenzo Consolo, parlando di sé e della sua opera in una intervista effettuata a Roma nel giugno del 1993 si autodefinisce scrittore " di estrazione meridionale, di stampo paesano, di tono dialettale " (p. 6); mentre poi, parlando del suo primo libro – La ferita dell’aprile </a:t>
            </a:r>
            <a:r>
              <a:rPr lang="it-IT" dirty="0">
                <a:hlinkClick r:id="rId5"/>
              </a:rPr>
              <a:t>[49][49]Prima </a:t>
            </a:r>
            <a:r>
              <a:rPr lang="it-IT" dirty="0" err="1">
                <a:hlinkClick r:id="rId5"/>
              </a:rPr>
              <a:t>ediz</a:t>
            </a:r>
            <a:r>
              <a:rPr lang="it-IT" dirty="0">
                <a:hlinkClick r:id="rId5"/>
              </a:rPr>
              <a:t>, 1963, Milano, Arnoldo Mondadori. Seconda ediz.…</a:t>
            </a:r>
            <a:r>
              <a:rPr lang="it-IT" dirty="0"/>
              <a:t> – sottolinea che " il racconto non [è] di tipo realistico-testimoniale, ma memoriale e metaforico " e che la scrittura di quel suo primo romanzo non è " di tipo logico, referenziale, ma fortemente trasgressiva ed espressiva " Poco più oltre ribadisce il bisogno di conservare alla memoria fatti e persone, in un mondo "che cerca di cancellare la nostra memoria e assegna alla letteratura la funzione del " memorare ". </a:t>
            </a:r>
            <a:r>
              <a:rPr lang="it-IT" dirty="0">
                <a:highlight>
                  <a:srgbClr val="FFFF00"/>
                </a:highlight>
              </a:rPr>
              <a:t>E il " memorare " trascina con sé " la necessità di riesumare un certo patrimonio lessicale, di nominare gli oggetti, di evocare personaggi emblematici " di quel mondo scomparso, che Consolo rappresenta nei suoi romanzi.</a:t>
            </a:r>
          </a:p>
          <a:p>
            <a:pPr algn="just"/>
            <a:endParaRPr lang="it-IT" dirty="0"/>
          </a:p>
        </p:txBody>
      </p:sp>
    </p:spTree>
    <p:extLst>
      <p:ext uri="{BB962C8B-B14F-4D97-AF65-F5344CB8AC3E}">
        <p14:creationId xmlns:p14="http://schemas.microsoft.com/office/powerpoint/2010/main" val="395974194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A5E37D24-D3B2-4461-B445-7FA92B976EE0}"/>
              </a:ext>
            </a:extLst>
          </p:cNvPr>
          <p:cNvSpPr>
            <a:spLocks noGrp="1"/>
          </p:cNvSpPr>
          <p:nvPr>
            <p:ph idx="1"/>
          </p:nvPr>
        </p:nvSpPr>
        <p:spPr/>
        <p:txBody>
          <a:bodyPr>
            <a:normAutofit fontScale="85000" lnSpcReduction="10000"/>
          </a:bodyPr>
          <a:lstStyle/>
          <a:p>
            <a:pPr algn="just"/>
            <a:r>
              <a:rPr lang="it-IT" dirty="0" err="1"/>
              <a:t>Memorialità</a:t>
            </a:r>
            <a:r>
              <a:rPr lang="it-IT" dirty="0"/>
              <a:t> della scrittura letteraria e forte senso di appartenenza alla tradizione letteraria nella maniera che le intende lo scrittore non sono conseguenza dello sperimentalismo, che pure fa parte del credo poetico </a:t>
            </a:r>
            <a:r>
              <a:rPr lang="it-IT" dirty="0" err="1"/>
              <a:t>consoliano</a:t>
            </a:r>
            <a:r>
              <a:rPr lang="it-IT" dirty="0"/>
              <a:t>, ma elementi di fondo che convergono verso lo sperimentalismo. Nella prassi Consolo mostra di sapere sapientemente mescolare i codici più svariati, </a:t>
            </a:r>
            <a:r>
              <a:rPr lang="it-IT" dirty="0">
                <a:highlight>
                  <a:srgbClr val="FFFF00"/>
                </a:highlight>
              </a:rPr>
              <a:t>la lingua e il dialetto o i dialetti, il latino e il greco, il francese e lo spagnolo, ma anche i vari registri della lingua, l’italiano aulico e duecentesco, quello regionale, quello popolare, lessici specialistici e linguaggio popolare, o di attribuire al dialetto</a:t>
            </a:r>
            <a:r>
              <a:rPr lang="it-IT" dirty="0"/>
              <a:t> – in particolare a quello di San Fratello, un’isola linguistica italiana settentrionale tra le parlate siciliane – funzione di protesta e di rabbia sociale, quando, nel Sorriso dell’ignoto marinaio lo mette in bocca al povero prigioniero del principe </a:t>
            </a:r>
            <a:r>
              <a:rPr lang="it-IT" dirty="0" err="1"/>
              <a:t>Granza</a:t>
            </a:r>
            <a:r>
              <a:rPr lang="it-IT" dirty="0"/>
              <a:t> </a:t>
            </a:r>
            <a:r>
              <a:rPr lang="it-IT" dirty="0" err="1"/>
              <a:t>Maniforti</a:t>
            </a:r>
            <a:r>
              <a:rPr lang="it-IT" dirty="0"/>
              <a:t>, o di presentarlo come la lingua di un’Arcadia felice, naturale, primigenia, la lingua della "remota Contrada senza nome", nella favola teatrale Lunaria.</a:t>
            </a:r>
          </a:p>
          <a:p>
            <a:pPr algn="just"/>
            <a:endParaRPr lang="it-IT" dirty="0"/>
          </a:p>
        </p:txBody>
      </p:sp>
    </p:spTree>
    <p:extLst>
      <p:ext uri="{BB962C8B-B14F-4D97-AF65-F5344CB8AC3E}">
        <p14:creationId xmlns:p14="http://schemas.microsoft.com/office/powerpoint/2010/main" val="51160399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31" name="Rectangle 12">
            <a:extLst>
              <a:ext uri="{FF2B5EF4-FFF2-40B4-BE49-F238E27FC236}">
                <a16:creationId xmlns:a16="http://schemas.microsoft.com/office/drawing/2014/main" id="{0CABCAE3-64FC-4149-819F-2C18128241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32" name="Picture 14">
            <a:extLst>
              <a:ext uri="{FF2B5EF4-FFF2-40B4-BE49-F238E27FC236}">
                <a16:creationId xmlns:a16="http://schemas.microsoft.com/office/drawing/2014/main" id="{012FDCFE-9AD2-4D8A-8CBF-B3AA37EBF6D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33" name="Straight Connector 16">
            <a:extLst>
              <a:ext uri="{FF2B5EF4-FFF2-40B4-BE49-F238E27FC236}">
                <a16:creationId xmlns:a16="http://schemas.microsoft.com/office/drawing/2014/main" id="{FBD463FC-4CA8-4FF4-85A3-AF9F4B98D21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34" name="Straight Connector 18">
            <a:extLst>
              <a:ext uri="{FF2B5EF4-FFF2-40B4-BE49-F238E27FC236}">
                <a16:creationId xmlns:a16="http://schemas.microsoft.com/office/drawing/2014/main" id="{A56012FD-74A8-4C91-B318-435CF2B7192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35" name="Rectangle 20">
            <a:extLst>
              <a:ext uri="{FF2B5EF4-FFF2-40B4-BE49-F238E27FC236}">
                <a16:creationId xmlns:a16="http://schemas.microsoft.com/office/drawing/2014/main" id="{1C2A4B30-77D7-4FFB-8B53-A88BD68CAB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olo 3">
            <a:extLst>
              <a:ext uri="{FF2B5EF4-FFF2-40B4-BE49-F238E27FC236}">
                <a16:creationId xmlns:a16="http://schemas.microsoft.com/office/drawing/2014/main" id="{6ED51138-5DE0-4A8E-8A8C-ECE4F733376A}"/>
              </a:ext>
            </a:extLst>
          </p:cNvPr>
          <p:cNvSpPr>
            <a:spLocks noGrp="1"/>
          </p:cNvSpPr>
          <p:nvPr>
            <p:ph type="title"/>
          </p:nvPr>
        </p:nvSpPr>
        <p:spPr>
          <a:xfrm>
            <a:off x="1451580" y="804519"/>
            <a:ext cx="4325112" cy="1049235"/>
          </a:xfrm>
        </p:spPr>
        <p:txBody>
          <a:bodyPr vert="horz" lIns="91440" tIns="45720" rIns="91440" bIns="45720" rtlCol="0" anchor="t">
            <a:normAutofit/>
          </a:bodyPr>
          <a:lstStyle/>
          <a:p>
            <a:r>
              <a:rPr lang="en-US" sz="2800" dirty="0"/>
              <a:t>Il </a:t>
            </a:r>
            <a:r>
              <a:rPr lang="en-US" sz="2800" dirty="0" err="1"/>
              <a:t>sorriso</a:t>
            </a:r>
            <a:r>
              <a:rPr lang="en-US" sz="2800" dirty="0"/>
              <a:t> </a:t>
            </a:r>
            <a:r>
              <a:rPr lang="en-US" sz="2800" dirty="0" err="1"/>
              <a:t>dell’ignoto</a:t>
            </a:r>
            <a:r>
              <a:rPr lang="en-US" sz="2800" dirty="0"/>
              <a:t> </a:t>
            </a:r>
            <a:r>
              <a:rPr lang="en-US" sz="2800" dirty="0" err="1"/>
              <a:t>marinaio</a:t>
            </a:r>
            <a:r>
              <a:rPr lang="en-US" sz="2800" dirty="0"/>
              <a:t> (1976)</a:t>
            </a:r>
          </a:p>
        </p:txBody>
      </p:sp>
      <p:cxnSp>
        <p:nvCxnSpPr>
          <p:cNvPr id="36" name="Straight Connector 22">
            <a:extLst>
              <a:ext uri="{FF2B5EF4-FFF2-40B4-BE49-F238E27FC236}">
                <a16:creationId xmlns:a16="http://schemas.microsoft.com/office/drawing/2014/main" id="{373AAE2E-5D6B-4952-A4BB-546C49F8DE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1579" y="1853754"/>
            <a:ext cx="4325112"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37" name="Rectangle 24">
            <a:extLst>
              <a:ext uri="{FF2B5EF4-FFF2-40B4-BE49-F238E27FC236}">
                <a16:creationId xmlns:a16="http://schemas.microsoft.com/office/drawing/2014/main" id="{01E4D783-AD45-49E7-B6C7-BBACB82906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838524"/>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6" name="Segnaposto testo 5">
            <a:extLst>
              <a:ext uri="{FF2B5EF4-FFF2-40B4-BE49-F238E27FC236}">
                <a16:creationId xmlns:a16="http://schemas.microsoft.com/office/drawing/2014/main" id="{B5D03355-062B-4E22-9658-81F634CA0E3C}"/>
              </a:ext>
            </a:extLst>
          </p:cNvPr>
          <p:cNvSpPr>
            <a:spLocks noGrp="1"/>
          </p:cNvSpPr>
          <p:nvPr>
            <p:ph type="body" sz="half" idx="2"/>
          </p:nvPr>
        </p:nvSpPr>
        <p:spPr>
          <a:xfrm>
            <a:off x="1451579" y="2015732"/>
            <a:ext cx="4325113" cy="4074172"/>
          </a:xfrm>
        </p:spPr>
        <p:txBody>
          <a:bodyPr vert="horz" lIns="91440" tIns="45720" rIns="91440" bIns="45720" rtlCol="0" anchor="t">
            <a:normAutofit fontScale="85000" lnSpcReduction="10000"/>
          </a:bodyPr>
          <a:lstStyle/>
          <a:p>
            <a:pPr algn="just" fontAlgn="base"/>
            <a:r>
              <a:rPr lang="it-IT" dirty="0"/>
              <a:t>Nel Sorriso dell’ignoto marinaio si ricostruisce la rivolta contadina avvenuta nel villaggio siciliano di Alcara li Fusi, all’indomani dello sbarco dei mille. </a:t>
            </a:r>
            <a:r>
              <a:rPr lang="it-IT" dirty="0">
                <a:highlight>
                  <a:srgbClr val="FFFF00"/>
                </a:highlight>
              </a:rPr>
              <a:t>Simile a quella di Bronte, raccontata da Verga nella novella Libertà</a:t>
            </a:r>
            <a:r>
              <a:rPr lang="it-IT" dirty="0"/>
              <a:t>, antecedente ad essa ma molto meno conosciuta, a cui il romanzo di Consolo si ricollega esplicitamente (“sconfitti nel loro paese, andavano altrove a continuare la lotta”).</a:t>
            </a:r>
          </a:p>
          <a:p>
            <a:pPr algn="just" fontAlgn="base"/>
            <a:r>
              <a:rPr lang="it-IT" dirty="0"/>
              <a:t>Tutto in questo romanzo concorre a farne una metafora del presente. Il soggetto del quadro di Antonello da Messina, il sorriso dell’ignoto marinaio, è il simbolo di una cultura distaccata dal dolore della Storia. Simbolica è anche la scelta della struttura narrativa </a:t>
            </a:r>
          </a:p>
          <a:p>
            <a:pPr indent="-228600" algn="just">
              <a:buFont typeface="Arial" panose="020B0604020202020204" pitchFamily="34" charset="0"/>
              <a:buChar char="•"/>
            </a:pPr>
            <a:endParaRPr lang="en-US" dirty="0"/>
          </a:p>
        </p:txBody>
      </p:sp>
      <p:pic>
        <p:nvPicPr>
          <p:cNvPr id="8" name="Segnaposto immagine 7" descr="Immagine che contiene uomo, cravatta, persona, indossando&#10;&#10;Descrizione generata automaticamente">
            <a:extLst>
              <a:ext uri="{FF2B5EF4-FFF2-40B4-BE49-F238E27FC236}">
                <a16:creationId xmlns:a16="http://schemas.microsoft.com/office/drawing/2014/main" id="{5F804F18-DDD4-411E-84C2-46EFC7407F94}"/>
              </a:ext>
            </a:extLst>
          </p:cNvPr>
          <p:cNvPicPr>
            <a:picLocks noGrp="1" noChangeAspect="1"/>
          </p:cNvPicPr>
          <p:nvPr>
            <p:ph type="pic" idx="1"/>
          </p:nvPr>
        </p:nvPicPr>
        <p:blipFill>
          <a:blip r:embed="rId3">
            <a:extLst>
              <a:ext uri="{28A0092B-C50C-407E-A947-70E740481C1C}">
                <a14:useLocalDpi xmlns:a14="http://schemas.microsoft.com/office/drawing/2010/main" val="0"/>
              </a:ext>
            </a:extLst>
          </a:blip>
          <a:srcRect l="3236" r="3236"/>
          <a:stretch>
            <a:fillRect/>
          </a:stretch>
        </p:blipFill>
        <p:spPr>
          <a:xfrm>
            <a:off x="6826937" y="804519"/>
            <a:ext cx="3818711" cy="5285385"/>
          </a:xfrm>
          <a:prstGeom prst="rect">
            <a:avLst/>
          </a:prstGeom>
        </p:spPr>
      </p:pic>
    </p:spTree>
    <p:extLst>
      <p:ext uri="{BB962C8B-B14F-4D97-AF65-F5344CB8AC3E}">
        <p14:creationId xmlns:p14="http://schemas.microsoft.com/office/powerpoint/2010/main" val="264772069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a:extLst>
              <a:ext uri="{FF2B5EF4-FFF2-40B4-BE49-F238E27FC236}">
                <a16:creationId xmlns:a16="http://schemas.microsoft.com/office/drawing/2014/main" id="{CC04717F-EDF5-40A7-809B-1000A05CE4F6}"/>
              </a:ext>
            </a:extLst>
          </p:cNvPr>
          <p:cNvSpPr>
            <a:spLocks noGrp="1"/>
          </p:cNvSpPr>
          <p:nvPr>
            <p:ph type="title"/>
          </p:nvPr>
        </p:nvSpPr>
        <p:spPr/>
        <p:txBody>
          <a:bodyPr/>
          <a:lstStyle/>
          <a:p>
            <a:r>
              <a:rPr lang="it-IT" dirty="0"/>
              <a:t>Dal cap. I</a:t>
            </a:r>
          </a:p>
        </p:txBody>
      </p:sp>
      <p:sp>
        <p:nvSpPr>
          <p:cNvPr id="6" name="Segnaposto contenuto 5">
            <a:extLst>
              <a:ext uri="{FF2B5EF4-FFF2-40B4-BE49-F238E27FC236}">
                <a16:creationId xmlns:a16="http://schemas.microsoft.com/office/drawing/2014/main" id="{215AE919-E01E-4B79-A3C1-EF150F686293}"/>
              </a:ext>
            </a:extLst>
          </p:cNvPr>
          <p:cNvSpPr>
            <a:spLocks noGrp="1"/>
          </p:cNvSpPr>
          <p:nvPr>
            <p:ph idx="1"/>
          </p:nvPr>
        </p:nvSpPr>
        <p:spPr/>
        <p:txBody>
          <a:bodyPr/>
          <a:lstStyle/>
          <a:p>
            <a:pPr marL="0" indent="0">
              <a:buNone/>
            </a:pPr>
            <a:r>
              <a:rPr lang="it-IT" dirty="0"/>
              <a:t>«Il </a:t>
            </a:r>
            <a:r>
              <a:rPr lang="it-IT" dirty="0" err="1"/>
              <a:t>criato</a:t>
            </a:r>
            <a:r>
              <a:rPr lang="it-IT" dirty="0"/>
              <a:t> era appena giunto, con un velo di sonno che ancora gli svolazzava sulla testa, e pregava il padrone che andasse a riposare.</a:t>
            </a:r>
          </a:p>
          <a:p>
            <a:pPr marL="0" indent="0">
              <a:buNone/>
            </a:pPr>
            <a:r>
              <a:rPr lang="it-IT" dirty="0"/>
              <a:t>- ma eccellenza, sono cose da cristiani questa, passare la nottata all’</a:t>
            </a:r>
            <a:r>
              <a:rPr lang="it-IT" dirty="0" err="1"/>
              <a:t>impiedi</a:t>
            </a:r>
            <a:r>
              <a:rPr lang="it-IT" dirty="0"/>
              <a:t>, fuori con quel pezzo di legno sempre attaccato al petto come un </a:t>
            </a:r>
            <a:r>
              <a:rPr lang="it-IT" dirty="0" err="1"/>
              <a:t>nutrìco</a:t>
            </a:r>
            <a:r>
              <a:rPr lang="it-IT" dirty="0"/>
              <a:t>?</a:t>
            </a:r>
          </a:p>
          <a:p>
            <a:pPr marL="0" indent="0">
              <a:buNone/>
            </a:pPr>
            <a:r>
              <a:rPr lang="it-IT" dirty="0"/>
              <a:t>- Sasà, lo so io quello che porto qua. Se tu vuoi continuare a ronfare, ronfa, da quell’animale che sei!</a:t>
            </a:r>
          </a:p>
          <a:p>
            <a:pPr marL="0" indent="0">
              <a:buNone/>
            </a:pPr>
            <a:r>
              <a:rPr lang="it-IT" dirty="0"/>
              <a:t>- Dormire, eccellenza? Manco un occhio chiusi, Dio mi fulmini! Buttai a mare fino all’ultima delle quattro ranfie d’aragosta che ieri sera mi succhiai.</a:t>
            </a:r>
          </a:p>
        </p:txBody>
      </p:sp>
    </p:spTree>
    <p:extLst>
      <p:ext uri="{BB962C8B-B14F-4D97-AF65-F5344CB8AC3E}">
        <p14:creationId xmlns:p14="http://schemas.microsoft.com/office/powerpoint/2010/main" val="140363259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0BD771C6-480B-4885-AB38-58CE0C49F6B3}"/>
              </a:ext>
            </a:extLst>
          </p:cNvPr>
          <p:cNvSpPr>
            <a:spLocks noGrp="1"/>
          </p:cNvSpPr>
          <p:nvPr>
            <p:ph idx="1"/>
          </p:nvPr>
        </p:nvSpPr>
        <p:spPr/>
        <p:txBody>
          <a:bodyPr/>
          <a:lstStyle/>
          <a:p>
            <a:pPr marL="0" indent="0">
              <a:buNone/>
            </a:pPr>
            <a:r>
              <a:rPr lang="it-IT" dirty="0"/>
              <a:t>- Sì, e tutta la polpa dentro la corazza che quelle quattro ranfie facevano camminare, Sasà, affogata nella salsa di capperi.</a:t>
            </a:r>
          </a:p>
          <a:p>
            <a:pPr marL="0" indent="0">
              <a:buNone/>
            </a:pPr>
            <a:r>
              <a:rPr lang="it-IT" dirty="0"/>
              <a:t>- Eccellenza, sì. Squisita. Che peccato!</a:t>
            </a:r>
          </a:p>
          <a:p>
            <a:pPr marL="0" indent="0">
              <a:buNone/>
            </a:pPr>
            <a:r>
              <a:rPr lang="it-IT" dirty="0"/>
              <a:t>- E non parliamo di come l’innaffiasti.</a:t>
            </a:r>
          </a:p>
          <a:p>
            <a:pPr marL="0" indent="0">
              <a:buNone/>
            </a:pPr>
            <a:r>
              <a:rPr lang="it-IT" dirty="0"/>
              <a:t>- Eccellenza sì. Giulebbo. Ma dicevo…</a:t>
            </a:r>
          </a:p>
          <a:p>
            <a:pPr marL="0" indent="0">
              <a:buNone/>
            </a:pPr>
            <a:r>
              <a:rPr lang="it-IT" dirty="0"/>
              <a:t>- Sasà, capimmo. Torna a dormire.</a:t>
            </a:r>
          </a:p>
        </p:txBody>
      </p:sp>
    </p:spTree>
    <p:extLst>
      <p:ext uri="{BB962C8B-B14F-4D97-AF65-F5344CB8AC3E}">
        <p14:creationId xmlns:p14="http://schemas.microsoft.com/office/powerpoint/2010/main" val="23034642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C8CC7CB5-2A62-460D-97A6-FE88D4D87E4C}"/>
              </a:ext>
            </a:extLst>
          </p:cNvPr>
          <p:cNvSpPr>
            <a:spLocks noGrp="1"/>
          </p:cNvSpPr>
          <p:nvPr>
            <p:ph idx="1"/>
          </p:nvPr>
        </p:nvSpPr>
        <p:spPr/>
        <p:txBody>
          <a:bodyPr>
            <a:normAutofit fontScale="92500" lnSpcReduction="20000"/>
          </a:bodyPr>
          <a:lstStyle/>
          <a:p>
            <a:pPr algn="just"/>
            <a:r>
              <a:rPr lang="it-IT" dirty="0"/>
              <a:t>tutte le volte che la letteratura italiana, nei suoi quasi ottocento anni di storia, è venuta a trovarsi in stato di sofferenza comunicativa ed espressiva, ha ricevuto il soccorso dei dialetti che della lingua da sempre sono l’inesauribile risorsa.</a:t>
            </a:r>
          </a:p>
          <a:p>
            <a:pPr algn="just"/>
            <a:r>
              <a:rPr lang="it-IT" dirty="0"/>
              <a:t>Di vario ordine sono i motivi della penetrazione dei dialetti nella lingua letteraria.</a:t>
            </a:r>
          </a:p>
          <a:p>
            <a:pPr algn="just"/>
            <a:r>
              <a:rPr lang="it-IT" dirty="0"/>
              <a:t>Innanzi tutto </a:t>
            </a:r>
            <a:r>
              <a:rPr lang="it-IT" dirty="0">
                <a:highlight>
                  <a:srgbClr val="FFFF00"/>
                </a:highlight>
              </a:rPr>
              <a:t>storico</a:t>
            </a:r>
            <a:r>
              <a:rPr lang="it-IT" dirty="0"/>
              <a:t>: il corrispettivo parlato della lingua letteraria scritta è stato costituito dai dialetti. E con questi gli scrittori d’Italia hanno da sempre dovuto fare i conti per escluderli (istanza puristica) o per accoglierli (istanza antipuristica). L’italiano di base toscana è stato dovunque la lingua appresa sui classici, linguisticamente insufficienti ad esprimere tutta la realtà. I dialetti, viceversa, non hanno mai difettato degli strumenti, sia pure all’interno di determinati limiti, per comunicare la realtà.</a:t>
            </a:r>
          </a:p>
          <a:p>
            <a:pPr algn="just"/>
            <a:endParaRPr lang="it-IT" dirty="0"/>
          </a:p>
        </p:txBody>
      </p:sp>
    </p:spTree>
    <p:extLst>
      <p:ext uri="{BB962C8B-B14F-4D97-AF65-F5344CB8AC3E}">
        <p14:creationId xmlns:p14="http://schemas.microsoft.com/office/powerpoint/2010/main" val="140080755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8C538A4-73B7-474E-984F-40DC3D1ED781}"/>
              </a:ext>
            </a:extLst>
          </p:cNvPr>
          <p:cNvSpPr>
            <a:spLocks noGrp="1"/>
          </p:cNvSpPr>
          <p:nvPr>
            <p:ph type="title"/>
          </p:nvPr>
        </p:nvSpPr>
        <p:spPr>
          <a:xfrm>
            <a:off x="1460457" y="804519"/>
            <a:ext cx="9603275" cy="1049235"/>
          </a:xfrm>
        </p:spPr>
        <p:txBody>
          <a:bodyPr/>
          <a:lstStyle/>
          <a:p>
            <a:r>
              <a:rPr lang="it-IT" dirty="0"/>
              <a:t>Dal cap. I</a:t>
            </a:r>
          </a:p>
        </p:txBody>
      </p:sp>
      <p:sp>
        <p:nvSpPr>
          <p:cNvPr id="3" name="Segnaposto contenuto 2">
            <a:extLst>
              <a:ext uri="{FF2B5EF4-FFF2-40B4-BE49-F238E27FC236}">
                <a16:creationId xmlns:a16="http://schemas.microsoft.com/office/drawing/2014/main" id="{26D7B468-D1B1-4800-9778-3C03DE60FDB0}"/>
              </a:ext>
            </a:extLst>
          </p:cNvPr>
          <p:cNvSpPr>
            <a:spLocks noGrp="1"/>
          </p:cNvSpPr>
          <p:nvPr>
            <p:ph idx="1"/>
          </p:nvPr>
        </p:nvSpPr>
        <p:spPr/>
        <p:txBody>
          <a:bodyPr>
            <a:normAutofit fontScale="92500" lnSpcReduction="20000"/>
          </a:bodyPr>
          <a:lstStyle/>
          <a:p>
            <a:pPr marL="0" indent="0" algn="just">
              <a:buNone/>
            </a:pPr>
            <a:r>
              <a:rPr lang="it-IT" dirty="0"/>
              <a:t>(…) Lasciò la riva una </a:t>
            </a:r>
            <a:r>
              <a:rPr lang="it-IT" dirty="0" err="1"/>
              <a:t>speronara</a:t>
            </a:r>
            <a:r>
              <a:rPr lang="it-IT" dirty="0"/>
              <a:t> ch’</a:t>
            </a:r>
            <a:r>
              <a:rPr lang="it-IT" dirty="0" err="1"/>
              <a:t>avea</a:t>
            </a:r>
            <a:r>
              <a:rPr lang="it-IT" dirty="0"/>
              <a:t> fatto carico di </a:t>
            </a:r>
            <a:r>
              <a:rPr lang="it-IT" dirty="0">
                <a:solidFill>
                  <a:srgbClr val="FF0000"/>
                </a:solidFill>
              </a:rPr>
              <a:t>pignatte quartare </a:t>
            </a:r>
            <a:r>
              <a:rPr lang="it-IT" dirty="0" err="1">
                <a:solidFill>
                  <a:srgbClr val="FF0000"/>
                </a:solidFill>
              </a:rPr>
              <a:t>lancelle</a:t>
            </a:r>
            <a:r>
              <a:rPr lang="it-IT" dirty="0">
                <a:solidFill>
                  <a:srgbClr val="FF0000"/>
                </a:solidFill>
              </a:rPr>
              <a:t> </a:t>
            </a:r>
            <a:r>
              <a:rPr lang="it-IT" dirty="0" err="1">
                <a:solidFill>
                  <a:srgbClr val="FF0000"/>
                </a:solidFill>
              </a:rPr>
              <a:t>giarre</a:t>
            </a:r>
            <a:r>
              <a:rPr lang="it-IT" dirty="0">
                <a:solidFill>
                  <a:srgbClr val="FF0000"/>
                </a:solidFill>
              </a:rPr>
              <a:t> piatti lemmi e </a:t>
            </a:r>
            <a:r>
              <a:rPr lang="it-IT" dirty="0" err="1">
                <a:solidFill>
                  <a:srgbClr val="FF0000"/>
                </a:solidFill>
              </a:rPr>
              <a:t>mafaràte</a:t>
            </a:r>
            <a:r>
              <a:rPr lang="it-IT" dirty="0"/>
              <a:t> delle fabbriche di Marina di Patti. E sulla tolda portava marmi bianchi. Erano quattro statue consolari togate, allineate in cima alla prora e guardanti avanti come capitani, una con testa e tre decapitate. Si riflettevano capovolte dentro l’acqua. Dietro a queste, altri marmi a pezzi. E dietro a questi pezzi erano allineate dentro le </a:t>
            </a:r>
            <a:r>
              <a:rPr lang="it-IT" dirty="0" err="1">
                <a:solidFill>
                  <a:srgbClr val="FF0000"/>
                </a:solidFill>
              </a:rPr>
              <a:t>graste</a:t>
            </a:r>
            <a:r>
              <a:rPr lang="it-IT" dirty="0"/>
              <a:t> piantine d’arance limoni mandarini bergamotti cedri e </a:t>
            </a:r>
            <a:r>
              <a:rPr lang="it-IT" dirty="0" err="1"/>
              <a:t>lumìe</a:t>
            </a:r>
            <a:r>
              <a:rPr lang="it-IT" dirty="0"/>
              <a:t>. Venivano dai vivai di Mazzarà: vi crescevano rigogliose e abbondanti, per il caldo e gli umori in questa terra, come ‘</a:t>
            </a:r>
            <a:r>
              <a:rPr lang="it-IT" dirty="0" err="1"/>
              <a:t>na</a:t>
            </a:r>
            <a:r>
              <a:rPr lang="it-IT" dirty="0"/>
              <a:t> </a:t>
            </a:r>
            <a:r>
              <a:rPr lang="it-IT" dirty="0" err="1"/>
              <a:t>latomìa</a:t>
            </a:r>
            <a:r>
              <a:rPr lang="it-IT" dirty="0"/>
              <a:t>, incavo, fosso, inguine, natura femminile (barone?!). Queste piante ch’adornavano scaloni, giardini d’inverno, gallerie, padiglioni di palazzi e di corti, come quella di Palermo, di Napoli e Caserta, di </a:t>
            </a:r>
            <a:r>
              <a:rPr lang="it-IT" dirty="0" err="1"/>
              <a:t>Versaglia</a:t>
            </a:r>
            <a:r>
              <a:rPr lang="it-IT" dirty="0"/>
              <a:t> e di Vienna. La </a:t>
            </a:r>
            <a:r>
              <a:rPr lang="it-IT" dirty="0" err="1"/>
              <a:t>speronara</a:t>
            </a:r>
            <a:r>
              <a:rPr lang="it-IT" dirty="0"/>
              <a:t> scivolò lenta, silenziosa sotto il veliero dov’era il </a:t>
            </a:r>
            <a:r>
              <a:rPr lang="it-IT" dirty="0" err="1"/>
              <a:t>Mandralisca</a:t>
            </a:r>
            <a:r>
              <a:rPr lang="it-IT" dirty="0"/>
              <a:t>, ch’ebbe modo così d’osservare a suo piacimento».</a:t>
            </a:r>
          </a:p>
        </p:txBody>
      </p:sp>
    </p:spTree>
    <p:extLst>
      <p:ext uri="{BB962C8B-B14F-4D97-AF65-F5344CB8AC3E}">
        <p14:creationId xmlns:p14="http://schemas.microsoft.com/office/powerpoint/2010/main" val="263649883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2313FE62-A112-459B-9438-1F76801A415A}"/>
              </a:ext>
            </a:extLst>
          </p:cNvPr>
          <p:cNvSpPr>
            <a:spLocks noGrp="1"/>
          </p:cNvSpPr>
          <p:nvPr>
            <p:ph idx="1"/>
          </p:nvPr>
        </p:nvSpPr>
        <p:spPr/>
        <p:txBody>
          <a:bodyPr/>
          <a:lstStyle/>
          <a:p>
            <a:pPr marL="0" indent="0" algn="just">
              <a:buNone/>
            </a:pPr>
            <a:r>
              <a:rPr lang="it-IT" dirty="0"/>
              <a:t>La lingua è un vero e proprio impasto linguistico al servizio di un messaggio di polemica sociale. La lingua nazionale è per Consolo la lingua del Potere, è la lingua scritta dei documenti ufficiali che condannano a morte i contadini rivoltosi di Alcara Li Fusi. Questi ultimi, invece, parlano in dialetto. Più precisamente, in una variante minoritaria solo parlata, a sottolineare la marginalità degli umili e la negazione della memoria: il punto di vista dei contadini “traditi da Garibaldi” non lascerà traccia negli archivi ufficiali. Per Consolo la lingua nazionale era, nel momento in cui scriveva, uno strumento di colonizzazione. </a:t>
            </a:r>
          </a:p>
        </p:txBody>
      </p:sp>
    </p:spTree>
    <p:extLst>
      <p:ext uri="{BB962C8B-B14F-4D97-AF65-F5344CB8AC3E}">
        <p14:creationId xmlns:p14="http://schemas.microsoft.com/office/powerpoint/2010/main" val="25369251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p:txBody>
          <a:bodyPr/>
          <a:lstStyle/>
          <a:p>
            <a:r>
              <a:rPr lang="it-IT" dirty="0"/>
              <a:t>Cap ix – le scritte</a:t>
            </a:r>
          </a:p>
        </p:txBody>
      </p:sp>
      <p:sp>
        <p:nvSpPr>
          <p:cNvPr id="6" name="Segnaposto contenuto 5"/>
          <p:cNvSpPr>
            <a:spLocks noGrp="1"/>
          </p:cNvSpPr>
          <p:nvPr>
            <p:ph sz="half" idx="2"/>
          </p:nvPr>
        </p:nvSpPr>
        <p:spPr>
          <a:xfrm>
            <a:off x="1447191" y="2023003"/>
            <a:ext cx="4645152" cy="3445723"/>
          </a:xfrm>
        </p:spPr>
        <p:txBody>
          <a:bodyPr>
            <a:normAutofit fontScale="70000" lnSpcReduction="20000"/>
          </a:bodyPr>
          <a:lstStyle/>
          <a:p>
            <a:pPr marL="0" indent="0">
              <a:buNone/>
            </a:pPr>
            <a:r>
              <a:rPr lang="it-IT" dirty="0"/>
              <a:t>PROPRIETARI DI TERRE ALLODIALI</a:t>
            </a:r>
          </a:p>
          <a:p>
            <a:pPr marL="0" indent="0">
              <a:buNone/>
            </a:pPr>
            <a:r>
              <a:rPr lang="it-IT" dirty="0"/>
              <a:t>PEZZI GROSSI DENTRO LA DECURIA</a:t>
            </a:r>
          </a:p>
          <a:p>
            <a:pPr marL="0" indent="0">
              <a:buNone/>
            </a:pPr>
            <a:r>
              <a:rPr lang="it-IT" dirty="0"/>
              <a:t>PARROCHI E CIVILI</a:t>
            </a:r>
          </a:p>
          <a:p>
            <a:pPr marL="0" indent="0">
              <a:buNone/>
            </a:pPr>
            <a:r>
              <a:rPr lang="it-IT" dirty="0"/>
              <a:t>S’APPROPRIARO</a:t>
            </a:r>
          </a:p>
          <a:p>
            <a:pPr marL="0" indent="0">
              <a:buNone/>
            </a:pPr>
            <a:r>
              <a:rPr lang="it-IT" dirty="0"/>
              <a:t>DI TERRE COMUNALI</a:t>
            </a:r>
          </a:p>
          <a:p>
            <a:pPr marL="0" indent="0">
              <a:buNone/>
            </a:pPr>
            <a:r>
              <a:rPr lang="it-IT" dirty="0"/>
              <a:t>IO FORA DI TUTTO</a:t>
            </a:r>
          </a:p>
          <a:p>
            <a:pPr marL="0" indent="0">
              <a:buNone/>
            </a:pPr>
            <a:r>
              <a:rPr lang="it-IT" dirty="0"/>
              <a:t>CHE PURE AVEA DIRITTO</a:t>
            </a:r>
          </a:p>
          <a:p>
            <a:pPr marL="0" indent="0">
              <a:buNone/>
            </a:pPr>
            <a:r>
              <a:rPr lang="it-IT" dirty="0"/>
              <a:t>COME GLI ALTRI GALANTOMINI</a:t>
            </a:r>
          </a:p>
          <a:p>
            <a:pPr marL="0" indent="0">
              <a:buNone/>
            </a:pPr>
            <a:r>
              <a:rPr lang="it-IT" dirty="0"/>
              <a:t>FORA TUTTI I POVERI VILLANI</a:t>
            </a:r>
          </a:p>
          <a:p>
            <a:pPr marL="0" indent="0">
              <a:buNone/>
            </a:pPr>
            <a:r>
              <a:rPr lang="it-IT" dirty="0"/>
              <a:t>AIZZAI GLI ALCARESI A RIBELLARSI</a:t>
            </a:r>
          </a:p>
          <a:p>
            <a:endParaRPr lang="it-IT" dirty="0"/>
          </a:p>
        </p:txBody>
      </p:sp>
      <p:sp>
        <p:nvSpPr>
          <p:cNvPr id="8" name="Segnaposto contenuto 7"/>
          <p:cNvSpPr>
            <a:spLocks noGrp="1"/>
          </p:cNvSpPr>
          <p:nvPr>
            <p:ph sz="quarter" idx="4"/>
          </p:nvPr>
        </p:nvSpPr>
        <p:spPr>
          <a:xfrm>
            <a:off x="6412362" y="2023003"/>
            <a:ext cx="4645152" cy="3435859"/>
          </a:xfrm>
        </p:spPr>
        <p:txBody>
          <a:bodyPr/>
          <a:lstStyle/>
          <a:p>
            <a:pPr marL="0" indent="0">
              <a:buNone/>
            </a:pPr>
            <a:r>
              <a:rPr lang="it-IT" sz="1400" dirty="0"/>
              <a:t>AH MALE PER NOI</a:t>
            </a:r>
          </a:p>
          <a:p>
            <a:pPr marL="0" indent="0">
              <a:buNone/>
            </a:pPr>
            <a:r>
              <a:rPr lang="it-IT" sz="1400" dirty="0"/>
              <a:t>NESSUNO FU PIU’ BUONO </a:t>
            </a:r>
          </a:p>
          <a:p>
            <a:pPr marL="0" indent="0">
              <a:buNone/>
            </a:pPr>
            <a:r>
              <a:rPr lang="it-IT" sz="1400" dirty="0"/>
              <a:t>DI FERMARE LA FURIA </a:t>
            </a:r>
          </a:p>
          <a:p>
            <a:pPr marL="0" indent="0">
              <a:buNone/>
            </a:pPr>
            <a:r>
              <a:rPr lang="it-IT" sz="1400" dirty="0"/>
              <a:t>DEI LUPI SCATENATI</a:t>
            </a:r>
          </a:p>
          <a:p>
            <a:pPr marL="0" indent="0">
              <a:buNone/>
            </a:pPr>
            <a:r>
              <a:rPr lang="it-IT" sz="1400" dirty="0"/>
              <a:t>ADDIO ALCARA</a:t>
            </a:r>
          </a:p>
          <a:p>
            <a:pPr marL="0" indent="0">
              <a:buNone/>
            </a:pPr>
            <a:r>
              <a:rPr lang="it-IT" sz="1400" dirty="0"/>
              <a:t>CHIEDO PERDONO A TUTTI</a:t>
            </a:r>
          </a:p>
          <a:p>
            <a:pPr marL="0" indent="0">
              <a:buNone/>
            </a:pPr>
            <a:r>
              <a:rPr lang="it-IT" sz="1400" dirty="0"/>
              <a:t>ADDIO MONDO</a:t>
            </a:r>
          </a:p>
          <a:p>
            <a:endParaRPr lang="it-IT" dirty="0"/>
          </a:p>
        </p:txBody>
      </p:sp>
    </p:spTree>
    <p:extLst>
      <p:ext uri="{BB962C8B-B14F-4D97-AF65-F5344CB8AC3E}">
        <p14:creationId xmlns:p14="http://schemas.microsoft.com/office/powerpoint/2010/main" val="186527730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contenuto 3"/>
          <p:cNvSpPr>
            <a:spLocks noGrp="1"/>
          </p:cNvSpPr>
          <p:nvPr>
            <p:ph sz="half" idx="2"/>
          </p:nvPr>
        </p:nvSpPr>
        <p:spPr>
          <a:xfrm>
            <a:off x="1447191" y="2023003"/>
            <a:ext cx="4645152" cy="3445723"/>
          </a:xfrm>
        </p:spPr>
        <p:txBody>
          <a:bodyPr>
            <a:normAutofit fontScale="55000" lnSpcReduction="20000"/>
          </a:bodyPr>
          <a:lstStyle/>
          <a:p>
            <a:pPr marL="0" indent="0">
              <a:buNone/>
            </a:pPr>
            <a:r>
              <a:rPr lang="it-IT" dirty="0"/>
              <a:t>FU SCANNA </a:t>
            </a:r>
            <a:r>
              <a:rPr lang="it-IT" dirty="0" err="1"/>
              <a:t>SCANNA</a:t>
            </a:r>
            <a:r>
              <a:rPr lang="it-IT" dirty="0"/>
              <a:t> ORBO</a:t>
            </a:r>
          </a:p>
          <a:p>
            <a:pPr marL="0" indent="0">
              <a:buNone/>
            </a:pPr>
            <a:r>
              <a:rPr lang="it-IT" dirty="0"/>
              <a:t>BOTTI SCHIAMAZZO</a:t>
            </a:r>
          </a:p>
          <a:p>
            <a:pPr marL="0" indent="0">
              <a:buNone/>
            </a:pPr>
            <a:r>
              <a:rPr lang="it-IT" dirty="0"/>
              <a:t>AIUTO STRIDA SAN NICOLA</a:t>
            </a:r>
          </a:p>
          <a:p>
            <a:pPr marL="0" indent="0">
              <a:buNone/>
            </a:pPr>
            <a:r>
              <a:rPr lang="it-IT" dirty="0"/>
              <a:t>A QUESTO I PATIMENTI</a:t>
            </a:r>
          </a:p>
          <a:p>
            <a:pPr marL="0" indent="0">
              <a:buNone/>
            </a:pPr>
            <a:r>
              <a:rPr lang="it-IT" dirty="0"/>
              <a:t>PORTARO NOI BRACCIALI</a:t>
            </a:r>
          </a:p>
          <a:p>
            <a:pPr marL="0" indent="0">
              <a:buNone/>
            </a:pPr>
            <a:r>
              <a:rPr lang="it-IT" dirty="0"/>
              <a:t>UNO MI AZZICCO’</a:t>
            </a:r>
          </a:p>
          <a:p>
            <a:pPr marL="0" indent="0">
              <a:buNone/>
            </a:pPr>
            <a:r>
              <a:rPr lang="it-IT" dirty="0"/>
              <a:t>LI UGNA IN FACCIA</a:t>
            </a:r>
          </a:p>
          <a:p>
            <a:pPr marL="0" indent="0">
              <a:buNone/>
            </a:pPr>
            <a:r>
              <a:rPr lang="it-IT" dirty="0"/>
              <a:t>I DENTI NELLA MANO</a:t>
            </a:r>
          </a:p>
          <a:p>
            <a:pPr marL="0" indent="0">
              <a:buNone/>
            </a:pPr>
            <a:r>
              <a:rPr lang="it-IT" dirty="0"/>
              <a:t>QUANDO CALO’</a:t>
            </a:r>
          </a:p>
          <a:p>
            <a:pPr marL="0" indent="0">
              <a:buNone/>
            </a:pPr>
            <a:r>
              <a:rPr lang="it-IT" dirty="0"/>
              <a:t>COME SACCO VACANTE</a:t>
            </a:r>
          </a:p>
          <a:p>
            <a:pPr marL="0" indent="0">
              <a:buNone/>
            </a:pPr>
            <a:r>
              <a:rPr lang="it-IT" dirty="0"/>
              <a:t>ROSA CHIAMANDO ROSA</a:t>
            </a:r>
          </a:p>
        </p:txBody>
      </p:sp>
    </p:spTree>
    <p:extLst>
      <p:ext uri="{BB962C8B-B14F-4D97-AF65-F5344CB8AC3E}">
        <p14:creationId xmlns:p14="http://schemas.microsoft.com/office/powerpoint/2010/main" val="157006157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68" name="Rectangle 67">
            <a:extLst>
              <a:ext uri="{FF2B5EF4-FFF2-40B4-BE49-F238E27FC236}">
                <a16:creationId xmlns:a16="http://schemas.microsoft.com/office/drawing/2014/main" id="{C63C853E-3842-4594-86A9-051FFAF4D3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0" name="Picture 69">
            <a:extLst>
              <a:ext uri="{FF2B5EF4-FFF2-40B4-BE49-F238E27FC236}">
                <a16:creationId xmlns:a16="http://schemas.microsoft.com/office/drawing/2014/main" id="{B591CDC5-6B61-4116-B3B5-0FF42B6E606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72" name="Straight Connector 71">
            <a:extLst>
              <a:ext uri="{FF2B5EF4-FFF2-40B4-BE49-F238E27FC236}">
                <a16:creationId xmlns:a16="http://schemas.microsoft.com/office/drawing/2014/main" id="{25B08984-5BEB-422F-A364-2B41E6A516E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A8F413B1-54E0-4B16-92AB-1CC5C7D645B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pic>
        <p:nvPicPr>
          <p:cNvPr id="3" name="Immagine 2" descr="Immagine che contiene persona, uomo, libro, interni&#10;&#10;Descrizione generata automaticamente">
            <a:extLst>
              <a:ext uri="{FF2B5EF4-FFF2-40B4-BE49-F238E27FC236}">
                <a16:creationId xmlns:a16="http://schemas.microsoft.com/office/drawing/2014/main" id="{2F2208D5-8061-41CA-AC8F-67270952CD7E}"/>
              </a:ext>
            </a:extLst>
          </p:cNvPr>
          <p:cNvPicPr>
            <a:picLocks noChangeAspect="1"/>
          </p:cNvPicPr>
          <p:nvPr/>
        </p:nvPicPr>
        <p:blipFill rotWithShape="1">
          <a:blip r:embed="rId3">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r="3" b="5781"/>
          <a:stretch/>
        </p:blipFill>
        <p:spPr>
          <a:xfrm>
            <a:off x="20" y="10"/>
            <a:ext cx="12191675" cy="6857990"/>
          </a:xfrm>
          <a:prstGeom prst="rect">
            <a:avLst/>
          </a:prstGeom>
        </p:spPr>
      </p:pic>
      <p:sp>
        <p:nvSpPr>
          <p:cNvPr id="76" name="Rectangle 75">
            <a:extLst>
              <a:ext uri="{FF2B5EF4-FFF2-40B4-BE49-F238E27FC236}">
                <a16:creationId xmlns:a16="http://schemas.microsoft.com/office/drawing/2014/main" id="{95633E59-CFCD-4CB3-AB4B-F13B8BA438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96785" y="4907589"/>
            <a:ext cx="8295215" cy="1452929"/>
          </a:xfrm>
          <a:prstGeom prst="rect">
            <a:avLst/>
          </a:prstGeom>
          <a:solidFill>
            <a:srgbClr val="000001">
              <a:alpha val="75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Titolo 3">
            <a:extLst>
              <a:ext uri="{FF2B5EF4-FFF2-40B4-BE49-F238E27FC236}">
                <a16:creationId xmlns:a16="http://schemas.microsoft.com/office/drawing/2014/main" id="{7922939E-C13E-469B-A5C6-B4BBC894D915}"/>
              </a:ext>
            </a:extLst>
          </p:cNvPr>
          <p:cNvSpPr>
            <a:spLocks noGrp="1"/>
          </p:cNvSpPr>
          <p:nvPr>
            <p:ph type="title"/>
          </p:nvPr>
        </p:nvSpPr>
        <p:spPr>
          <a:xfrm>
            <a:off x="4060512" y="5241371"/>
            <a:ext cx="6835556" cy="954556"/>
          </a:xfrm>
        </p:spPr>
        <p:txBody>
          <a:bodyPr vert="horz" lIns="91440" tIns="45720" rIns="91440" bIns="45720" rtlCol="0" anchor="t">
            <a:normAutofit/>
          </a:bodyPr>
          <a:lstStyle/>
          <a:p>
            <a:r>
              <a:rPr lang="en-US" dirty="0">
                <a:solidFill>
                  <a:srgbClr val="FFFFFE"/>
                </a:solidFill>
              </a:rPr>
              <a:t>Andrea Camilleri</a:t>
            </a:r>
            <a:br>
              <a:rPr lang="en-US" dirty="0">
                <a:solidFill>
                  <a:srgbClr val="FFFFFE"/>
                </a:solidFill>
              </a:rPr>
            </a:br>
            <a:endParaRPr lang="en-US" sz="1200" dirty="0">
              <a:solidFill>
                <a:schemeClr val="bg1"/>
              </a:solidFill>
            </a:endParaRPr>
          </a:p>
        </p:txBody>
      </p:sp>
      <p:cxnSp>
        <p:nvCxnSpPr>
          <p:cNvPr id="78" name="Straight Connector 77">
            <a:extLst>
              <a:ext uri="{FF2B5EF4-FFF2-40B4-BE49-F238E27FC236}">
                <a16:creationId xmlns:a16="http://schemas.microsoft.com/office/drawing/2014/main" id="{7FFB1710-F59A-4B72-91E4-53C2300B705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65509" y="5075836"/>
            <a:ext cx="6832499"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15059474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egnaposto testo 5">
            <a:extLst>
              <a:ext uri="{FF2B5EF4-FFF2-40B4-BE49-F238E27FC236}">
                <a16:creationId xmlns:a16="http://schemas.microsoft.com/office/drawing/2014/main" id="{4E62510A-ED33-4D12-9DB4-3CC11338AB9C}"/>
              </a:ext>
            </a:extLst>
          </p:cNvPr>
          <p:cNvSpPr>
            <a:spLocks noGrp="1"/>
          </p:cNvSpPr>
          <p:nvPr>
            <p:ph type="body" idx="1"/>
          </p:nvPr>
        </p:nvSpPr>
        <p:spPr/>
        <p:txBody>
          <a:bodyPr/>
          <a:lstStyle/>
          <a:p>
            <a:r>
              <a:rPr lang="it-IT" dirty="0"/>
              <a:t>Per una contestualizzazione dell’autore nella narrativa del Novecento, </a:t>
            </a:r>
            <a:r>
              <a:rPr lang="it-IT" dirty="0" err="1"/>
              <a:t>Vd</a:t>
            </a:r>
            <a:r>
              <a:rPr lang="it-IT" dirty="0"/>
              <a:t>. R. Luperini, </a:t>
            </a:r>
            <a:r>
              <a:rPr lang="it-IT" i="1" dirty="0"/>
              <a:t>Perché la letteratura</a:t>
            </a:r>
            <a:r>
              <a:rPr lang="it-IT" dirty="0"/>
              <a:t>, vol. 6, pp. 661)</a:t>
            </a:r>
          </a:p>
        </p:txBody>
      </p:sp>
    </p:spTree>
    <p:extLst>
      <p:ext uri="{BB962C8B-B14F-4D97-AF65-F5344CB8AC3E}">
        <p14:creationId xmlns:p14="http://schemas.microsoft.com/office/powerpoint/2010/main" val="348511873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egnaposto contenuto 5">
            <a:extLst>
              <a:ext uri="{FF2B5EF4-FFF2-40B4-BE49-F238E27FC236}">
                <a16:creationId xmlns:a16="http://schemas.microsoft.com/office/drawing/2014/main" id="{EB53957F-C52A-40B3-8E10-8803F0EFA754}"/>
              </a:ext>
            </a:extLst>
          </p:cNvPr>
          <p:cNvSpPr>
            <a:spLocks noGrp="1"/>
          </p:cNvSpPr>
          <p:nvPr>
            <p:ph idx="4294967295"/>
          </p:nvPr>
        </p:nvSpPr>
        <p:spPr>
          <a:xfrm>
            <a:off x="968375" y="695325"/>
            <a:ext cx="10375900" cy="5132388"/>
          </a:xfrm>
        </p:spPr>
        <p:txBody>
          <a:bodyPr>
            <a:normAutofit fontScale="85000" lnSpcReduction="10000"/>
          </a:bodyPr>
          <a:lstStyle/>
          <a:p>
            <a:pPr algn="just"/>
            <a:r>
              <a:rPr lang="it-IT" dirty="0"/>
              <a:t>Andrea Camilleri (nato a Porto Empedocle, Agrigento, nel 1925), una lunga carriera di sceneggiatore e regista di teatro, nonché autore teatrale e televisivo alle spalle, nel 1978 esordisce con il primo romanzo, </a:t>
            </a:r>
            <a:r>
              <a:rPr lang="it-IT" dirty="0">
                <a:solidFill>
                  <a:srgbClr val="FF0000"/>
                </a:solidFill>
              </a:rPr>
              <a:t>Il corso delle cose </a:t>
            </a:r>
            <a:r>
              <a:rPr lang="it-IT" dirty="0"/>
              <a:t>(scritto nel lontano 1967); </a:t>
            </a:r>
            <a:r>
              <a:rPr lang="it-IT" dirty="0" err="1"/>
              <a:t>e`</a:t>
            </a:r>
            <a:r>
              <a:rPr lang="it-IT" dirty="0"/>
              <a:t> nel 1980 che la Garzanti e poi la Sellerio pubblicano </a:t>
            </a:r>
            <a:r>
              <a:rPr lang="it-IT" dirty="0">
                <a:solidFill>
                  <a:srgbClr val="FF0000"/>
                </a:solidFill>
              </a:rPr>
              <a:t>Un filo di fumo</a:t>
            </a:r>
            <a:r>
              <a:rPr lang="it-IT" dirty="0"/>
              <a:t>. Ma </a:t>
            </a:r>
            <a:r>
              <a:rPr lang="it-IT" dirty="0" err="1"/>
              <a:t>e`</a:t>
            </a:r>
            <a:r>
              <a:rPr lang="it-IT" dirty="0"/>
              <a:t> dal 1994, dall'uscita del romanzo </a:t>
            </a:r>
            <a:r>
              <a:rPr lang="it-IT" dirty="0">
                <a:solidFill>
                  <a:srgbClr val="FF0000"/>
                </a:solidFill>
              </a:rPr>
              <a:t>La forma dell'acqua,</a:t>
            </a:r>
            <a:r>
              <a:rPr lang="it-IT" dirty="0"/>
              <a:t> che Camilleri riscuote il successo dei moltissimi lettori. </a:t>
            </a:r>
          </a:p>
          <a:p>
            <a:pPr algn="just"/>
            <a:r>
              <a:rPr lang="it-IT" dirty="0"/>
              <a:t>Due sono i filoni della produzione narrativa del nostro</a:t>
            </a:r>
            <a:r>
              <a:rPr lang="it-IT" dirty="0">
                <a:solidFill>
                  <a:srgbClr val="FF0000"/>
                </a:solidFill>
              </a:rPr>
              <a:t>: i romanzi polizieschi </a:t>
            </a:r>
            <a:r>
              <a:rPr lang="it-IT" dirty="0"/>
              <a:t>e i </a:t>
            </a:r>
            <a:r>
              <a:rPr lang="it-IT" dirty="0">
                <a:solidFill>
                  <a:srgbClr val="FF0000"/>
                </a:solidFill>
              </a:rPr>
              <a:t>romanzi storici</a:t>
            </a:r>
            <a:r>
              <a:rPr lang="it-IT" dirty="0"/>
              <a:t>, anche se spesso il contenuto degli uni e degli altri si sovrappone. I romanzi polizieschi hanno come protagonista Salvo Montalbano, un simpaticissimo e umanissimo commissario di polizia di </a:t>
            </a:r>
            <a:r>
              <a:rPr lang="it-IT" dirty="0" err="1"/>
              <a:t>Vigata</a:t>
            </a:r>
            <a:r>
              <a:rPr lang="it-IT" dirty="0"/>
              <a:t>, una cittadina immaginaria della Sicilia attuale. Ghiotto di specialità isolane, fedele, fino a </a:t>
            </a:r>
            <a:r>
              <a:rPr lang="it-IT" dirty="0">
                <a:solidFill>
                  <a:srgbClr val="FF0000"/>
                </a:solidFill>
              </a:rPr>
              <a:t>Un mese</a:t>
            </a:r>
            <a:r>
              <a:rPr lang="it-IT" dirty="0"/>
              <a:t>, alla fidanzata genovese Livia Burlando, bravissimo nel risolvere casi di omicidi mafiosi e non, rispettoso e ammirevole di certe persone anziane, sensorialmente sinestetico [associa odore a colore], Montalbano viene presentato anche con le sue debolezze umane, quali per es., la sua dipendenza psicologica dalla situazione meteorologica, i modi bruschi e anche burberi nei riguardi dei suoi dipendenti, l'impazienza per certe maniere delle persone anziane. Ma Montalbano non </a:t>
            </a:r>
            <a:r>
              <a:rPr lang="it-IT" dirty="0" err="1"/>
              <a:t>é</a:t>
            </a:r>
            <a:r>
              <a:rPr lang="it-IT" dirty="0"/>
              <a:t> solo il personaggio centrale per lo svolgimento delle azioni, </a:t>
            </a:r>
            <a:r>
              <a:rPr lang="it-IT" dirty="0" err="1"/>
              <a:t>é</a:t>
            </a:r>
            <a:r>
              <a:rPr lang="it-IT" dirty="0"/>
              <a:t> anche il personaggio </a:t>
            </a:r>
            <a:r>
              <a:rPr lang="it-IT" dirty="0" err="1"/>
              <a:t>pivotale</a:t>
            </a:r>
            <a:r>
              <a:rPr lang="it-IT" dirty="0"/>
              <a:t> per quanto riguarda l'espressione linguistica, in quanto </a:t>
            </a:r>
            <a:r>
              <a:rPr lang="it-IT" dirty="0" err="1"/>
              <a:t>e`</a:t>
            </a:r>
            <a:r>
              <a:rPr lang="it-IT" dirty="0"/>
              <a:t> capace di destreggiarsi tra coloro che parlano in dialetto solo (come fa, per es., con Adelina, la sua donna di servizio), o in dialetto e in italiano (per es., con Tano 'u </a:t>
            </a:r>
            <a:r>
              <a:rPr lang="it-IT" dirty="0" err="1"/>
              <a:t>grecu</a:t>
            </a:r>
            <a:r>
              <a:rPr lang="it-IT" dirty="0"/>
              <a:t>), o in una lingua maccheronica (con </a:t>
            </a:r>
            <a:r>
              <a:rPr lang="it-IT" dirty="0" err="1"/>
              <a:t>Catarella</a:t>
            </a:r>
            <a:r>
              <a:rPr lang="it-IT" dirty="0"/>
              <a:t>) fino a coloro che cercano di esprimersi in un italiano senza indizi di provenienza. </a:t>
            </a:r>
          </a:p>
          <a:p>
            <a:pPr algn="just"/>
            <a:endParaRPr lang="it-IT" dirty="0"/>
          </a:p>
        </p:txBody>
      </p:sp>
      <p:sp>
        <p:nvSpPr>
          <p:cNvPr id="7" name="CasellaDiTesto 6">
            <a:extLst>
              <a:ext uri="{FF2B5EF4-FFF2-40B4-BE49-F238E27FC236}">
                <a16:creationId xmlns:a16="http://schemas.microsoft.com/office/drawing/2014/main" id="{E710EA28-03EF-4B07-96C3-DD2E0B08E6E7}"/>
              </a:ext>
            </a:extLst>
          </p:cNvPr>
          <p:cNvSpPr txBox="1"/>
          <p:nvPr/>
        </p:nvSpPr>
        <p:spPr>
          <a:xfrm>
            <a:off x="1499473" y="6308872"/>
            <a:ext cx="9313704" cy="369332"/>
          </a:xfrm>
          <a:prstGeom prst="rect">
            <a:avLst/>
          </a:prstGeom>
          <a:noFill/>
        </p:spPr>
        <p:txBody>
          <a:bodyPr wrap="none" rtlCol="0">
            <a:spAutoFit/>
          </a:bodyPr>
          <a:lstStyle/>
          <a:p>
            <a:r>
              <a:rPr lang="it-IT" dirty="0">
                <a:solidFill>
                  <a:schemeClr val="bg1"/>
                </a:solidFill>
              </a:rPr>
              <a:t>Informazioni liberamente tratte da http://www.vigata.org/dialetto_camilleri/dialetto_camilleri.shtml</a:t>
            </a:r>
          </a:p>
        </p:txBody>
      </p:sp>
    </p:spTree>
    <p:extLst>
      <p:ext uri="{BB962C8B-B14F-4D97-AF65-F5344CB8AC3E}">
        <p14:creationId xmlns:p14="http://schemas.microsoft.com/office/powerpoint/2010/main" val="315789131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a:extLst>
              <a:ext uri="{FF2B5EF4-FFF2-40B4-BE49-F238E27FC236}">
                <a16:creationId xmlns:a16="http://schemas.microsoft.com/office/drawing/2014/main" id="{34F9498B-F67D-476C-948E-3E64397EE71A}"/>
              </a:ext>
            </a:extLst>
          </p:cNvPr>
          <p:cNvSpPr/>
          <p:nvPr/>
        </p:nvSpPr>
        <p:spPr>
          <a:xfrm>
            <a:off x="600075" y="409575"/>
            <a:ext cx="11401425" cy="5551841"/>
          </a:xfrm>
          <a:prstGeom prst="rect">
            <a:avLst/>
          </a:prstGeom>
        </p:spPr>
        <p:txBody>
          <a:bodyPr wrap="square">
            <a:spAutoFit/>
          </a:bodyPr>
          <a:lstStyle/>
          <a:p>
            <a:pPr>
              <a:lnSpc>
                <a:spcPct val="107000"/>
              </a:lnSpc>
              <a:spcAft>
                <a:spcPts val="800"/>
              </a:spcAft>
            </a:pPr>
            <a:r>
              <a:rPr lang="it-IT"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Le </a:t>
            </a:r>
            <a:r>
              <a:rPr lang="it-IT"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varieta`</a:t>
            </a:r>
            <a:r>
              <a:rPr lang="it-IT"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linguistiche usate da Camilleri sono almeno cinque, ognuna con una funzione precisa: </a:t>
            </a:r>
            <a:endParaRPr lang="it-IT"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it-IT"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1.</a:t>
            </a:r>
            <a:r>
              <a:rPr lang="it-IT"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Dialetto siciliano locale</a:t>
            </a:r>
            <a:r>
              <a:rPr lang="it-IT"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it-IT"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it-IT"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Il dialetto siciliano locale che ricalca quello di Porto Empedocle, usato </a:t>
            </a:r>
            <a:br>
              <a:rPr lang="it-IT"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br>
            <a:r>
              <a:rPr lang="it-IT"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it-IT" b="1" dirty="0">
                <a:solidFill>
                  <a:srgbClr val="000000"/>
                </a:solidFill>
                <a:latin typeface="Times New Roman" panose="02020603050405020304" pitchFamily="18" charset="0"/>
                <a:ea typeface="Times New Roman" panose="02020603050405020304" pitchFamily="18" charset="0"/>
              </a:rPr>
              <a:t>nel discorso diretto di vari personaggi</a:t>
            </a:r>
            <a:r>
              <a:rPr lang="it-IT" dirty="0">
                <a:solidFill>
                  <a:srgbClr val="000000"/>
                </a:solidFill>
                <a:latin typeface="Times New Roman" panose="02020603050405020304" pitchFamily="18" charset="0"/>
                <a:ea typeface="Times New Roman" panose="02020603050405020304" pitchFamily="18" charset="0"/>
              </a:rPr>
              <a:t>, per es., donne del popolo </a:t>
            </a:r>
          </a:p>
          <a:p>
            <a:pPr>
              <a:lnSpc>
                <a:spcPct val="107000"/>
              </a:lnSpc>
              <a:spcAft>
                <a:spcPts val="800"/>
              </a:spcAft>
            </a:pPr>
            <a:r>
              <a:rPr lang="it-IT" b="1" dirty="0"/>
              <a:t>- </a:t>
            </a:r>
            <a:r>
              <a:rPr lang="it-IT" b="1" dirty="0">
                <a:solidFill>
                  <a:srgbClr val="000000"/>
                </a:solidFill>
                <a:latin typeface="Times New Roman" panose="02020603050405020304" pitchFamily="18" charset="0"/>
              </a:rPr>
              <a:t>nelle formule magiche, proverbi:</a:t>
            </a:r>
          </a:p>
          <a:p>
            <a:pPr>
              <a:lnSpc>
                <a:spcPct val="107000"/>
              </a:lnSpc>
              <a:spcAft>
                <a:spcPts val="800"/>
              </a:spcAft>
            </a:pPr>
            <a:r>
              <a:rPr lang="it-IT" b="1" dirty="0"/>
              <a:t>- </a:t>
            </a:r>
            <a:r>
              <a:rPr lang="it-IT" b="1" dirty="0">
                <a:solidFill>
                  <a:srgbClr val="000000"/>
                </a:solidFill>
                <a:latin typeface="Times New Roman" panose="02020603050405020304" pitchFamily="18" charset="0"/>
              </a:rPr>
              <a:t>elenchi sinonimici (</a:t>
            </a:r>
            <a:r>
              <a:rPr lang="it-IT" dirty="0" err="1"/>
              <a:t>nirbusi</a:t>
            </a:r>
            <a:r>
              <a:rPr lang="it-IT" dirty="0"/>
              <a:t>, sconoscenti, </a:t>
            </a:r>
            <a:r>
              <a:rPr lang="it-IT" dirty="0" err="1"/>
              <a:t>sciarreri</a:t>
            </a:r>
            <a:r>
              <a:rPr lang="it-IT" dirty="0"/>
              <a:t> - Il cane 138) </a:t>
            </a:r>
          </a:p>
          <a:p>
            <a:r>
              <a:rPr lang="it-IT" b="1" i="1" dirty="0"/>
              <a:t>2. </a:t>
            </a:r>
            <a:r>
              <a:rPr lang="it-IT" b="1" i="1" dirty="0" err="1">
                <a:solidFill>
                  <a:srgbClr val="000000"/>
                </a:solidFill>
                <a:latin typeface="Times New Roman" panose="02020603050405020304" pitchFamily="18" charset="0"/>
                <a:cs typeface="Times New Roman" panose="02020603050405020304" pitchFamily="18" charset="0"/>
              </a:rPr>
              <a:t>Varieta`</a:t>
            </a:r>
            <a:r>
              <a:rPr lang="it-IT" b="1" i="1" dirty="0">
                <a:solidFill>
                  <a:srgbClr val="000000"/>
                </a:solidFill>
                <a:latin typeface="Times New Roman" panose="02020603050405020304" pitchFamily="18" charset="0"/>
                <a:cs typeface="Times New Roman" panose="02020603050405020304" pitchFamily="18" charset="0"/>
              </a:rPr>
              <a:t> mista </a:t>
            </a:r>
          </a:p>
          <a:p>
            <a:r>
              <a:rPr lang="it-IT" dirty="0"/>
              <a:t>Il dialetto siciliano che </a:t>
            </a:r>
            <a:r>
              <a:rPr lang="it-IT" dirty="0" err="1"/>
              <a:t>e`</a:t>
            </a:r>
            <a:r>
              <a:rPr lang="it-IT" dirty="0"/>
              <a:t> intimamente integrato nel discorso in italiano: </a:t>
            </a:r>
          </a:p>
          <a:p>
            <a:r>
              <a:rPr lang="it-IT" dirty="0"/>
              <a:t>A quando l'autore esprime gli stati d'animo o le azioni del commissario Montalbano.</a:t>
            </a:r>
          </a:p>
          <a:p>
            <a:r>
              <a:rPr lang="it-IT" dirty="0"/>
              <a:t>B. nel discorso diretto di vari personaggi (mafiosi, rappresentanti delle forze dell'ordine).</a:t>
            </a:r>
          </a:p>
          <a:p>
            <a:endParaRPr lang="it-IT" dirty="0"/>
          </a:p>
          <a:p>
            <a:r>
              <a:rPr lang="it-IT" dirty="0" err="1"/>
              <a:t>C'e`</a:t>
            </a:r>
            <a:r>
              <a:rPr lang="it-IT" dirty="0"/>
              <a:t> anche un personaggio che si esprime in una lingua che si </a:t>
            </a:r>
            <a:r>
              <a:rPr lang="it-IT" dirty="0" err="1"/>
              <a:t>puo`</a:t>
            </a:r>
            <a:r>
              <a:rPr lang="it-IT" dirty="0"/>
              <a:t> definire come maccheronica, un miscuglio di italiano burocratico e formale, italiano popolare, e dialetto. Questo tipo di lingua crea incomprensioni e situazioni altamente comiche. Il personaggio </a:t>
            </a:r>
            <a:r>
              <a:rPr lang="it-IT" dirty="0" err="1"/>
              <a:t>e`</a:t>
            </a:r>
            <a:r>
              <a:rPr lang="it-IT" dirty="0"/>
              <a:t> </a:t>
            </a:r>
            <a:r>
              <a:rPr lang="it-IT" dirty="0" err="1"/>
              <a:t>Catarella</a:t>
            </a:r>
            <a:r>
              <a:rPr lang="it-IT" dirty="0"/>
              <a:t>, assunto nel Commissariato </a:t>
            </a:r>
            <a:r>
              <a:rPr lang="it-IT" dirty="0" err="1"/>
              <a:t>perche</a:t>
            </a:r>
            <a:r>
              <a:rPr lang="it-IT" dirty="0"/>
              <a:t> lontano parente di un ex-onnipotente onorevole. </a:t>
            </a:r>
            <a:r>
              <a:rPr lang="it-IT" b="1" dirty="0"/>
              <a:t>3 </a:t>
            </a:r>
            <a:r>
              <a:rPr lang="it-IT" b="1" dirty="0">
                <a:solidFill>
                  <a:srgbClr val="000000"/>
                </a:solidFill>
                <a:latin typeface="Times New Roman" panose="02020603050405020304" pitchFamily="18" charset="0"/>
              </a:rPr>
              <a:t>Brani interamente in italiano</a:t>
            </a:r>
          </a:p>
          <a:p>
            <a:pPr>
              <a:lnSpc>
                <a:spcPct val="107000"/>
              </a:lnSpc>
              <a:spcAft>
                <a:spcPts val="800"/>
              </a:spcAft>
            </a:pPr>
            <a:r>
              <a:rPr lang="it-IT" b="1" dirty="0">
                <a:solidFill>
                  <a:srgbClr val="000000"/>
                </a:solidFill>
                <a:latin typeface="Times New Roman" panose="02020603050405020304" pitchFamily="18" charset="0"/>
              </a:rPr>
              <a:t>4 Altri dialetti</a:t>
            </a:r>
          </a:p>
          <a:p>
            <a:pPr>
              <a:lnSpc>
                <a:spcPct val="107000"/>
              </a:lnSpc>
              <a:spcAft>
                <a:spcPts val="800"/>
              </a:spcAft>
            </a:pPr>
            <a:r>
              <a:rPr lang="it-IT" b="1" dirty="0">
                <a:solidFill>
                  <a:srgbClr val="000000"/>
                </a:solidFill>
                <a:latin typeface="Times New Roman" panose="02020603050405020304" pitchFamily="18" charset="0"/>
              </a:rPr>
              <a:t>5 Anglicismi</a:t>
            </a:r>
          </a:p>
        </p:txBody>
      </p:sp>
    </p:spTree>
    <p:extLst>
      <p:ext uri="{BB962C8B-B14F-4D97-AF65-F5344CB8AC3E}">
        <p14:creationId xmlns:p14="http://schemas.microsoft.com/office/powerpoint/2010/main" val="58601718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50000" t="50000" r="50000" b="50000"/>
          </a:path>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63C748C-967B-4A7B-A90F-3EDD0F485A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3"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0143637-4934-44E4-B909-BAF1E7B279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4062127"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66B5368B-CE7E-4BAA-BC08-EE3EBE5230AD}"/>
              </a:ext>
            </a:extLst>
          </p:cNvPr>
          <p:cNvSpPr>
            <a:spLocks noGrp="1"/>
          </p:cNvSpPr>
          <p:nvPr>
            <p:ph type="title"/>
          </p:nvPr>
        </p:nvSpPr>
        <p:spPr>
          <a:xfrm>
            <a:off x="849683" y="1240076"/>
            <a:ext cx="2727813" cy="4584527"/>
          </a:xfrm>
        </p:spPr>
        <p:txBody>
          <a:bodyPr>
            <a:normAutofit/>
          </a:bodyPr>
          <a:lstStyle/>
          <a:p>
            <a:r>
              <a:rPr lang="it-IT" sz="3000">
                <a:solidFill>
                  <a:srgbClr val="FFFFFF"/>
                </a:solidFill>
              </a:rPr>
              <a:t>(Il cane di terracotta, p. 25-26) </a:t>
            </a:r>
            <a:br>
              <a:rPr lang="it-IT" sz="3000">
                <a:solidFill>
                  <a:srgbClr val="FFFFFF"/>
                </a:solidFill>
              </a:rPr>
            </a:br>
            <a:endParaRPr lang="it-IT" sz="3000">
              <a:solidFill>
                <a:srgbClr val="FFFFFF"/>
              </a:solidFill>
            </a:endParaRPr>
          </a:p>
        </p:txBody>
      </p:sp>
      <p:sp>
        <p:nvSpPr>
          <p:cNvPr id="3" name="Segnaposto contenuto 2">
            <a:extLst>
              <a:ext uri="{FF2B5EF4-FFF2-40B4-BE49-F238E27FC236}">
                <a16:creationId xmlns:a16="http://schemas.microsoft.com/office/drawing/2014/main" id="{96C66CCB-DFDC-41C6-9255-00F267538878}"/>
              </a:ext>
            </a:extLst>
          </p:cNvPr>
          <p:cNvSpPr>
            <a:spLocks noGrp="1"/>
          </p:cNvSpPr>
          <p:nvPr>
            <p:ph idx="1"/>
          </p:nvPr>
        </p:nvSpPr>
        <p:spPr>
          <a:xfrm>
            <a:off x="4705594" y="1240077"/>
            <a:ext cx="6034827" cy="4916465"/>
          </a:xfrm>
        </p:spPr>
        <p:txBody>
          <a:bodyPr anchor="t">
            <a:normAutofit/>
          </a:bodyPr>
          <a:lstStyle/>
          <a:p>
            <a:pPr marL="0" indent="0">
              <a:lnSpc>
                <a:spcPct val="110000"/>
              </a:lnSpc>
              <a:buNone/>
            </a:pPr>
            <a:r>
              <a:rPr lang="it-IT" sz="1700"/>
              <a:t>&lt;&lt;Un giorno a Montalbano </a:t>
            </a:r>
            <a:r>
              <a:rPr lang="it-IT" sz="1700" err="1"/>
              <a:t>Catarella</a:t>
            </a:r>
            <a:r>
              <a:rPr lang="it-IT" sz="1700"/>
              <a:t> si era presentato con la faccia di circostanzia. </a:t>
            </a:r>
          </a:p>
          <a:p>
            <a:pPr marL="0" indent="0">
              <a:lnSpc>
                <a:spcPct val="110000"/>
              </a:lnSpc>
              <a:buNone/>
            </a:pPr>
            <a:r>
              <a:rPr lang="it-IT" sz="1700"/>
              <a:t>Dottori, lei putacaso mi </a:t>
            </a:r>
            <a:r>
              <a:rPr lang="it-IT" sz="1700" err="1"/>
              <a:t>saprebbi</a:t>
            </a:r>
            <a:r>
              <a:rPr lang="it-IT" sz="1700"/>
              <a:t> fare la nominata di un medico di quelli che sono specialisti?</a:t>
            </a:r>
          </a:p>
          <a:p>
            <a:pPr marL="0" indent="0">
              <a:lnSpc>
                <a:spcPct val="110000"/>
              </a:lnSpc>
              <a:buNone/>
            </a:pPr>
            <a:r>
              <a:rPr lang="it-IT" sz="1700"/>
              <a:t>Specialista di cosa, Catare`?</a:t>
            </a:r>
          </a:p>
          <a:p>
            <a:pPr marL="0" indent="0">
              <a:lnSpc>
                <a:spcPct val="110000"/>
              </a:lnSpc>
              <a:buNone/>
            </a:pPr>
            <a:r>
              <a:rPr lang="it-IT" sz="1700"/>
              <a:t>Di malattia venerea. </a:t>
            </a:r>
          </a:p>
          <a:p>
            <a:pPr marL="0" indent="0">
              <a:lnSpc>
                <a:spcPct val="110000"/>
              </a:lnSpc>
              <a:buNone/>
            </a:pPr>
            <a:r>
              <a:rPr lang="it-IT" sz="1700"/>
              <a:t>Montalbano aveva spalancato la bocca per lo stupore. </a:t>
            </a:r>
          </a:p>
          <a:p>
            <a:pPr marL="0" indent="0">
              <a:lnSpc>
                <a:spcPct val="110000"/>
              </a:lnSpc>
              <a:buNone/>
            </a:pPr>
            <a:r>
              <a:rPr lang="it-IT" sz="1700"/>
              <a:t>Tu?! Una malattia venerea? E quando te la pigliasti?</a:t>
            </a:r>
          </a:p>
          <a:p>
            <a:pPr marL="0" indent="0">
              <a:lnSpc>
                <a:spcPct val="110000"/>
              </a:lnSpc>
              <a:buNone/>
            </a:pPr>
            <a:r>
              <a:rPr lang="it-IT" sz="1700"/>
              <a:t>Io m'</a:t>
            </a:r>
            <a:r>
              <a:rPr lang="it-IT" sz="1700" err="1"/>
              <a:t>arricordo</a:t>
            </a:r>
            <a:r>
              <a:rPr lang="it-IT" sz="1700"/>
              <a:t> che questa malattia mi venne quando ero ancora </a:t>
            </a:r>
            <a:r>
              <a:rPr lang="it-IT" sz="1700" err="1"/>
              <a:t>nico</a:t>
            </a:r>
            <a:r>
              <a:rPr lang="it-IT" sz="1700"/>
              <a:t>, non avevo manco sei o sette anni. </a:t>
            </a:r>
          </a:p>
          <a:p>
            <a:pPr marL="0" indent="0">
              <a:lnSpc>
                <a:spcPct val="110000"/>
              </a:lnSpc>
              <a:buNone/>
            </a:pPr>
            <a:r>
              <a:rPr lang="it-IT" sz="1700"/>
              <a:t>Ma che minchia mi vai contando, Catare`? Sei sicuro si tratta di una malattia venerea? </a:t>
            </a:r>
          </a:p>
          <a:p>
            <a:pPr marL="0" indent="0">
              <a:lnSpc>
                <a:spcPct val="110000"/>
              </a:lnSpc>
              <a:buNone/>
            </a:pPr>
            <a:r>
              <a:rPr lang="it-IT" sz="1700"/>
              <a:t>Sicurissimo, dottori. Va e viene, va e viene. Venerea.&gt;&gt; </a:t>
            </a:r>
          </a:p>
        </p:txBody>
      </p:sp>
    </p:spTree>
    <p:extLst>
      <p:ext uri="{BB962C8B-B14F-4D97-AF65-F5344CB8AC3E}">
        <p14:creationId xmlns:p14="http://schemas.microsoft.com/office/powerpoint/2010/main" val="290778142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22BECA36-A57B-42D0-92FE-72B24E7D9F68}"/>
              </a:ext>
            </a:extLst>
          </p:cNvPr>
          <p:cNvSpPr>
            <a:spLocks noGrp="1"/>
          </p:cNvSpPr>
          <p:nvPr>
            <p:ph idx="1"/>
          </p:nvPr>
        </p:nvSpPr>
        <p:spPr/>
        <p:txBody>
          <a:bodyPr/>
          <a:lstStyle/>
          <a:p>
            <a:pPr algn="just"/>
            <a:r>
              <a:rPr lang="it-IT" dirty="0"/>
              <a:t>E` indiscutibile che la base linguistica di tutti i romanzi di Camilleri </a:t>
            </a:r>
            <a:r>
              <a:rPr lang="it-IT" dirty="0" err="1"/>
              <a:t>é</a:t>
            </a:r>
            <a:r>
              <a:rPr lang="it-IT" dirty="0"/>
              <a:t> l'italiano. L'innesto del ramoscello siciliano su questo tronco italiano avviene come il risultato di un'operazione dall'alto, </a:t>
            </a:r>
            <a:r>
              <a:rPr lang="it-IT" dirty="0" err="1"/>
              <a:t>e`</a:t>
            </a:r>
            <a:r>
              <a:rPr lang="it-IT" dirty="0"/>
              <a:t> un processo colto, come l'ha definito Lo Piparo (Di Caro, 1997): </a:t>
            </a:r>
            <a:r>
              <a:rPr lang="it-IT" dirty="0">
                <a:highlight>
                  <a:srgbClr val="FFFF00"/>
                </a:highlight>
              </a:rPr>
              <a:t>Camilleri [in confronto a Verga] compie un'operazione di tipo lessicale, non di sintassi. Nei suoi romanzi ci sono dei termini dialettali ma l'impianto resta italiano. </a:t>
            </a:r>
          </a:p>
          <a:p>
            <a:pPr algn="just"/>
            <a:endParaRPr lang="it-IT" dirty="0"/>
          </a:p>
        </p:txBody>
      </p:sp>
    </p:spTree>
    <p:extLst>
      <p:ext uri="{BB962C8B-B14F-4D97-AF65-F5344CB8AC3E}">
        <p14:creationId xmlns:p14="http://schemas.microsoft.com/office/powerpoint/2010/main" val="8450816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4AA4DCB3-EC4E-4020-B79A-3D72BA0EC0B1}"/>
              </a:ext>
            </a:extLst>
          </p:cNvPr>
          <p:cNvSpPr>
            <a:spLocks noGrp="1"/>
          </p:cNvSpPr>
          <p:nvPr>
            <p:ph idx="1"/>
          </p:nvPr>
        </p:nvSpPr>
        <p:spPr/>
        <p:txBody>
          <a:bodyPr>
            <a:normAutofit fontScale="92500" lnSpcReduction="20000"/>
          </a:bodyPr>
          <a:lstStyle/>
          <a:p>
            <a:pPr algn="just"/>
            <a:r>
              <a:rPr lang="it-IT" dirty="0"/>
              <a:t>Segue </a:t>
            </a:r>
            <a:r>
              <a:rPr lang="it-IT" dirty="0">
                <a:highlight>
                  <a:srgbClr val="FFFF00"/>
                </a:highlight>
              </a:rPr>
              <a:t>l’istanza realistica</a:t>
            </a:r>
            <a:r>
              <a:rPr lang="it-IT" dirty="0"/>
              <a:t>, per la quale la regione non può essere comunicata senza il coinvolgimento degli strumenti espressivi della regione medesima, strumenti che da sempre sono stati (e in gran parte sono) i dialetti.</a:t>
            </a:r>
          </a:p>
          <a:p>
            <a:pPr algn="just"/>
            <a:r>
              <a:rPr lang="it-IT" dirty="0"/>
              <a:t>Un terzo motivo è di ordine </a:t>
            </a:r>
            <a:r>
              <a:rPr lang="it-IT" dirty="0">
                <a:highlight>
                  <a:srgbClr val="FFFF00"/>
                </a:highlight>
              </a:rPr>
              <a:t>politico-sociale</a:t>
            </a:r>
            <a:r>
              <a:rPr lang="it-IT" dirty="0"/>
              <a:t>. In questo caso i dialetti possono assumere funzione di rottura e di polemica contro una lingua troppo borghese, che si è poco rinnovata o che appare socialmente sclerotizzata e sclerotizzante o addirittura di classe.</a:t>
            </a:r>
          </a:p>
          <a:p>
            <a:pPr algn="just"/>
            <a:r>
              <a:rPr lang="it-IT" dirty="0"/>
              <a:t>Il quarto motivo, infine, è di ordine più squisitamente soggettivo – anche se spesso legato a mode, correnti, ideologie e, comunque, a scelte personali – ed è dovuto al </a:t>
            </a:r>
            <a:r>
              <a:rPr lang="it-IT" dirty="0">
                <a:highlight>
                  <a:srgbClr val="FFFF00"/>
                </a:highlight>
              </a:rPr>
              <a:t>gusto espressionistico,</a:t>
            </a:r>
            <a:r>
              <a:rPr lang="it-IT" dirty="0"/>
              <a:t> che caratterizza tante opere ed autori della storia letteraria italiana, insomma, all’ " eterna funzione Gadda " di </a:t>
            </a:r>
            <a:r>
              <a:rPr lang="it-IT" dirty="0" err="1"/>
              <a:t>continiana</a:t>
            </a:r>
            <a:r>
              <a:rPr lang="it-IT" dirty="0"/>
              <a:t> memoria.</a:t>
            </a:r>
          </a:p>
          <a:p>
            <a:pPr algn="just"/>
            <a:endParaRPr lang="it-IT" dirty="0"/>
          </a:p>
          <a:p>
            <a:pPr algn="just"/>
            <a:endParaRPr lang="it-IT" dirty="0"/>
          </a:p>
        </p:txBody>
      </p:sp>
    </p:spTree>
    <p:extLst>
      <p:ext uri="{BB962C8B-B14F-4D97-AF65-F5344CB8AC3E}">
        <p14:creationId xmlns:p14="http://schemas.microsoft.com/office/powerpoint/2010/main" val="279160051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egnaposto contenuto 5">
            <a:extLst>
              <a:ext uri="{FF2B5EF4-FFF2-40B4-BE49-F238E27FC236}">
                <a16:creationId xmlns:a16="http://schemas.microsoft.com/office/drawing/2014/main" id="{B552B384-7BEE-4E58-BC76-19E6F9E73005}"/>
              </a:ext>
            </a:extLst>
          </p:cNvPr>
          <p:cNvSpPr>
            <a:spLocks noGrp="1"/>
          </p:cNvSpPr>
          <p:nvPr>
            <p:ph idx="1"/>
          </p:nvPr>
        </p:nvSpPr>
        <p:spPr/>
        <p:txBody>
          <a:bodyPr>
            <a:normAutofit fontScale="85000" lnSpcReduction="20000"/>
          </a:bodyPr>
          <a:lstStyle/>
          <a:p>
            <a:pPr algn="just"/>
            <a:r>
              <a:rPr lang="it-IT" dirty="0"/>
              <a:t>L'uso del dialetto in Camilleri ha svariate funzioni: prima di tutto, </a:t>
            </a:r>
            <a:r>
              <a:rPr lang="it-IT" dirty="0" err="1"/>
              <a:t>c'e`</a:t>
            </a:r>
            <a:r>
              <a:rPr lang="it-IT" dirty="0"/>
              <a:t> la necessita di identificare </a:t>
            </a:r>
            <a:r>
              <a:rPr lang="it-IT" dirty="0" err="1"/>
              <a:t>piu`</a:t>
            </a:r>
            <a:r>
              <a:rPr lang="it-IT" dirty="0"/>
              <a:t> concretamente i luoghi delle azioni, </a:t>
            </a:r>
            <a:r>
              <a:rPr lang="it-IT" dirty="0" err="1"/>
              <a:t>perche</a:t>
            </a:r>
            <a:r>
              <a:rPr lang="it-IT" dirty="0"/>
              <a:t>` Camilleri non parla di avvenimenti generali, universali, ma di eventi calati nei luoghi e tempi specifici, sebbene immaginari. Questa funzione di presa maggiore sulla </a:t>
            </a:r>
            <a:r>
              <a:rPr lang="it-IT" dirty="0" err="1"/>
              <a:t>realta`</a:t>
            </a:r>
            <a:r>
              <a:rPr lang="it-IT" dirty="0"/>
              <a:t> </a:t>
            </a:r>
            <a:r>
              <a:rPr lang="it-IT" dirty="0" err="1"/>
              <a:t>e`</a:t>
            </a:r>
            <a:r>
              <a:rPr lang="it-IT" dirty="0"/>
              <a:t> ben nota e sfruttata da moltissimi scrittori moderni e contemporanei (Paccagnella 1993). </a:t>
            </a:r>
          </a:p>
          <a:p>
            <a:pPr algn="just"/>
            <a:r>
              <a:rPr lang="it-IT" dirty="0"/>
              <a:t>L'altra funzione </a:t>
            </a:r>
            <a:r>
              <a:rPr lang="it-IT" dirty="0" err="1"/>
              <a:t>e`</a:t>
            </a:r>
            <a:r>
              <a:rPr lang="it-IT" dirty="0"/>
              <a:t> quella di far sentire ai lettori certe circostanze comiche, umoristiche, che spesso sfociano nell'ironia. La </a:t>
            </a:r>
            <a:r>
              <a:rPr lang="it-IT" dirty="0" err="1"/>
              <a:t>tragedialita</a:t>
            </a:r>
            <a:r>
              <a:rPr lang="it-IT" dirty="0"/>
              <a:t>` dei siciliani, cosi chiamata da Camilleri stesso questa caratteristica dei siciliani di costruirci, di indossare maschere sempre diverse, di fare teatro (Camilleri, intervista con Raffaella Campo) </a:t>
            </a:r>
            <a:r>
              <a:rPr lang="it-IT" dirty="0" err="1"/>
              <a:t>e`</a:t>
            </a:r>
            <a:r>
              <a:rPr lang="it-IT" dirty="0"/>
              <a:t> chiaramente possibile anche grazie alla variazione linguistica, ai vari repertori di cui godono molti personaggi. L'intento di Camilleri lo porta a dilettare e divertire il lettore ma soprattutto a suscitare la riflessione, a denunciare una </a:t>
            </a:r>
            <a:r>
              <a:rPr lang="it-IT" dirty="0" err="1"/>
              <a:t>realta`</a:t>
            </a:r>
            <a:r>
              <a:rPr lang="it-IT" dirty="0"/>
              <a:t> storica come quella siciliana piena di sofferenze e ingiustizie (intervista con Raffaella Campo). Il dialetto viene usato anche nelle circostanze altamente drammatiche (per es., la discussione tra Montalbano e la sorella di </a:t>
            </a:r>
            <a:r>
              <a:rPr lang="it-IT" dirty="0" err="1"/>
              <a:t>Gege</a:t>
            </a:r>
            <a:r>
              <a:rPr lang="it-IT" dirty="0"/>
              <a:t>`). </a:t>
            </a:r>
          </a:p>
          <a:p>
            <a:pPr algn="just"/>
            <a:endParaRPr lang="it-IT" dirty="0"/>
          </a:p>
        </p:txBody>
      </p:sp>
    </p:spTree>
    <p:extLst>
      <p:ext uri="{BB962C8B-B14F-4D97-AF65-F5344CB8AC3E}">
        <p14:creationId xmlns:p14="http://schemas.microsoft.com/office/powerpoint/2010/main" val="425059086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pic>
        <p:nvPicPr>
          <p:cNvPr id="5" name="Immagine 4" descr="Immagine che contiene persona, acqua, cielo, tuta&#10;&#10;Descrizione generata automaticamente">
            <a:extLst>
              <a:ext uri="{FF2B5EF4-FFF2-40B4-BE49-F238E27FC236}">
                <a16:creationId xmlns:a16="http://schemas.microsoft.com/office/drawing/2014/main" id="{EBFDF7FA-1D4F-4001-9AB6-3AB16541B97E}"/>
              </a:ext>
            </a:extLst>
          </p:cNvPr>
          <p:cNvPicPr>
            <a:picLocks noChangeAspect="1"/>
          </p:cNvPicPr>
          <p:nvPr/>
        </p:nvPicPr>
        <p:blipFill rotWithShape="1">
          <a:blip r:embed="rId2">
            <a:duotone>
              <a:prstClr val="black"/>
              <a:prstClr val="white"/>
            </a:duotone>
            <a:extLst>
              <a:ext uri="{28A0092B-C50C-407E-A947-70E740481C1C}">
                <a14:useLocalDpi xmlns:a14="http://schemas.microsoft.com/office/drawing/2010/main" val="0"/>
              </a:ext>
            </a:extLst>
          </a:blip>
          <a:srcRect b="10000"/>
          <a:stretch/>
        </p:blipFill>
        <p:spPr>
          <a:xfrm>
            <a:off x="20" y="10"/>
            <a:ext cx="12191980" cy="6857990"/>
          </a:xfrm>
          <a:prstGeom prst="rect">
            <a:avLst/>
          </a:prstGeom>
        </p:spPr>
      </p:pic>
    </p:spTree>
    <p:extLst>
      <p:ext uri="{BB962C8B-B14F-4D97-AF65-F5344CB8AC3E}">
        <p14:creationId xmlns:p14="http://schemas.microsoft.com/office/powerpoint/2010/main" val="101989074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50000" t="50000" r="50000" b="50000"/>
          </a:path>
        </a:gra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F63C748C-967B-4A7B-A90F-3EDD0F485A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3"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C0143637-4934-44E4-B909-BAF1E7B279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4062127"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olo 4">
            <a:extLst>
              <a:ext uri="{FF2B5EF4-FFF2-40B4-BE49-F238E27FC236}">
                <a16:creationId xmlns:a16="http://schemas.microsoft.com/office/drawing/2014/main" id="{02E2EBE2-E773-45B7-BD3B-E787C27B5702}"/>
              </a:ext>
            </a:extLst>
          </p:cNvPr>
          <p:cNvSpPr>
            <a:spLocks noGrp="1"/>
          </p:cNvSpPr>
          <p:nvPr>
            <p:ph type="title"/>
          </p:nvPr>
        </p:nvSpPr>
        <p:spPr>
          <a:xfrm>
            <a:off x="849683" y="1240076"/>
            <a:ext cx="2727813" cy="4584527"/>
          </a:xfrm>
        </p:spPr>
        <p:txBody>
          <a:bodyPr>
            <a:normAutofit/>
          </a:bodyPr>
          <a:lstStyle/>
          <a:p>
            <a:r>
              <a:rPr lang="it-IT" sz="3000">
                <a:solidFill>
                  <a:srgbClr val="FFFFFF"/>
                </a:solidFill>
              </a:rPr>
              <a:t>Una mosca acchiappata a volo</a:t>
            </a:r>
          </a:p>
        </p:txBody>
      </p:sp>
      <p:sp>
        <p:nvSpPr>
          <p:cNvPr id="6" name="Segnaposto contenuto 5">
            <a:extLst>
              <a:ext uri="{FF2B5EF4-FFF2-40B4-BE49-F238E27FC236}">
                <a16:creationId xmlns:a16="http://schemas.microsoft.com/office/drawing/2014/main" id="{7E265F99-AE7F-4FDD-810E-AAA6789F8969}"/>
              </a:ext>
            </a:extLst>
          </p:cNvPr>
          <p:cNvSpPr>
            <a:spLocks noGrp="1"/>
          </p:cNvSpPr>
          <p:nvPr>
            <p:ph idx="1"/>
          </p:nvPr>
        </p:nvSpPr>
        <p:spPr>
          <a:xfrm>
            <a:off x="4705594" y="1240077"/>
            <a:ext cx="6034827" cy="4916465"/>
          </a:xfrm>
        </p:spPr>
        <p:txBody>
          <a:bodyPr anchor="t">
            <a:normAutofit/>
          </a:bodyPr>
          <a:lstStyle/>
          <a:p>
            <a:pPr marL="0" indent="0" algn="just">
              <a:lnSpc>
                <a:spcPct val="110000"/>
              </a:lnSpc>
              <a:buNone/>
            </a:pPr>
            <a:r>
              <a:rPr lang="it-IT" sz="1700" dirty="0"/>
              <a:t>«(…) Montalbano se ne tornò a Marinella più confuso che </a:t>
            </a:r>
            <a:r>
              <a:rPr lang="it-IT" sz="1700" dirty="0" err="1"/>
              <a:t>pirsuaso</a:t>
            </a:r>
            <a:r>
              <a:rPr lang="it-IT" sz="1700" dirty="0"/>
              <a:t>.</a:t>
            </a:r>
          </a:p>
          <a:p>
            <a:pPr marL="0" indent="0" algn="just">
              <a:lnSpc>
                <a:spcPct val="110000"/>
              </a:lnSpc>
              <a:buNone/>
            </a:pPr>
            <a:r>
              <a:rPr lang="it-IT" sz="1700" dirty="0"/>
              <a:t>La </a:t>
            </a:r>
            <a:r>
              <a:rPr lang="it-IT" sz="1700" dirty="0" err="1"/>
              <a:t>matina</a:t>
            </a:r>
            <a:r>
              <a:rPr lang="it-IT" sz="1700" dirty="0"/>
              <a:t> appresso, mentre si faceva la </a:t>
            </a:r>
            <a:r>
              <a:rPr lang="it-IT" sz="1700" dirty="0" err="1"/>
              <a:t>varba</a:t>
            </a:r>
            <a:r>
              <a:rPr lang="it-IT" sz="1700" dirty="0"/>
              <a:t>, gli tornò a mente l’atmosfera </a:t>
            </a:r>
            <a:r>
              <a:rPr lang="it-IT" sz="1700" dirty="0" err="1"/>
              <a:t>stramma</a:t>
            </a:r>
            <a:r>
              <a:rPr lang="it-IT" sz="1700" dirty="0"/>
              <a:t> che c’era stata durante la cena dai Burgio. Di una cosa si era sicuramente fatto convinto e cioè che l’invito non era stato casuale. Il preside aveva voluto l’incontro tra lui e l’ingegnere Pennisi probabilmente perché questo intendeva dirgli qualche cosa. Ma nel corso della mangiata aveva cangiato idea, a malgrado che il preside, </a:t>
            </a:r>
            <a:r>
              <a:rPr lang="it-IT" sz="1700" dirty="0" err="1"/>
              <a:t>taliàndolo</a:t>
            </a:r>
            <a:r>
              <a:rPr lang="it-IT" sz="1700" dirty="0"/>
              <a:t>, lo invitasse a </a:t>
            </a:r>
            <a:r>
              <a:rPr lang="it-IT" sz="1700" dirty="0" err="1"/>
              <a:t>tràsiri</a:t>
            </a:r>
            <a:r>
              <a:rPr lang="it-IT" sz="1700" dirty="0"/>
              <a:t> nella questione. E l’annunzio che sarebbe partito la </a:t>
            </a:r>
            <a:r>
              <a:rPr lang="it-IT" sz="1700" dirty="0" err="1"/>
              <a:t>matina</a:t>
            </a:r>
            <a:r>
              <a:rPr lang="it-IT" sz="1700" dirty="0"/>
              <a:t> dopo, l’ingegnere a chi l’aveva fatto? Non certo a suo cugino e a sua mogliere dato che questi dovevano già saperlo: l’ingegnere alloggiava da loro. E non l’aveva di certo rivolto a Montalbano.  Allora il senso vero di quella frase era un altro.</a:t>
            </a:r>
          </a:p>
        </p:txBody>
      </p:sp>
    </p:spTree>
    <p:extLst>
      <p:ext uri="{BB962C8B-B14F-4D97-AF65-F5344CB8AC3E}">
        <p14:creationId xmlns:p14="http://schemas.microsoft.com/office/powerpoint/2010/main" val="92980057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D3CBBE71-1FE5-4610-97DB-70BF46D57D0F}"/>
              </a:ext>
            </a:extLst>
          </p:cNvPr>
          <p:cNvSpPr>
            <a:spLocks noGrp="1"/>
          </p:cNvSpPr>
          <p:nvPr>
            <p:ph idx="1"/>
          </p:nvPr>
        </p:nvSpPr>
        <p:spPr/>
        <p:txBody>
          <a:bodyPr>
            <a:normAutofit lnSpcReduction="10000"/>
          </a:bodyPr>
          <a:lstStyle/>
          <a:p>
            <a:pPr marL="0" indent="0" algn="just">
              <a:buNone/>
            </a:pPr>
            <a:r>
              <a:rPr lang="it-IT" dirty="0"/>
              <a:t>Forse questo: cugino mio, non insistere, dicendo che parto domani intendo chiudere l’argomento, non parlerò col commissario. E poi Rocco Pennisi aveva detto una cosa che non </a:t>
            </a:r>
            <a:r>
              <a:rPr lang="it-IT" dirty="0" err="1"/>
              <a:t>quatrava</a:t>
            </a:r>
            <a:r>
              <a:rPr lang="it-IT" dirty="0"/>
              <a:t>, una cosa che gli era </a:t>
            </a:r>
            <a:r>
              <a:rPr lang="it-IT" dirty="0" err="1"/>
              <a:t>nisciuta</a:t>
            </a:r>
            <a:r>
              <a:rPr lang="it-IT" dirty="0"/>
              <a:t> di bocca senza </a:t>
            </a:r>
            <a:r>
              <a:rPr lang="it-IT" dirty="0" err="1"/>
              <a:t>pinsarci</a:t>
            </a:r>
            <a:r>
              <a:rPr lang="it-IT" dirty="0"/>
              <a:t>, tant’è vero che si era interrotto di colpo. Era stato a proposito dell’aereo. Aveva suppergiù detto che quando era in condizioni di prenderlo, non c’era ancora l’abitudine ai viaggi in aeroplano. Perché l’ingegnere, ad un certo momento della sua vita, </a:t>
            </a:r>
            <a:r>
              <a:rPr lang="it-IT" dirty="0" err="1"/>
              <a:t>macari</a:t>
            </a:r>
            <a:r>
              <a:rPr lang="it-IT" dirty="0"/>
              <a:t> se avesse voluto farlo, non ne avrebbe avuto la possibilità? Cosa poteva impedirglielo? E c’era un’altra cosa, questa assai difficile a definirsi. Un’impressione. Macari se poteva parere che il commissario, durante la cena, avesse </a:t>
            </a:r>
            <a:r>
              <a:rPr lang="it-IT" dirty="0" err="1"/>
              <a:t>talìato</a:t>
            </a:r>
            <a:r>
              <a:rPr lang="it-IT" dirty="0"/>
              <a:t> Rocco Pennisi solo quando necessitava, invece non l’aveva mai perso d’occhio. L’aveva colpito l’economia dei gesti dell’ingegnere.</a:t>
            </a:r>
          </a:p>
        </p:txBody>
      </p:sp>
    </p:spTree>
    <p:extLst>
      <p:ext uri="{BB962C8B-B14F-4D97-AF65-F5344CB8AC3E}">
        <p14:creationId xmlns:p14="http://schemas.microsoft.com/office/powerpoint/2010/main" val="22362443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F4880D6B-9F8C-4531-AE17-558618EADDEA}"/>
              </a:ext>
            </a:extLst>
          </p:cNvPr>
          <p:cNvSpPr>
            <a:spLocks noGrp="1"/>
          </p:cNvSpPr>
          <p:nvPr>
            <p:ph idx="1"/>
          </p:nvPr>
        </p:nvSpPr>
        <p:spPr/>
        <p:txBody>
          <a:bodyPr>
            <a:normAutofit lnSpcReduction="10000"/>
          </a:bodyPr>
          <a:lstStyle/>
          <a:p>
            <a:pPr marL="0" indent="0" algn="just">
              <a:buNone/>
            </a:pPr>
            <a:r>
              <a:rPr lang="it-IT" dirty="0"/>
              <a:t>Non allargava le braccia, non poggiava i gomiti sul tavolo… buona educazione, certo. Ma perché, </a:t>
            </a:r>
            <a:r>
              <a:rPr lang="it-IT" dirty="0" err="1"/>
              <a:t>assittandosi</a:t>
            </a:r>
            <a:r>
              <a:rPr lang="it-IT" dirty="0"/>
              <a:t> a tavola, aveva avvicinato il bicchiere e le posate, quasi fosse abituato a muoversi in uno spazio ristretto? Si comporta istintivamente </a:t>
            </a:r>
            <a:r>
              <a:rPr lang="it-IT" dirty="0" err="1"/>
              <a:t>accussì</a:t>
            </a:r>
            <a:r>
              <a:rPr lang="it-IT" dirty="0"/>
              <a:t> chi è </a:t>
            </a:r>
            <a:r>
              <a:rPr lang="it-IT" dirty="0" err="1"/>
              <a:t>abituto</a:t>
            </a:r>
            <a:r>
              <a:rPr lang="it-IT" dirty="0"/>
              <a:t> a mangiare con altri </a:t>
            </a:r>
            <a:r>
              <a:rPr lang="it-IT" dirty="0" err="1"/>
              <a:t>òmini</a:t>
            </a:r>
            <a:r>
              <a:rPr lang="it-IT" dirty="0"/>
              <a:t>, uno a dritta, uno a mancina e un terzo davanti. Ci </a:t>
            </a:r>
            <a:r>
              <a:rPr lang="it-IT" dirty="0" err="1"/>
              <a:t>pinsò</a:t>
            </a:r>
            <a:r>
              <a:rPr lang="it-IT" dirty="0"/>
              <a:t> e ci </a:t>
            </a:r>
            <a:r>
              <a:rPr lang="it-IT" dirty="0" err="1"/>
              <a:t>ripinsò</a:t>
            </a:r>
            <a:r>
              <a:rPr lang="it-IT" dirty="0"/>
              <a:t> mentre </a:t>
            </a:r>
            <a:r>
              <a:rPr lang="it-IT" dirty="0" err="1"/>
              <a:t>passiava</a:t>
            </a:r>
            <a:r>
              <a:rPr lang="it-IT" dirty="0"/>
              <a:t> a ripa di mare dato che era ancora troppo presto per andare in ufficio. E tutto ‘</a:t>
            </a:r>
            <a:r>
              <a:rPr lang="it-IT" dirty="0" err="1"/>
              <a:t>nzèmmula</a:t>
            </a:r>
            <a:r>
              <a:rPr lang="it-IT" dirty="0"/>
              <a:t> la spiegazione gli venne in testa semplice, chiara </a:t>
            </a:r>
            <a:r>
              <a:rPr lang="it-IT" dirty="0" err="1"/>
              <a:t>chiara</a:t>
            </a:r>
            <a:r>
              <a:rPr lang="it-IT" dirty="0"/>
              <a:t>. E capì perché il preside, invitandolo, gli avesse sillabato nome e cognome del cugino. Era un gesto di delicatezza, desiderava prevenirlo, non voleva metterlo in imbarazzo facendogli trovare allo stesso tavolo uno come suo cugino. Solo che lui non si era ricordato sul momento chi era Rocco Pennisi. Un assassino, semplicemente».</a:t>
            </a:r>
          </a:p>
        </p:txBody>
      </p:sp>
    </p:spTree>
    <p:extLst>
      <p:ext uri="{BB962C8B-B14F-4D97-AF65-F5344CB8AC3E}">
        <p14:creationId xmlns:p14="http://schemas.microsoft.com/office/powerpoint/2010/main" val="30112071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23522FE7-5A29-4EF6-B1EF-2CA55748A7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28" name="Picture 27">
            <a:extLst>
              <a:ext uri="{FF2B5EF4-FFF2-40B4-BE49-F238E27FC236}">
                <a16:creationId xmlns:a16="http://schemas.microsoft.com/office/drawing/2014/main" id="{C2192E09-EBC7-416C-B887-DFF915D7F43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30" name="Straight Connector 29">
            <a:extLst>
              <a:ext uri="{FF2B5EF4-FFF2-40B4-BE49-F238E27FC236}">
                <a16:creationId xmlns:a16="http://schemas.microsoft.com/office/drawing/2014/main" id="{2924498D-E084-44BE-A196-CFCE3556435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3BBC7667-C352-4842-9AFD-E5C16AD002F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34" name="Rectangle 33">
            <a:extLst>
              <a:ext uri="{FF2B5EF4-FFF2-40B4-BE49-F238E27FC236}">
                <a16:creationId xmlns:a16="http://schemas.microsoft.com/office/drawing/2014/main" id="{B5F9E98A-4FF4-43D6-9C48-6DF0E7F2D2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D207A636-DC99-4588-80C4-9E069B97C3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sp>
        <p:nvSpPr>
          <p:cNvPr id="4" name="Titolo 3">
            <a:extLst>
              <a:ext uri="{FF2B5EF4-FFF2-40B4-BE49-F238E27FC236}">
                <a16:creationId xmlns:a16="http://schemas.microsoft.com/office/drawing/2014/main" id="{7922939E-C13E-469B-A5C6-B4BBC894D915}"/>
              </a:ext>
            </a:extLst>
          </p:cNvPr>
          <p:cNvSpPr>
            <a:spLocks noGrp="1"/>
          </p:cNvSpPr>
          <p:nvPr>
            <p:ph type="title"/>
          </p:nvPr>
        </p:nvSpPr>
        <p:spPr>
          <a:xfrm>
            <a:off x="960933" y="960241"/>
            <a:ext cx="6849699" cy="4203872"/>
          </a:xfrm>
        </p:spPr>
        <p:txBody>
          <a:bodyPr vert="horz" lIns="91440" tIns="45720" rIns="91440" bIns="0" rtlCol="0" anchor="ctr">
            <a:normAutofit/>
          </a:bodyPr>
          <a:lstStyle/>
          <a:p>
            <a:pPr algn="r"/>
            <a:r>
              <a:rPr lang="en-US" sz="5400"/>
              <a:t>Luigi pirandello</a:t>
            </a:r>
          </a:p>
        </p:txBody>
      </p:sp>
      <p:cxnSp>
        <p:nvCxnSpPr>
          <p:cNvPr id="38" name="Straight Connector 37">
            <a:extLst>
              <a:ext uri="{FF2B5EF4-FFF2-40B4-BE49-F238E27FC236}">
                <a16:creationId xmlns:a16="http://schemas.microsoft.com/office/drawing/2014/main" id="{0F2BAA51-3181-4303-929A-FCD9C33F890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127685" y="1328764"/>
            <a:ext cx="0" cy="3466826"/>
          </a:xfrm>
          <a:prstGeom prst="line">
            <a:avLst/>
          </a:prstGeom>
          <a:ln w="3175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40" name="Picture 39">
            <a:extLst>
              <a:ext uri="{FF2B5EF4-FFF2-40B4-BE49-F238E27FC236}">
                <a16:creationId xmlns:a16="http://schemas.microsoft.com/office/drawing/2014/main" id="{D4ED6A5F-3B06-48C5-850F-8045C4DF69A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42" name="Straight Connector 41">
            <a:extLst>
              <a:ext uri="{FF2B5EF4-FFF2-40B4-BE49-F238E27FC236}">
                <a16:creationId xmlns:a16="http://schemas.microsoft.com/office/drawing/2014/main" id="{C9A60B9D-8DAC-4DA9-88DE-9911621A2B9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pic>
        <p:nvPicPr>
          <p:cNvPr id="8" name="Immagine 7" descr="Immagine che contiene persona, uomo, esterni, cielo&#10;&#10;Descrizione generata automaticamente">
            <a:extLst>
              <a:ext uri="{FF2B5EF4-FFF2-40B4-BE49-F238E27FC236}">
                <a16:creationId xmlns:a16="http://schemas.microsoft.com/office/drawing/2014/main" id="{04462932-5FEA-4335-9A92-F515E9224D1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16271" y="1289890"/>
            <a:ext cx="3252732" cy="3429000"/>
          </a:xfrm>
          <a:prstGeom prst="rect">
            <a:avLst/>
          </a:prstGeom>
        </p:spPr>
      </p:pic>
    </p:spTree>
    <p:extLst>
      <p:ext uri="{BB962C8B-B14F-4D97-AF65-F5344CB8AC3E}">
        <p14:creationId xmlns:p14="http://schemas.microsoft.com/office/powerpoint/2010/main" val="2739944406"/>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egnaposto contenuto 5">
            <a:extLst>
              <a:ext uri="{FF2B5EF4-FFF2-40B4-BE49-F238E27FC236}">
                <a16:creationId xmlns:a16="http://schemas.microsoft.com/office/drawing/2014/main" id="{4AC5C1E2-56D5-4D33-9086-5C7D3EE96ED0}"/>
              </a:ext>
            </a:extLst>
          </p:cNvPr>
          <p:cNvSpPr>
            <a:spLocks noGrp="1"/>
          </p:cNvSpPr>
          <p:nvPr>
            <p:ph sz="half" idx="4294967295"/>
          </p:nvPr>
        </p:nvSpPr>
        <p:spPr>
          <a:xfrm>
            <a:off x="914400" y="665825"/>
            <a:ext cx="4645025" cy="4935630"/>
          </a:xfrm>
        </p:spPr>
        <p:txBody>
          <a:bodyPr>
            <a:normAutofit fontScale="85000" lnSpcReduction="10000"/>
          </a:bodyPr>
          <a:lstStyle/>
          <a:p>
            <a:pPr algn="just"/>
            <a:r>
              <a:rPr lang="it-IT" dirty="0"/>
              <a:t>Si laurea a Bonn con una tesi sul dialetto agrigentino, dal titolo: </a:t>
            </a:r>
          </a:p>
          <a:p>
            <a:pPr algn="just"/>
            <a:r>
              <a:rPr lang="it-IT" dirty="0"/>
              <a:t>Nella sua attività di narratore e drammaturgo prende le mosse dal Naturalismo per allontanarsene progressivamente. </a:t>
            </a:r>
            <a:r>
              <a:rPr lang="it-IT" dirty="0">
                <a:highlight>
                  <a:srgbClr val="FFFF00"/>
                </a:highlight>
              </a:rPr>
              <a:t>La scelta del dialetto nelle prime opere teatrali potrebbe rispondere ad un bisogno di aderire maggiormente alla realtà rappresentata.</a:t>
            </a:r>
          </a:p>
          <a:p>
            <a:pPr algn="just"/>
            <a:r>
              <a:rPr lang="it-IT" dirty="0"/>
              <a:t>Nel 1909 pubblica un articolo dal titolo </a:t>
            </a:r>
            <a:r>
              <a:rPr lang="it-IT" i="1" dirty="0">
                <a:solidFill>
                  <a:srgbClr val="FF0000"/>
                </a:solidFill>
              </a:rPr>
              <a:t>Teatro dialettale?</a:t>
            </a:r>
            <a:r>
              <a:rPr lang="it-IT" dirty="0"/>
              <a:t>  in cui esprime un giudizio negativo sul teatro dialettale del suo tempo, dominato da attori molto bravi (Grasso, Aguglia) che tendevano però ad allontanarsi dal testo, come nella Commedia dell’arte, esportando un’immagine stereotipata della Sicilia. </a:t>
            </a:r>
          </a:p>
        </p:txBody>
      </p:sp>
      <p:sp>
        <p:nvSpPr>
          <p:cNvPr id="3" name="Segnaposto contenuto 2">
            <a:extLst>
              <a:ext uri="{FF2B5EF4-FFF2-40B4-BE49-F238E27FC236}">
                <a16:creationId xmlns:a16="http://schemas.microsoft.com/office/drawing/2014/main" id="{6C8D970D-5F0C-4CF6-BE00-6AA92F58FC1A}"/>
              </a:ext>
            </a:extLst>
          </p:cNvPr>
          <p:cNvSpPr>
            <a:spLocks noGrp="1"/>
          </p:cNvSpPr>
          <p:nvPr>
            <p:ph sz="half" idx="4294967295"/>
          </p:nvPr>
        </p:nvSpPr>
        <p:spPr>
          <a:xfrm>
            <a:off x="6863395" y="665824"/>
            <a:ext cx="4645025" cy="4616389"/>
          </a:xfrm>
        </p:spPr>
        <p:txBody>
          <a:bodyPr>
            <a:normAutofit fontScale="92500" lnSpcReduction="20000"/>
          </a:bodyPr>
          <a:lstStyle/>
          <a:p>
            <a:pPr algn="just"/>
            <a:r>
              <a:rPr lang="it-IT" dirty="0"/>
              <a:t>Nonostante ciò, tra il 1915 e il 1920 scrive diverse commedie in dialetto, per alcune delle quali vi è anche la versione in italiano.  Pirandello tendeva infatti a lasciare separati i due codici linguistici, anche se non mancano nella sua lingua italiana parole di cui si può rintracciare l’origine siciliana. </a:t>
            </a:r>
            <a:r>
              <a:rPr lang="it-IT" dirty="0">
                <a:highlight>
                  <a:srgbClr val="FFFF00"/>
                </a:highlight>
              </a:rPr>
              <a:t>Successivamente tenderà ad abbandonare il teatro dialettale per il teatro del grottesco e poi per il metateatro, utilizzando sempre più la lingua italiana.</a:t>
            </a:r>
          </a:p>
          <a:p>
            <a:pPr algn="just"/>
            <a:r>
              <a:rPr lang="it-IT" dirty="0"/>
              <a:t>Nel 1921 scrive un altro articolo dal titolo </a:t>
            </a:r>
            <a:r>
              <a:rPr lang="it-IT" i="1" dirty="0">
                <a:solidFill>
                  <a:srgbClr val="FF0000"/>
                </a:solidFill>
              </a:rPr>
              <a:t>Dialettalità</a:t>
            </a:r>
            <a:r>
              <a:rPr lang="it-IT" dirty="0">
                <a:solidFill>
                  <a:srgbClr val="FF0000"/>
                </a:solidFill>
              </a:rPr>
              <a:t> </a:t>
            </a:r>
            <a:r>
              <a:rPr lang="it-IT" dirty="0"/>
              <a:t>nel quale sembra recuperare una diversa prospettiva, intravedendo nei dialetti l’anima stessa della lingua nazionale</a:t>
            </a:r>
          </a:p>
          <a:p>
            <a:endParaRPr lang="it-IT" dirty="0"/>
          </a:p>
        </p:txBody>
      </p:sp>
      <p:sp>
        <p:nvSpPr>
          <p:cNvPr id="2" name="CasellaDiTesto 1">
            <a:extLst>
              <a:ext uri="{FF2B5EF4-FFF2-40B4-BE49-F238E27FC236}">
                <a16:creationId xmlns:a16="http://schemas.microsoft.com/office/drawing/2014/main" id="{8B88289C-46ED-4E82-9EC1-37F26F4231C0}"/>
              </a:ext>
            </a:extLst>
          </p:cNvPr>
          <p:cNvSpPr txBox="1"/>
          <p:nvPr/>
        </p:nvSpPr>
        <p:spPr>
          <a:xfrm>
            <a:off x="1960124" y="6192175"/>
            <a:ext cx="8271752" cy="369332"/>
          </a:xfrm>
          <a:prstGeom prst="rect">
            <a:avLst/>
          </a:prstGeom>
          <a:noFill/>
        </p:spPr>
        <p:txBody>
          <a:bodyPr wrap="none" rtlCol="0">
            <a:spAutoFit/>
          </a:bodyPr>
          <a:lstStyle/>
          <a:p>
            <a:r>
              <a:rPr lang="it-IT" dirty="0">
                <a:solidFill>
                  <a:schemeClr val="bg1"/>
                </a:solidFill>
              </a:rPr>
              <a:t>(Per una conoscenza più completa dell’autore, cfr. R. Luperini, </a:t>
            </a:r>
            <a:r>
              <a:rPr lang="it-IT" i="1" dirty="0">
                <a:solidFill>
                  <a:schemeClr val="bg1"/>
                </a:solidFill>
              </a:rPr>
              <a:t>Perché la letteratura</a:t>
            </a:r>
            <a:r>
              <a:rPr lang="it-IT" dirty="0">
                <a:solidFill>
                  <a:schemeClr val="bg1"/>
                </a:solidFill>
              </a:rPr>
              <a:t>, vol. 5)</a:t>
            </a:r>
            <a:endParaRPr lang="it-IT" dirty="0"/>
          </a:p>
        </p:txBody>
      </p:sp>
    </p:spTree>
    <p:extLst>
      <p:ext uri="{BB962C8B-B14F-4D97-AF65-F5344CB8AC3E}">
        <p14:creationId xmlns:p14="http://schemas.microsoft.com/office/powerpoint/2010/main" val="37645254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a:extLst>
              <a:ext uri="{FF2B5EF4-FFF2-40B4-BE49-F238E27FC236}">
                <a16:creationId xmlns:a16="http://schemas.microsoft.com/office/drawing/2014/main" id="{91A21ED7-E378-47EC-9802-B70CE08C766D}"/>
              </a:ext>
            </a:extLst>
          </p:cNvPr>
          <p:cNvSpPr>
            <a:spLocks noGrp="1"/>
          </p:cNvSpPr>
          <p:nvPr>
            <p:ph type="title"/>
          </p:nvPr>
        </p:nvSpPr>
        <p:spPr/>
        <p:txBody>
          <a:bodyPr>
            <a:normAutofit fontScale="90000"/>
          </a:bodyPr>
          <a:lstStyle/>
          <a:p>
            <a:r>
              <a:rPr lang="it-IT" dirty="0"/>
              <a:t>Pirandello: Dialetto, nemico amatissimo</a:t>
            </a:r>
            <a:br>
              <a:rPr lang="it-IT" dirty="0"/>
            </a:br>
            <a:r>
              <a:rPr lang="it-IT" sz="1100" cap="none" dirty="0">
                <a:latin typeface="Arial" panose="020B0604020202020204" pitchFamily="34" charset="0"/>
                <a:cs typeface="Arial" panose="020B0604020202020204" pitchFamily="34" charset="0"/>
              </a:rPr>
              <a:t>www.lastampa.it/2007/06/23/cultura/pirandello-dialetto-nemico-amatissimo-dkavlltf4ar9i5ft1fahzi/pagina.html</a:t>
            </a:r>
            <a:br>
              <a:rPr lang="it-IT" dirty="0"/>
            </a:br>
            <a:endParaRPr lang="it-IT" dirty="0"/>
          </a:p>
        </p:txBody>
      </p:sp>
      <p:sp>
        <p:nvSpPr>
          <p:cNvPr id="6" name="Segnaposto contenuto 5">
            <a:extLst>
              <a:ext uri="{FF2B5EF4-FFF2-40B4-BE49-F238E27FC236}">
                <a16:creationId xmlns:a16="http://schemas.microsoft.com/office/drawing/2014/main" id="{44CD14CC-8C2B-4175-B91D-1C2F5B88F16C}"/>
              </a:ext>
            </a:extLst>
          </p:cNvPr>
          <p:cNvSpPr>
            <a:spLocks noGrp="1"/>
          </p:cNvSpPr>
          <p:nvPr>
            <p:ph idx="1"/>
          </p:nvPr>
        </p:nvSpPr>
        <p:spPr/>
        <p:txBody>
          <a:bodyPr>
            <a:normAutofit fontScale="92500" lnSpcReduction="10000"/>
          </a:bodyPr>
          <a:lstStyle/>
          <a:p>
            <a:pPr algn="just"/>
            <a:r>
              <a:rPr lang="it-IT" dirty="0">
                <a:solidFill>
                  <a:srgbClr val="FF0000"/>
                </a:solidFill>
              </a:rPr>
              <a:t>Teatro dialettale? </a:t>
            </a:r>
            <a:r>
              <a:rPr lang="it-IT" dirty="0"/>
              <a:t>È il titolo di un articolo che Pirandello pubblica sulla Rivista popolare di politica, lettere e scienze sociali del 31 gennaio 1909. Quel punto interrogativo denunzia senza possibilità d’equivoci la posizione fortemente critica dell’autore il quale, fin dal primo rigo, si dichiara esser nemico «non dell’arte drammatica, bensì di quel mondo posticcio e convenzionale del palcoscenico dove l’attore fa proprio il contrario di ciò che ha fatto il poeta. Rende cioè più reale e tuttavia men vero il personaggio creato dal poeta; dà una certezza artefatta, in un ambiente posticcio, illusorio, a persone e azioni che hanno già avuto un’espressione di vita superiore...».</a:t>
            </a:r>
          </a:p>
          <a:p>
            <a:pPr marL="0" indent="0" algn="just">
              <a:buNone/>
            </a:pPr>
            <a:r>
              <a:rPr lang="it-IT" dirty="0"/>
              <a:t> </a:t>
            </a:r>
            <a:br>
              <a:rPr lang="it-IT" dirty="0"/>
            </a:br>
            <a:endParaRPr lang="it-IT" dirty="0"/>
          </a:p>
        </p:txBody>
      </p:sp>
    </p:spTree>
    <p:extLst>
      <p:ext uri="{BB962C8B-B14F-4D97-AF65-F5344CB8AC3E}">
        <p14:creationId xmlns:p14="http://schemas.microsoft.com/office/powerpoint/2010/main" val="39705650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BDA95590-25D2-4053-A60F-19F558E000B3}"/>
              </a:ext>
            </a:extLst>
          </p:cNvPr>
          <p:cNvSpPr>
            <a:spLocks noGrp="1"/>
          </p:cNvSpPr>
          <p:nvPr>
            <p:ph idx="1"/>
          </p:nvPr>
        </p:nvSpPr>
        <p:spPr/>
        <p:txBody>
          <a:bodyPr>
            <a:normAutofit lnSpcReduction="10000"/>
          </a:bodyPr>
          <a:lstStyle/>
          <a:p>
            <a:pPr algn="just"/>
            <a:r>
              <a:rPr lang="it-IT" dirty="0"/>
              <a:t>«non si può creare, ma tutt’al più si possono far soltanto canovacci e </a:t>
            </a:r>
            <a:r>
              <a:rPr lang="it-IT" dirty="0" err="1"/>
              <a:t>scenarii</a:t>
            </a:r>
            <a:r>
              <a:rPr lang="it-IT" dirty="0"/>
              <a:t> da commedia dell’arte per le spaventose bravure del signor Grasso e della signora Aguglia», vale a dire «manifatturare una Sicilia d’importazione». Quella, per intenderci, del sole ardente, del sangue caldo, del coltello facile, dell’onore macchiato da lavare col sangue. Quella Sicilia da carretto siciliano o da opera dei pupi che gli è lontanissima, addirittura estranea. Ma, a parte la situazione contingente, che senso ha scrivere in dialetto? Ha senso solo, afferma Pirandello, se un autore ha, o è costretto ad avere, un corredo linguistico limitato al dialetto e un orizzonte artistico contenibile entro la geografia regionale, perché «una letteratura dialettale, insomma, è fatta per restare entro i confini del dialetto». </a:t>
            </a:r>
          </a:p>
        </p:txBody>
      </p:sp>
    </p:spTree>
    <p:extLst>
      <p:ext uri="{BB962C8B-B14F-4D97-AF65-F5344CB8AC3E}">
        <p14:creationId xmlns:p14="http://schemas.microsoft.com/office/powerpoint/2010/main" val="1073540660"/>
      </p:ext>
    </p:extLst>
  </p:cSld>
  <p:clrMapOvr>
    <a:masterClrMapping/>
  </p:clrMapOvr>
</p:sld>
</file>

<file path=ppt/theme/theme1.xml><?xml version="1.0" encoding="utf-8"?>
<a:theme xmlns:a="http://schemas.openxmlformats.org/drawingml/2006/main" name="Raccolta">
  <a:themeElements>
    <a:clrScheme name="Raccolta">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Raccolta">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accolta">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docProps/app.xml><?xml version="1.0" encoding="utf-8"?>
<Properties xmlns="http://schemas.openxmlformats.org/officeDocument/2006/extended-properties" xmlns:vt="http://schemas.openxmlformats.org/officeDocument/2006/docPropsVTypes">
  <TotalTime>3</TotalTime>
  <Words>6309</Words>
  <Application>Microsoft Office PowerPoint</Application>
  <PresentationFormat>Widescreen</PresentationFormat>
  <Paragraphs>198</Paragraphs>
  <Slides>54</Slides>
  <Notes>0</Notes>
  <HiddenSlides>0</HiddenSlides>
  <MMClips>0</MMClips>
  <ScaleCrop>false</ScaleCrop>
  <HeadingPairs>
    <vt:vector size="6" baseType="variant">
      <vt:variant>
        <vt:lpstr>Caratteri utilizzati</vt:lpstr>
      </vt:variant>
      <vt:variant>
        <vt:i4>5</vt:i4>
      </vt:variant>
      <vt:variant>
        <vt:lpstr>Tema</vt:lpstr>
      </vt:variant>
      <vt:variant>
        <vt:i4>1</vt:i4>
      </vt:variant>
      <vt:variant>
        <vt:lpstr>Titoli diapositive</vt:lpstr>
      </vt:variant>
      <vt:variant>
        <vt:i4>54</vt:i4>
      </vt:variant>
    </vt:vector>
  </HeadingPairs>
  <TitlesOfParts>
    <vt:vector size="60" baseType="lpstr">
      <vt:lpstr>Arial</vt:lpstr>
      <vt:lpstr>Calibri</vt:lpstr>
      <vt:lpstr>Gill Sans MT</vt:lpstr>
      <vt:lpstr>Open Sans</vt:lpstr>
      <vt:lpstr>Times New Roman</vt:lpstr>
      <vt:lpstr>Raccolta</vt:lpstr>
      <vt:lpstr>Tra lingua e dialetto Presenza del dialetto negli scrittori di origine siciliana del novecento</vt:lpstr>
      <vt:lpstr>Premessa</vt:lpstr>
      <vt:lpstr>LA REGIONALITA LETTERARIA TRA REALISMO ED ESPRESSIONISMO (sulla regionalità letteraria in italia: Pirandello, D'arrigo, Consolo  Salvatore C. Trovato Dans La linguistique 2008/1 (Vol. 44), pages 41 à 56   </vt:lpstr>
      <vt:lpstr>Presentazione standard di PowerPoint</vt:lpstr>
      <vt:lpstr>Presentazione standard di PowerPoint</vt:lpstr>
      <vt:lpstr>Luigi pirandello</vt:lpstr>
      <vt:lpstr>Presentazione standard di PowerPoint</vt:lpstr>
      <vt:lpstr>Pirandello: Dialetto, nemico amatissimo www.lastampa.it/2007/06/23/cultura/pirandello-dialetto-nemico-amatissimo-dkavlltf4ar9i5ft1fahzi/pagina.html </vt:lpstr>
      <vt:lpstr>Presentazione standard di PowerPoint</vt:lpstr>
      <vt:lpstr>Presentazione standard di PowerPoint</vt:lpstr>
      <vt:lpstr>Presentazione standard di PowerPoint</vt:lpstr>
      <vt:lpstr>Il teatro dialettale di pirandello</vt:lpstr>
      <vt:lpstr>Presentazione standard di PowerPoint</vt:lpstr>
      <vt:lpstr>‘Patenti  (SCENA iv)</vt:lpstr>
      <vt:lpstr>Presentazione standard di PowerPoint</vt:lpstr>
      <vt:lpstr>Presentazione standard di PowerPoint</vt:lpstr>
      <vt:lpstr>Presentazione standard di PowerPoint</vt:lpstr>
      <vt:lpstr>Presentazione standard di PowerPoint</vt:lpstr>
      <vt:lpstr>Presentazione standard di PowerPoint</vt:lpstr>
      <vt:lpstr>Leonardo Sciascia</vt:lpstr>
      <vt:lpstr>Racalmuto 1921- Palermo 1989 (Per una conoscenza generale dell’autore, vd. R. Luperini, Perché la letteratura, vol. 6, pp. 663-666)</vt:lpstr>
      <vt:lpstr>Presentazione standard di PowerPoint</vt:lpstr>
      <vt:lpstr>Le parrocchie di regalpetra</vt:lpstr>
      <vt:lpstr> Da Wikipedia, l'enciclopedia libera</vt:lpstr>
      <vt:lpstr>Presentazione standard di PowerPoint</vt:lpstr>
      <vt:lpstr>Presentazione standard di PowerPoint</vt:lpstr>
      <vt:lpstr>Alcuni brani</vt:lpstr>
      <vt:lpstr>Presentazione standard di PowerPoint</vt:lpstr>
      <vt:lpstr>Presentazione standard di PowerPoint</vt:lpstr>
      <vt:lpstr>Presentazione standard di PowerPoint</vt:lpstr>
      <vt:lpstr>Presentazione standard di PowerPoint</vt:lpstr>
      <vt:lpstr>Vincenzo consolo</vt:lpstr>
      <vt:lpstr>S. Agata di militello 1933- milano 2012 (Per una conoscenza generale dell’autore, vd. R. Luperini, Perché la letteratura, vol. 6, pp. 694-695)</vt:lpstr>
      <vt:lpstr>Presentazione standard di PowerPoint</vt:lpstr>
      <vt:lpstr>(sulla regionalità letteraria in italia: Pirandello, D'arrigo, Consolo  Salvatore C. Trovato Dans La linguistique 2008/1 (Vol. 44), pages 41 à 56  </vt:lpstr>
      <vt:lpstr>Presentazione standard di PowerPoint</vt:lpstr>
      <vt:lpstr>Il sorriso dell’ignoto marinaio (1976)</vt:lpstr>
      <vt:lpstr>Dal cap. I</vt:lpstr>
      <vt:lpstr>Presentazione standard di PowerPoint</vt:lpstr>
      <vt:lpstr>Dal cap. I</vt:lpstr>
      <vt:lpstr>Presentazione standard di PowerPoint</vt:lpstr>
      <vt:lpstr>Cap ix – le scritte</vt:lpstr>
      <vt:lpstr>Presentazione standard di PowerPoint</vt:lpstr>
      <vt:lpstr>Andrea Camilleri </vt:lpstr>
      <vt:lpstr>Presentazione standard di PowerPoint</vt:lpstr>
      <vt:lpstr>Presentazione standard di PowerPoint</vt:lpstr>
      <vt:lpstr>Presentazione standard di PowerPoint</vt:lpstr>
      <vt:lpstr>(Il cane di terracotta, p. 25-26)  </vt:lpstr>
      <vt:lpstr>Presentazione standard di PowerPoint</vt:lpstr>
      <vt:lpstr>Presentazione standard di PowerPoint</vt:lpstr>
      <vt:lpstr>Presentazione standard di PowerPoint</vt:lpstr>
      <vt:lpstr>Una mosca acchiappata a volo</vt:lpstr>
      <vt:lpstr>Presentazione standard di PowerPoint</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 lingua e dialetto Presenza del dialetto negli scrittori di origine siciliana del novecento</dc:title>
  <dc:creator>Rosa Maria Scuderi</dc:creator>
  <cp:lastModifiedBy>Rosa Maria Scuderi</cp:lastModifiedBy>
  <cp:revision>1</cp:revision>
  <dcterms:created xsi:type="dcterms:W3CDTF">2019-05-13T20:37:07Z</dcterms:created>
  <dcterms:modified xsi:type="dcterms:W3CDTF">2019-05-13T20:40:35Z</dcterms:modified>
</cp:coreProperties>
</file>