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5FE96F8C-0D69-491C-8491-746E9077B7B7}" type="datetimeFigureOut">
              <a:rPr lang="it-IT" smtClean="0"/>
              <a:t>07/06/2018</a:t>
            </a:fld>
            <a:endParaRPr lang="it-IT"/>
          </a:p>
        </p:txBody>
      </p:sp>
      <p:sp>
        <p:nvSpPr>
          <p:cNvPr id="16" name="Segnaposto numero diapositiva 15"/>
          <p:cNvSpPr>
            <a:spLocks noGrp="1"/>
          </p:cNvSpPr>
          <p:nvPr>
            <p:ph type="sldNum" sz="quarter" idx="11"/>
          </p:nvPr>
        </p:nvSpPr>
        <p:spPr/>
        <p:txBody>
          <a:bodyPr/>
          <a:lstStyle/>
          <a:p>
            <a:fld id="{15BA5644-2733-45E2-9A64-9B093530934F}"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FE96F8C-0D69-491C-8491-746E9077B7B7}" type="datetimeFigureOut">
              <a:rPr lang="it-IT" smtClean="0"/>
              <a:t>07/06/2018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BA5644-2733-45E2-9A64-9B093530934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FE96F8C-0D69-491C-8491-746E9077B7B7}" type="datetimeFigureOut">
              <a:rPr lang="it-IT" smtClean="0"/>
              <a:t>07/06/2018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BA5644-2733-45E2-9A64-9B093530934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5FE96F8C-0D69-491C-8491-746E9077B7B7}" type="datetimeFigureOut">
              <a:rPr lang="it-IT" smtClean="0"/>
              <a:t>07/06/2018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15BA5644-2733-45E2-9A64-9B093530934F}"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FE96F8C-0D69-491C-8491-746E9077B7B7}" type="datetimeFigureOut">
              <a:rPr lang="it-IT" smtClean="0"/>
              <a:t>07/06/2018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BA5644-2733-45E2-9A64-9B093530934F}"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5FE96F8C-0D69-491C-8491-746E9077B7B7}" type="datetimeFigureOut">
              <a:rPr lang="it-IT" smtClean="0"/>
              <a:t>07/06/2018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BA5644-2733-45E2-9A64-9B093530934F}"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15BA5644-2733-45E2-9A64-9B093530934F}"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5FE96F8C-0D69-491C-8491-746E9077B7B7}" type="datetimeFigureOut">
              <a:rPr lang="it-IT" smtClean="0"/>
              <a:t>07/06/2018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FE96F8C-0D69-491C-8491-746E9077B7B7}" type="datetimeFigureOut">
              <a:rPr lang="it-IT" smtClean="0"/>
              <a:t>07/06/2018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5BA5644-2733-45E2-9A64-9B093530934F}"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E96F8C-0D69-491C-8491-746E9077B7B7}" type="datetimeFigureOut">
              <a:rPr lang="it-IT" smtClean="0"/>
              <a:t>07/06/2018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5BA5644-2733-45E2-9A64-9B093530934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5FE96F8C-0D69-491C-8491-746E9077B7B7}" type="datetimeFigureOut">
              <a:rPr lang="it-IT" smtClean="0"/>
              <a:t>07/06/2018</a:t>
            </a:fld>
            <a:endParaRPr lang="it-IT"/>
          </a:p>
        </p:txBody>
      </p:sp>
      <p:sp>
        <p:nvSpPr>
          <p:cNvPr id="9" name="Segnaposto numero diapositiva 8"/>
          <p:cNvSpPr>
            <a:spLocks noGrp="1"/>
          </p:cNvSpPr>
          <p:nvPr>
            <p:ph type="sldNum" sz="quarter" idx="15"/>
          </p:nvPr>
        </p:nvSpPr>
        <p:spPr/>
        <p:txBody>
          <a:bodyPr/>
          <a:lstStyle/>
          <a:p>
            <a:fld id="{15BA5644-2733-45E2-9A64-9B093530934F}"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5FE96F8C-0D69-491C-8491-746E9077B7B7}" type="datetimeFigureOut">
              <a:rPr lang="it-IT" smtClean="0"/>
              <a:t>07/06/2018</a:t>
            </a:fld>
            <a:endParaRPr lang="it-IT"/>
          </a:p>
        </p:txBody>
      </p:sp>
      <p:sp>
        <p:nvSpPr>
          <p:cNvPr id="9" name="Segnaposto numero diapositiva 8"/>
          <p:cNvSpPr>
            <a:spLocks noGrp="1"/>
          </p:cNvSpPr>
          <p:nvPr>
            <p:ph type="sldNum" sz="quarter" idx="11"/>
          </p:nvPr>
        </p:nvSpPr>
        <p:spPr/>
        <p:txBody>
          <a:bodyPr/>
          <a:lstStyle/>
          <a:p>
            <a:fld id="{15BA5644-2733-45E2-9A64-9B093530934F}"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FE96F8C-0D69-491C-8491-746E9077B7B7}" type="datetimeFigureOut">
              <a:rPr lang="it-IT" smtClean="0"/>
              <a:t>07/06/2018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5BA5644-2733-45E2-9A64-9B093530934F}"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_07\Desktop\ALTERNANZA 2018\52_sicily-acirea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857288" y="357166"/>
            <a:ext cx="10358510" cy="1000132"/>
          </a:xfrm>
        </p:spPr>
        <p:txBody>
          <a:bodyPr/>
          <a:lstStyle/>
          <a:p>
            <a:r>
              <a:rPr lang="it-IT" sz="4000" dirty="0" smtClean="0">
                <a:solidFill>
                  <a:schemeClr val="bg1"/>
                </a:solidFill>
              </a:rPr>
              <a:t> ACIREALE: CHIESE </a:t>
            </a:r>
            <a:r>
              <a:rPr lang="it-IT" sz="4000" dirty="0" smtClean="0">
                <a:solidFill>
                  <a:schemeClr val="bg1"/>
                </a:solidFill>
              </a:rPr>
              <a:t/>
            </a:r>
            <a:br>
              <a:rPr lang="it-IT" sz="4000" dirty="0" smtClean="0">
                <a:solidFill>
                  <a:schemeClr val="bg1"/>
                </a:solidFill>
              </a:rPr>
            </a:br>
            <a:r>
              <a:rPr lang="it-IT" sz="4000" dirty="0" smtClean="0">
                <a:solidFill>
                  <a:schemeClr val="bg1"/>
                </a:solidFill>
              </a:rPr>
              <a:t> BAROCCHE</a:t>
            </a:r>
            <a:endParaRPr lang="it-IT" sz="4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r>
              <a:rPr lang="it-IT" b="1" dirty="0" smtClean="0">
                <a:solidFill>
                  <a:schemeClr val="bg1">
                    <a:lumMod val="95000"/>
                    <a:lumOff val="5000"/>
                  </a:schemeClr>
                </a:solidFill>
              </a:rPr>
              <a:t>Acireale</a:t>
            </a:r>
            <a:r>
              <a:rPr lang="it-IT" dirty="0" smtClean="0">
                <a:solidFill>
                  <a:schemeClr val="bg1">
                    <a:lumMod val="95000"/>
                    <a:lumOff val="5000"/>
                  </a:schemeClr>
                </a:solidFill>
              </a:rPr>
              <a:t>, adagiata fra le pendici del vulcano Etna e il mar </a:t>
            </a:r>
            <a:r>
              <a:rPr lang="it-IT" dirty="0" err="1" smtClean="0">
                <a:solidFill>
                  <a:schemeClr val="bg1">
                    <a:lumMod val="95000"/>
                    <a:lumOff val="5000"/>
                  </a:schemeClr>
                </a:solidFill>
              </a:rPr>
              <a:t>Jonio</a:t>
            </a:r>
            <a:r>
              <a:rPr lang="it-IT" dirty="0" smtClean="0">
                <a:solidFill>
                  <a:schemeClr val="bg1">
                    <a:lumMod val="95000"/>
                    <a:lumOff val="5000"/>
                  </a:schemeClr>
                </a:solidFill>
              </a:rPr>
              <a:t>, sorge su un altopiano di origine lavica, la </a:t>
            </a:r>
            <a:r>
              <a:rPr lang="it-IT" dirty="0" err="1" smtClean="0">
                <a:solidFill>
                  <a:schemeClr val="bg1">
                    <a:lumMod val="95000"/>
                    <a:lumOff val="5000"/>
                  </a:schemeClr>
                </a:solidFill>
              </a:rPr>
              <a:t>Timpa</a:t>
            </a:r>
            <a:r>
              <a:rPr lang="it-IT" dirty="0" smtClean="0">
                <a:solidFill>
                  <a:schemeClr val="bg1">
                    <a:lumMod val="95000"/>
                    <a:lumOff val="5000"/>
                  </a:schemeClr>
                </a:solidFill>
              </a:rPr>
              <a:t>. Fondata nel 731 a.C. come colonia greca con il nome di </a:t>
            </a:r>
            <a:r>
              <a:rPr lang="it-IT" dirty="0" err="1" smtClean="0">
                <a:solidFill>
                  <a:schemeClr val="bg1">
                    <a:lumMod val="95000"/>
                    <a:lumOff val="5000"/>
                  </a:schemeClr>
                </a:solidFill>
              </a:rPr>
              <a:t>Xiphonia</a:t>
            </a:r>
            <a:r>
              <a:rPr lang="it-IT" dirty="0" smtClean="0">
                <a:solidFill>
                  <a:schemeClr val="bg1">
                    <a:lumMod val="95000"/>
                    <a:lumOff val="5000"/>
                  </a:schemeClr>
                </a:solidFill>
              </a:rPr>
              <a:t>, è oggi conosciuta soprattutto per il centro storico barocco, per il suo carnevale e per le frazioni marinare lungo la Riserva Naturale della </a:t>
            </a:r>
            <a:r>
              <a:rPr lang="it-IT" dirty="0" err="1" smtClean="0">
                <a:solidFill>
                  <a:schemeClr val="bg1">
                    <a:lumMod val="95000"/>
                    <a:lumOff val="5000"/>
                  </a:schemeClr>
                </a:solidFill>
              </a:rPr>
              <a:t>Timpa</a:t>
            </a:r>
            <a:r>
              <a:rPr lang="it-IT" dirty="0" smtClean="0">
                <a:solidFill>
                  <a:schemeClr val="bg1">
                    <a:lumMod val="95000"/>
                    <a:lumOff val="5000"/>
                  </a:schemeClr>
                </a:solidFill>
              </a:rPr>
              <a:t>. La città fu ricostruita dopo il sisma del 1693 che sconvolse tutta la Sicilia sud-orientale: la zona intorno alla Piazza del Duomo, con i numerosi edifici barocchi, i palazzi baronali con portali lavici abbelliti con mascheroni scolpiti, i monasteri, l’affascinante intreccio delle vie, testimoniano l’importanza che la cultura e la storia hanno avuto nella città.</a:t>
            </a:r>
          </a:p>
          <a:p>
            <a:r>
              <a:rPr lang="it-IT" dirty="0" smtClean="0">
                <a:solidFill>
                  <a:schemeClr val="bg1">
                    <a:lumMod val="95000"/>
                    <a:lumOff val="5000"/>
                  </a:schemeClr>
                </a:solidFill>
              </a:rPr>
              <a:t>Il centro storico è il punto di interesse più importante di Acireale. Sulla piazza, che raccoglie perle architettoniche risalenti al XVII e al XVIII secolo ma valorizzate da recenti restauri, si affacciano gli edifici più importanti della città: la Chiesa Cattedrale, la Basilica dei Santi Pietro e Paolo, il Palazzo del Comune, il Palazzo </a:t>
            </a:r>
            <a:r>
              <a:rPr lang="it-IT" dirty="0" err="1" smtClean="0">
                <a:solidFill>
                  <a:schemeClr val="bg1">
                    <a:lumMod val="95000"/>
                    <a:lumOff val="5000"/>
                  </a:schemeClr>
                </a:solidFill>
              </a:rPr>
              <a:t>Modò</a:t>
            </a:r>
            <a:r>
              <a:rPr lang="it-IT" dirty="0" smtClean="0">
                <a:solidFill>
                  <a:schemeClr val="bg1">
                    <a:lumMod val="95000"/>
                    <a:lumOff val="5000"/>
                  </a:schemeClr>
                </a:solidFill>
              </a:rPr>
              <a:t>.</a:t>
            </a:r>
          </a:p>
          <a:p>
            <a:endParaRPr lang="it-IT" dirty="0"/>
          </a:p>
        </p:txBody>
      </p:sp>
      <p:sp>
        <p:nvSpPr>
          <p:cNvPr id="3" name="Titolo 2"/>
          <p:cNvSpPr>
            <a:spLocks noGrp="1"/>
          </p:cNvSpPr>
          <p:nvPr>
            <p:ph type="title"/>
          </p:nvPr>
        </p:nvSpPr>
        <p:spPr>
          <a:xfrm>
            <a:off x="457200" y="152400"/>
            <a:ext cx="8229600" cy="919146"/>
          </a:xfrm>
        </p:spPr>
        <p:txBody>
          <a:bodyPr/>
          <a:lstStyle/>
          <a:p>
            <a:r>
              <a:rPr lang="it-IT" dirty="0" smtClean="0">
                <a:solidFill>
                  <a:schemeClr val="bg1">
                    <a:lumMod val="95000"/>
                    <a:lumOff val="5000"/>
                  </a:schemeClr>
                </a:solidFill>
              </a:rPr>
              <a:t>ACIREALE</a:t>
            </a:r>
            <a:endParaRPr lang="it-IT" dirty="0">
              <a:solidFill>
                <a:schemeClr val="bg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28596" y="-142900"/>
            <a:ext cx="8229600" cy="857256"/>
          </a:xfrm>
        </p:spPr>
        <p:txBody>
          <a:bodyPr/>
          <a:lstStyle/>
          <a:p>
            <a:r>
              <a:rPr lang="it-IT" dirty="0" smtClean="0">
                <a:solidFill>
                  <a:schemeClr val="bg1">
                    <a:lumMod val="95000"/>
                    <a:lumOff val="5000"/>
                  </a:schemeClr>
                </a:solidFill>
              </a:rPr>
              <a:t>               LA CATTEDRALE            </a:t>
            </a:r>
            <a:endParaRPr lang="it-IT" dirty="0">
              <a:solidFill>
                <a:schemeClr val="bg1">
                  <a:lumMod val="95000"/>
                  <a:lumOff val="5000"/>
                </a:schemeClr>
              </a:solidFill>
            </a:endParaRPr>
          </a:p>
        </p:txBody>
      </p:sp>
      <p:pic>
        <p:nvPicPr>
          <p:cNvPr id="2050" name="Picture 2" descr="C:\Users\pc_07\Desktop\ALTERNANZA 2018\cattedrale-vista-da-nord.jpg"/>
          <p:cNvPicPr>
            <a:picLocks noGrp="1" noChangeAspect="1" noChangeArrowheads="1"/>
          </p:cNvPicPr>
          <p:nvPr>
            <p:ph idx="1"/>
          </p:nvPr>
        </p:nvPicPr>
        <p:blipFill>
          <a:blip r:embed="rId2"/>
          <a:srcRect/>
          <a:stretch>
            <a:fillRect/>
          </a:stretch>
        </p:blipFill>
        <p:spPr bwMode="auto">
          <a:xfrm>
            <a:off x="428596" y="714356"/>
            <a:ext cx="3786214" cy="2857520"/>
          </a:xfrm>
          <a:prstGeom prst="rect">
            <a:avLst/>
          </a:prstGeom>
          <a:noFill/>
        </p:spPr>
      </p:pic>
      <p:sp>
        <p:nvSpPr>
          <p:cNvPr id="5" name="Rettangolo 4"/>
          <p:cNvSpPr/>
          <p:nvPr/>
        </p:nvSpPr>
        <p:spPr>
          <a:xfrm>
            <a:off x="714348" y="3643314"/>
            <a:ext cx="8143932" cy="2862322"/>
          </a:xfrm>
          <a:prstGeom prst="rect">
            <a:avLst/>
          </a:prstGeom>
        </p:spPr>
        <p:txBody>
          <a:bodyPr wrap="square">
            <a:spAutoFit/>
          </a:bodyPr>
          <a:lstStyle/>
          <a:p>
            <a:r>
              <a:rPr lang="it-IT" b="1" dirty="0">
                <a:solidFill>
                  <a:schemeClr val="bg1">
                    <a:lumMod val="95000"/>
                    <a:lumOff val="5000"/>
                  </a:schemeClr>
                </a:solidFill>
              </a:rPr>
              <a:t>La Cattedrale</a:t>
            </a:r>
            <a:r>
              <a:rPr lang="it-IT" dirty="0">
                <a:solidFill>
                  <a:schemeClr val="bg1">
                    <a:lumMod val="95000"/>
                    <a:lumOff val="5000"/>
                  </a:schemeClr>
                </a:solidFill>
              </a:rPr>
              <a:t>, con la sua magnifica facciata neo-gotica e con i campanili caratterizzati da motivi decorativi creati con mattonelle in ceramica policroma, è dedicata a Maria Santissima Annunziata, ma è comunemente attribuita al culto di Santa Venera, la </a:t>
            </a:r>
            <a:r>
              <a:rPr lang="it-IT" dirty="0" smtClean="0">
                <a:solidFill>
                  <a:schemeClr val="bg1">
                    <a:lumMod val="95000"/>
                    <a:lumOff val="5000"/>
                  </a:schemeClr>
                </a:solidFill>
              </a:rPr>
              <a:t>patrona della </a:t>
            </a:r>
            <a:r>
              <a:rPr lang="it-IT" dirty="0">
                <a:solidFill>
                  <a:schemeClr val="bg1">
                    <a:lumMod val="95000"/>
                    <a:lumOff val="5000"/>
                  </a:schemeClr>
                </a:solidFill>
              </a:rPr>
              <a:t>città. All’interno della Cattedrale si possono ammirare: la cappella di Santa Venera, dove si conservano le reliquie e la statua d’argento della Santa; la meridiana, incastonata nel pavimento e ornata con i simboli dello zodiaco; alcuni monumenti funebri di personaggi legati alla storia della città; gli affreschi, i quadri ad olio e le opere che portano la firma di Paolo Vasta, Giuseppe </a:t>
            </a:r>
            <a:r>
              <a:rPr lang="it-IT" dirty="0" err="1">
                <a:solidFill>
                  <a:schemeClr val="bg1">
                    <a:lumMod val="95000"/>
                    <a:lumOff val="5000"/>
                  </a:schemeClr>
                </a:solidFill>
              </a:rPr>
              <a:t>Sciuti</a:t>
            </a:r>
            <a:r>
              <a:rPr lang="it-IT" dirty="0">
                <a:solidFill>
                  <a:schemeClr val="bg1">
                    <a:lumMod val="95000"/>
                    <a:lumOff val="5000"/>
                  </a:schemeClr>
                </a:solidFill>
              </a:rPr>
              <a:t>, Vito </a:t>
            </a:r>
            <a:r>
              <a:rPr lang="it-IT" dirty="0" err="1">
                <a:solidFill>
                  <a:schemeClr val="bg1">
                    <a:lumMod val="95000"/>
                    <a:lumOff val="5000"/>
                  </a:schemeClr>
                </a:solidFill>
              </a:rPr>
              <a:t>D’Anna</a:t>
            </a:r>
            <a:r>
              <a:rPr lang="it-IT" dirty="0">
                <a:solidFill>
                  <a:schemeClr val="bg1">
                    <a:lumMod val="95000"/>
                    <a:lumOff val="5000"/>
                  </a:schemeClr>
                </a:solidFill>
              </a:rPr>
              <a:t>, Antonio </a:t>
            </a:r>
            <a:r>
              <a:rPr lang="it-IT" dirty="0" err="1">
                <a:solidFill>
                  <a:schemeClr val="bg1">
                    <a:lumMod val="95000"/>
                    <a:lumOff val="5000"/>
                  </a:schemeClr>
                </a:solidFill>
              </a:rPr>
              <a:t>Filocamo</a:t>
            </a:r>
            <a:r>
              <a:rPr lang="it-IT" dirty="0">
                <a:solidFill>
                  <a:schemeClr val="bg1">
                    <a:lumMod val="95000"/>
                    <a:lumOff val="5000"/>
                  </a:schemeClr>
                </a:solidFill>
              </a:rPr>
              <a:t> e molti altri grandi artisti.</a:t>
            </a:r>
          </a:p>
        </p:txBody>
      </p:sp>
      <p:pic>
        <p:nvPicPr>
          <p:cNvPr id="2052" name="Picture 4" descr="Risultati immagini per cattedrale acireale"/>
          <p:cNvPicPr>
            <a:picLocks noChangeAspect="1" noChangeArrowheads="1"/>
          </p:cNvPicPr>
          <p:nvPr/>
        </p:nvPicPr>
        <p:blipFill>
          <a:blip r:embed="rId3"/>
          <a:srcRect/>
          <a:stretch>
            <a:fillRect/>
          </a:stretch>
        </p:blipFill>
        <p:spPr bwMode="auto">
          <a:xfrm>
            <a:off x="4572000" y="714356"/>
            <a:ext cx="4000528" cy="28575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5720" y="-142900"/>
            <a:ext cx="8501122" cy="1219200"/>
          </a:xfrm>
        </p:spPr>
        <p:txBody>
          <a:bodyPr>
            <a:normAutofit fontScale="90000"/>
          </a:bodyPr>
          <a:lstStyle/>
          <a:p>
            <a:r>
              <a:rPr lang="it-IT" dirty="0" smtClean="0">
                <a:solidFill>
                  <a:schemeClr val="bg1">
                    <a:lumMod val="95000"/>
                    <a:lumOff val="5000"/>
                  </a:schemeClr>
                </a:solidFill>
              </a:rPr>
              <a:t>BASILICA DEI SANTI PIETRO E PAOLO</a:t>
            </a:r>
            <a:endParaRPr lang="it-IT" dirty="0">
              <a:solidFill>
                <a:schemeClr val="bg1">
                  <a:lumMod val="95000"/>
                  <a:lumOff val="5000"/>
                </a:schemeClr>
              </a:solidFill>
            </a:endParaRPr>
          </a:p>
        </p:txBody>
      </p:sp>
      <p:pic>
        <p:nvPicPr>
          <p:cNvPr id="16386" name="Picture 2" descr="C:\Users\pc_07\Desktop\ALTERNANZA 2018\4047dc2f08c422a43c6430815243ead6_XL.jpg"/>
          <p:cNvPicPr>
            <a:picLocks noGrp="1" noChangeAspect="1" noChangeArrowheads="1"/>
          </p:cNvPicPr>
          <p:nvPr>
            <p:ph idx="1"/>
          </p:nvPr>
        </p:nvPicPr>
        <p:blipFill>
          <a:blip r:embed="rId2"/>
          <a:srcRect/>
          <a:stretch>
            <a:fillRect/>
          </a:stretch>
        </p:blipFill>
        <p:spPr bwMode="auto">
          <a:xfrm>
            <a:off x="4500562" y="1357298"/>
            <a:ext cx="4214842" cy="4786346"/>
          </a:xfrm>
          <a:prstGeom prst="rect">
            <a:avLst/>
          </a:prstGeom>
          <a:noFill/>
        </p:spPr>
      </p:pic>
      <p:sp>
        <p:nvSpPr>
          <p:cNvPr id="5" name="Rettangolo 4"/>
          <p:cNvSpPr/>
          <p:nvPr/>
        </p:nvSpPr>
        <p:spPr>
          <a:xfrm>
            <a:off x="285720" y="1500174"/>
            <a:ext cx="3857652" cy="3970318"/>
          </a:xfrm>
          <a:prstGeom prst="rect">
            <a:avLst/>
          </a:prstGeom>
        </p:spPr>
        <p:txBody>
          <a:bodyPr wrap="square">
            <a:spAutoFit/>
          </a:bodyPr>
          <a:lstStyle/>
          <a:p>
            <a:r>
              <a:rPr lang="it-IT" b="1" dirty="0">
                <a:solidFill>
                  <a:schemeClr val="bg1">
                    <a:lumMod val="95000"/>
                    <a:lumOff val="5000"/>
                  </a:schemeClr>
                </a:solidFill>
              </a:rPr>
              <a:t>La Basilica dei Santi Pietro e Paolo</a:t>
            </a:r>
            <a:r>
              <a:rPr lang="it-IT" dirty="0">
                <a:solidFill>
                  <a:schemeClr val="bg1">
                    <a:lumMod val="95000"/>
                    <a:lumOff val="5000"/>
                  </a:schemeClr>
                </a:solidFill>
              </a:rPr>
              <a:t>, eretta nel 1550 è stata rivista nel Seicento e nel Settecento. Il suo prospetto, progettato da Vasta nel 1741, è barocco. Il campanile è stato implementato nell’Ottocento; un secondo campanile, pur se progettato, non venne mai realizzato. All’’interno un’unica navata ospita alcune tele del Vasta, di </a:t>
            </a:r>
            <a:r>
              <a:rPr lang="it-IT" dirty="0" err="1">
                <a:solidFill>
                  <a:schemeClr val="bg1">
                    <a:lumMod val="95000"/>
                    <a:lumOff val="5000"/>
                  </a:schemeClr>
                </a:solidFill>
              </a:rPr>
              <a:t>Platania</a:t>
            </a:r>
            <a:r>
              <a:rPr lang="it-IT" dirty="0">
                <a:solidFill>
                  <a:schemeClr val="bg1">
                    <a:lumMod val="95000"/>
                    <a:lumOff val="5000"/>
                  </a:schemeClr>
                </a:solidFill>
              </a:rPr>
              <a:t> ed una statua del </a:t>
            </a:r>
            <a:r>
              <a:rPr lang="it-IT" i="1" dirty="0">
                <a:solidFill>
                  <a:schemeClr val="bg1">
                    <a:lumMod val="95000"/>
                    <a:lumOff val="5000"/>
                  </a:schemeClr>
                </a:solidFill>
              </a:rPr>
              <a:t>Cristo alla Colonna</a:t>
            </a:r>
            <a:r>
              <a:rPr lang="it-IT" dirty="0">
                <a:solidFill>
                  <a:schemeClr val="bg1">
                    <a:lumMod val="95000"/>
                    <a:lumOff val="5000"/>
                  </a:schemeClr>
                </a:solidFill>
              </a:rPr>
              <a:t>, di autore ignoto, venerata dagli abitanti e tradizionalmente portata in processione ogni 70 anni.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285860"/>
            <a:ext cx="4786346" cy="5357850"/>
          </a:xfrm>
        </p:spPr>
        <p:txBody>
          <a:bodyPr>
            <a:normAutofit fontScale="77500" lnSpcReduction="20000"/>
          </a:bodyPr>
          <a:lstStyle/>
          <a:p>
            <a:pPr>
              <a:buNone/>
            </a:pPr>
            <a:r>
              <a:rPr lang="it-IT" b="1" dirty="0" smtClean="0">
                <a:solidFill>
                  <a:schemeClr val="bg1">
                    <a:lumMod val="95000"/>
                    <a:lumOff val="5000"/>
                  </a:schemeClr>
                </a:solidFill>
              </a:rPr>
              <a:t>     </a:t>
            </a:r>
            <a:r>
              <a:rPr lang="it-IT" sz="2100" b="1" dirty="0" smtClean="0">
                <a:solidFill>
                  <a:schemeClr val="bg1">
                    <a:lumMod val="95000"/>
                    <a:lumOff val="5000"/>
                  </a:schemeClr>
                </a:solidFill>
              </a:rPr>
              <a:t>La </a:t>
            </a:r>
            <a:r>
              <a:rPr lang="it-IT" sz="2100" b="1" dirty="0" smtClean="0">
                <a:solidFill>
                  <a:schemeClr val="bg1">
                    <a:lumMod val="95000"/>
                    <a:lumOff val="5000"/>
                  </a:schemeClr>
                </a:solidFill>
              </a:rPr>
              <a:t>Basilica collegiata di San Sebastiano, </a:t>
            </a:r>
            <a:r>
              <a:rPr lang="it-IT" sz="2100" dirty="0" smtClean="0">
                <a:solidFill>
                  <a:schemeClr val="bg1">
                    <a:lumMod val="95000"/>
                    <a:lumOff val="5000"/>
                  </a:schemeClr>
                </a:solidFill>
              </a:rPr>
              <a:t>a pochi passi dalla Cattedrale, è la chiesa più importante di Acireale, dichiarata monumento nazionale. Le origini della Basilica risalgono all’epoca barocca: i lavori per il suo innalzamento iniziarono nel primo decennio del seicento e terminarono nel 1644. La Basilica presenta una facciata a più ordini, preceduta da una balaustra con statue dell’antico testamento, quattordici putti che reggono i festoni e innumerevoli decorazioni che arricchiscono notevolmente l’insieme di questa bianca facciata. Gli interni, a croce latina, sono abbelliti dagli affreschi di Pietro Paolo Vasta, realizzati nella prima metà del settecento, che raffigurano scene della vita di Sebastiano ed episodi della vita del Cristo. Sette sono invece le tele: una Pietà di Pietro Vasta, la “Trinità coi Santi Marco Evangelista, Girolamo e </a:t>
            </a:r>
            <a:r>
              <a:rPr lang="it-IT" sz="2100" dirty="0" err="1" smtClean="0">
                <a:solidFill>
                  <a:schemeClr val="bg1">
                    <a:lumMod val="95000"/>
                    <a:lumOff val="5000"/>
                  </a:schemeClr>
                </a:solidFill>
              </a:rPr>
              <a:t>Liborio</a:t>
            </a:r>
            <a:r>
              <a:rPr lang="it-IT" sz="2100" dirty="0" smtClean="0">
                <a:solidFill>
                  <a:schemeClr val="bg1">
                    <a:lumMod val="95000"/>
                    <a:lumOff val="5000"/>
                  </a:schemeClr>
                </a:solidFill>
              </a:rPr>
              <a:t> Vescovo” di Vasta e Vito </a:t>
            </a:r>
            <a:r>
              <a:rPr lang="it-IT" sz="2100" dirty="0" err="1" smtClean="0">
                <a:solidFill>
                  <a:schemeClr val="bg1">
                    <a:lumMod val="95000"/>
                    <a:lumOff val="5000"/>
                  </a:schemeClr>
                </a:solidFill>
              </a:rPr>
              <a:t>D’Anna</a:t>
            </a:r>
            <a:r>
              <a:rPr lang="it-IT" sz="2100" dirty="0" smtClean="0">
                <a:solidFill>
                  <a:schemeClr val="bg1">
                    <a:lumMod val="95000"/>
                    <a:lumOff val="5000"/>
                  </a:schemeClr>
                </a:solidFill>
              </a:rPr>
              <a:t>, tre raffigurazioni di Santi di Michele Vecchio,  il “San Gaetano” e “Gesù e Maria” di Alessandro Vasta. La basilica racchiude, inoltre, al suo interno, il simulacro di San Sebastiano, compatrono della città, portato in processione ogni anno, il 20 </a:t>
            </a:r>
            <a:r>
              <a:rPr lang="it-IT" sz="2100" dirty="0" smtClean="0">
                <a:solidFill>
                  <a:schemeClr val="bg1">
                    <a:lumMod val="95000"/>
                    <a:lumOff val="5000"/>
                  </a:schemeClr>
                </a:solidFill>
              </a:rPr>
              <a:t>gennaio.</a:t>
            </a:r>
            <a:endParaRPr lang="it-IT" sz="2100" dirty="0"/>
          </a:p>
        </p:txBody>
      </p:sp>
      <p:sp>
        <p:nvSpPr>
          <p:cNvPr id="3" name="Titolo 2"/>
          <p:cNvSpPr>
            <a:spLocks noGrp="1"/>
          </p:cNvSpPr>
          <p:nvPr>
            <p:ph type="title"/>
          </p:nvPr>
        </p:nvSpPr>
        <p:spPr>
          <a:xfrm>
            <a:off x="142844" y="142852"/>
            <a:ext cx="9115460" cy="785818"/>
          </a:xfrm>
        </p:spPr>
        <p:txBody>
          <a:bodyPr>
            <a:normAutofit/>
          </a:bodyPr>
          <a:lstStyle/>
          <a:p>
            <a:r>
              <a:rPr lang="it-IT" sz="3200" dirty="0" smtClean="0">
                <a:solidFill>
                  <a:schemeClr val="bg1">
                    <a:lumMod val="95000"/>
                    <a:lumOff val="5000"/>
                  </a:schemeClr>
                </a:solidFill>
              </a:rPr>
              <a:t>LA BASILICA COLLEGIATA </a:t>
            </a:r>
            <a:r>
              <a:rPr lang="it-IT" sz="3200" dirty="0" err="1" smtClean="0">
                <a:solidFill>
                  <a:schemeClr val="bg1">
                    <a:lumMod val="95000"/>
                    <a:lumOff val="5000"/>
                  </a:schemeClr>
                </a:solidFill>
              </a:rPr>
              <a:t>DI</a:t>
            </a:r>
            <a:r>
              <a:rPr lang="it-IT" sz="3200" dirty="0" smtClean="0">
                <a:solidFill>
                  <a:schemeClr val="bg1">
                    <a:lumMod val="95000"/>
                    <a:lumOff val="5000"/>
                  </a:schemeClr>
                </a:solidFill>
              </a:rPr>
              <a:t> SAN SEBASTIANO</a:t>
            </a:r>
            <a:endParaRPr lang="it-IT" sz="3200" dirty="0">
              <a:solidFill>
                <a:schemeClr val="bg1">
                  <a:lumMod val="95000"/>
                  <a:lumOff val="5000"/>
                </a:schemeClr>
              </a:solidFill>
            </a:endParaRPr>
          </a:p>
        </p:txBody>
      </p:sp>
      <p:pic>
        <p:nvPicPr>
          <p:cNvPr id="17410" name="Picture 2" descr="C:\Users\pc_07\Desktop\ALTERNANZA 2018\Basilica-di-San-Sebastiano-Acireale.jpg"/>
          <p:cNvPicPr>
            <a:picLocks noChangeAspect="1" noChangeArrowheads="1"/>
          </p:cNvPicPr>
          <p:nvPr/>
        </p:nvPicPr>
        <p:blipFill>
          <a:blip r:embed="rId2"/>
          <a:srcRect/>
          <a:stretch>
            <a:fillRect/>
          </a:stretch>
        </p:blipFill>
        <p:spPr bwMode="auto">
          <a:xfrm>
            <a:off x="5000628" y="1500174"/>
            <a:ext cx="3857652" cy="44291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357298"/>
            <a:ext cx="4929222" cy="5500702"/>
          </a:xfrm>
        </p:spPr>
        <p:txBody>
          <a:bodyPr>
            <a:normAutofit fontScale="55000" lnSpcReduction="20000"/>
          </a:bodyPr>
          <a:lstStyle/>
          <a:p>
            <a:pPr>
              <a:buNone/>
            </a:pPr>
            <a:r>
              <a:rPr lang="it-IT" dirty="0" smtClean="0">
                <a:solidFill>
                  <a:schemeClr val="bg1">
                    <a:lumMod val="95000"/>
                    <a:lumOff val="5000"/>
                  </a:schemeClr>
                </a:solidFill>
              </a:rPr>
              <a:t>      </a:t>
            </a:r>
            <a:r>
              <a:rPr lang="it-IT" sz="2900" dirty="0" smtClean="0">
                <a:solidFill>
                  <a:schemeClr val="bg1">
                    <a:lumMod val="95000"/>
                    <a:lumOff val="5000"/>
                  </a:schemeClr>
                </a:solidFill>
              </a:rPr>
              <a:t>La</a:t>
            </a:r>
            <a:r>
              <a:rPr lang="it-IT" sz="2900" dirty="0" smtClean="0">
                <a:solidFill>
                  <a:schemeClr val="bg1">
                    <a:lumMod val="95000"/>
                    <a:lumOff val="5000"/>
                  </a:schemeClr>
                </a:solidFill>
              </a:rPr>
              <a:t> </a:t>
            </a:r>
            <a:r>
              <a:rPr lang="it-IT" sz="2900" b="1" dirty="0" smtClean="0">
                <a:solidFill>
                  <a:schemeClr val="bg1">
                    <a:lumMod val="95000"/>
                    <a:lumOff val="5000"/>
                  </a:schemeClr>
                </a:solidFill>
              </a:rPr>
              <a:t>chiesa di S. Maria del Suffragio</a:t>
            </a:r>
            <a:r>
              <a:rPr lang="it-IT" sz="2900" dirty="0" smtClean="0">
                <a:solidFill>
                  <a:schemeClr val="bg1">
                    <a:lumMod val="95000"/>
                    <a:lumOff val="5000"/>
                  </a:schemeClr>
                </a:solidFill>
              </a:rPr>
              <a:t> sorge nel </a:t>
            </a:r>
            <a:r>
              <a:rPr lang="it-IT" sz="2900" b="1" dirty="0" smtClean="0">
                <a:solidFill>
                  <a:schemeClr val="bg1">
                    <a:lumMod val="95000"/>
                    <a:lumOff val="5000"/>
                  </a:schemeClr>
                </a:solidFill>
              </a:rPr>
              <a:t>“Quartiere dei Morti”</a:t>
            </a:r>
            <a:r>
              <a:rPr lang="it-IT" sz="2900" dirty="0" smtClean="0">
                <a:solidFill>
                  <a:schemeClr val="bg1">
                    <a:lumMod val="95000"/>
                    <a:lumOff val="5000"/>
                  </a:schemeClr>
                </a:solidFill>
              </a:rPr>
              <a:t>. Il quartiere, così chiamato perché abitato da coloro i quali furono colpiti dalla peste, era popolato da pescatori, artigiani e commercianti costituendo l’antico centro economico della </a:t>
            </a:r>
            <a:r>
              <a:rPr lang="it-IT" sz="2900" b="1" dirty="0" smtClean="0">
                <a:solidFill>
                  <a:schemeClr val="bg1">
                    <a:lumMod val="95000"/>
                    <a:lumOff val="5000"/>
                  </a:schemeClr>
                </a:solidFill>
              </a:rPr>
              <a:t>città di Acireale</a:t>
            </a:r>
            <a:r>
              <a:rPr lang="it-IT" sz="2900" dirty="0" smtClean="0">
                <a:solidFill>
                  <a:schemeClr val="bg1">
                    <a:lumMod val="95000"/>
                    <a:lumOff val="5000"/>
                  </a:schemeClr>
                </a:solidFill>
              </a:rPr>
              <a:t> e del piccolo borgo marinaro di</a:t>
            </a:r>
            <a:r>
              <a:rPr lang="it-IT" sz="2900" b="1" dirty="0" smtClean="0">
                <a:solidFill>
                  <a:schemeClr val="bg1">
                    <a:lumMod val="95000"/>
                    <a:lumOff val="5000"/>
                  </a:schemeClr>
                </a:solidFill>
              </a:rPr>
              <a:t> S. Maria La </a:t>
            </a:r>
            <a:r>
              <a:rPr lang="it-IT" sz="2900" b="1" dirty="0" smtClean="0">
                <a:solidFill>
                  <a:schemeClr val="bg1">
                    <a:lumMod val="95000"/>
                    <a:lumOff val="5000"/>
                  </a:schemeClr>
                </a:solidFill>
              </a:rPr>
              <a:t>Scala</a:t>
            </a:r>
            <a:r>
              <a:rPr lang="it-IT" sz="2900" dirty="0" smtClean="0">
                <a:solidFill>
                  <a:schemeClr val="bg1">
                    <a:lumMod val="95000"/>
                    <a:lumOff val="5000"/>
                  </a:schemeClr>
                </a:solidFill>
              </a:rPr>
              <a:t>. </a:t>
            </a:r>
            <a:r>
              <a:rPr lang="it-IT" sz="2900" b="1" dirty="0" smtClean="0">
                <a:solidFill>
                  <a:schemeClr val="bg1">
                    <a:lumMod val="95000"/>
                    <a:lumOff val="5000"/>
                  </a:schemeClr>
                </a:solidFill>
              </a:rPr>
              <a:t>Costruita </a:t>
            </a:r>
            <a:r>
              <a:rPr lang="it-IT" sz="2900" b="1" dirty="0" smtClean="0">
                <a:solidFill>
                  <a:schemeClr val="bg1">
                    <a:lumMod val="95000"/>
                    <a:lumOff val="5000"/>
                  </a:schemeClr>
                </a:solidFill>
              </a:rPr>
              <a:t>nella prima metà del Seicento</a:t>
            </a:r>
            <a:r>
              <a:rPr lang="it-IT" sz="2900" dirty="0" smtClean="0">
                <a:solidFill>
                  <a:schemeClr val="bg1">
                    <a:lumMod val="95000"/>
                    <a:lumOff val="5000"/>
                  </a:schemeClr>
                </a:solidFill>
              </a:rPr>
              <a:t>, la chiesa di S. Maria del Suffragio è stata aperta al pubblico nel 1638. E restaurata in stile Settecentesco, dopo il terribile terremoto del 1693 che colpì la Sicilia </a:t>
            </a:r>
            <a:r>
              <a:rPr lang="it-IT" sz="2900" dirty="0" smtClean="0">
                <a:solidFill>
                  <a:schemeClr val="bg1">
                    <a:lumMod val="95000"/>
                    <a:lumOff val="5000"/>
                  </a:schemeClr>
                </a:solidFill>
              </a:rPr>
              <a:t>Orientale. Il </a:t>
            </a:r>
            <a:r>
              <a:rPr lang="it-IT" sz="2900" dirty="0" smtClean="0">
                <a:solidFill>
                  <a:schemeClr val="bg1">
                    <a:lumMod val="95000"/>
                    <a:lumOff val="5000"/>
                  </a:schemeClr>
                </a:solidFill>
              </a:rPr>
              <a:t>prospetto è realizzato in </a:t>
            </a:r>
            <a:r>
              <a:rPr lang="it-IT" sz="2900" b="1" dirty="0" smtClean="0">
                <a:solidFill>
                  <a:schemeClr val="bg1">
                    <a:lumMod val="95000"/>
                    <a:lumOff val="5000"/>
                  </a:schemeClr>
                </a:solidFill>
              </a:rPr>
              <a:t>pietra bianca di Siracusa</a:t>
            </a:r>
            <a:r>
              <a:rPr lang="it-IT" sz="2900" dirty="0" smtClean="0">
                <a:solidFill>
                  <a:schemeClr val="bg1">
                    <a:lumMod val="95000"/>
                    <a:lumOff val="5000"/>
                  </a:schemeClr>
                </a:solidFill>
              </a:rPr>
              <a:t> e presenta un ordine inferiore in stile dorico e un secondo ordine in stile ionico. Da un grande portale d’ingresso incorniciato in un arco dorico si incontra l’unica navata. La volta presenta un </a:t>
            </a:r>
            <a:r>
              <a:rPr lang="it-IT" sz="2900" b="1" dirty="0" smtClean="0">
                <a:solidFill>
                  <a:schemeClr val="bg1">
                    <a:lumMod val="95000"/>
                    <a:lumOff val="5000"/>
                  </a:schemeClr>
                </a:solidFill>
              </a:rPr>
              <a:t>affresco</a:t>
            </a:r>
            <a:r>
              <a:rPr lang="it-IT" sz="2900" dirty="0" smtClean="0">
                <a:solidFill>
                  <a:schemeClr val="bg1">
                    <a:lumMod val="95000"/>
                    <a:lumOff val="5000"/>
                  </a:schemeClr>
                </a:solidFill>
              </a:rPr>
              <a:t> realizzato da Paolo Vasta, dal titolo </a:t>
            </a:r>
            <a:r>
              <a:rPr lang="it-IT" sz="2900" b="1" dirty="0" smtClean="0">
                <a:solidFill>
                  <a:schemeClr val="bg1">
                    <a:lumMod val="95000"/>
                    <a:lumOff val="5000"/>
                  </a:schemeClr>
                </a:solidFill>
              </a:rPr>
              <a:t>“Il trionfo della Mensa Eucaristica”</a:t>
            </a:r>
            <a:r>
              <a:rPr lang="it-IT" sz="2900" dirty="0" smtClean="0">
                <a:solidFill>
                  <a:schemeClr val="bg1">
                    <a:lumMod val="95000"/>
                    <a:lumOff val="5000"/>
                  </a:schemeClr>
                </a:solidFill>
              </a:rPr>
              <a:t>, raffigurante il sacrificio di Cristo per la salvezza degli uomini. La chiesa ospita, inoltre, altre pregevoli </a:t>
            </a:r>
            <a:r>
              <a:rPr lang="it-IT" sz="2900" b="1" dirty="0" smtClean="0">
                <a:solidFill>
                  <a:schemeClr val="bg1">
                    <a:lumMod val="95000"/>
                    <a:lumOff val="5000"/>
                  </a:schemeClr>
                </a:solidFill>
              </a:rPr>
              <a:t>opere d’arte sacra</a:t>
            </a:r>
            <a:r>
              <a:rPr lang="it-IT" sz="2900" dirty="0" smtClean="0">
                <a:solidFill>
                  <a:schemeClr val="bg1">
                    <a:lumMod val="95000"/>
                    <a:lumOff val="5000"/>
                  </a:schemeClr>
                </a:solidFill>
              </a:rPr>
              <a:t>, quali la tela “La strage degli innocenti” di Matteo </a:t>
            </a:r>
            <a:r>
              <a:rPr lang="it-IT" sz="2900" dirty="0" err="1" smtClean="0">
                <a:solidFill>
                  <a:schemeClr val="bg1">
                    <a:lumMod val="95000"/>
                    <a:lumOff val="5000"/>
                  </a:schemeClr>
                </a:solidFill>
              </a:rPr>
              <a:t>Ragonisi</a:t>
            </a:r>
            <a:r>
              <a:rPr lang="it-IT" sz="2900" dirty="0" smtClean="0">
                <a:solidFill>
                  <a:schemeClr val="bg1">
                    <a:lumMod val="95000"/>
                    <a:lumOff val="5000"/>
                  </a:schemeClr>
                </a:solidFill>
              </a:rPr>
              <a:t> e una statua lignea della Madonna del Suffragio.</a:t>
            </a:r>
          </a:p>
          <a:p>
            <a:endParaRPr lang="it-IT" dirty="0"/>
          </a:p>
        </p:txBody>
      </p:sp>
      <p:sp>
        <p:nvSpPr>
          <p:cNvPr id="3" name="Titolo 2"/>
          <p:cNvSpPr>
            <a:spLocks noGrp="1"/>
          </p:cNvSpPr>
          <p:nvPr>
            <p:ph type="title"/>
          </p:nvPr>
        </p:nvSpPr>
        <p:spPr>
          <a:xfrm>
            <a:off x="357158" y="0"/>
            <a:ext cx="8229600" cy="1076324"/>
          </a:xfrm>
        </p:spPr>
        <p:txBody>
          <a:bodyPr/>
          <a:lstStyle/>
          <a:p>
            <a:r>
              <a:rPr lang="it-IT" dirty="0" smtClean="0">
                <a:solidFill>
                  <a:schemeClr val="bg1">
                    <a:lumMod val="95000"/>
                    <a:lumOff val="5000"/>
                  </a:schemeClr>
                </a:solidFill>
              </a:rPr>
              <a:t>SANTA MARIA DEL SUFFRAGIO</a:t>
            </a:r>
            <a:endParaRPr lang="it-IT" dirty="0">
              <a:solidFill>
                <a:schemeClr val="bg1">
                  <a:lumMod val="95000"/>
                  <a:lumOff val="5000"/>
                </a:schemeClr>
              </a:solidFill>
            </a:endParaRPr>
          </a:p>
        </p:txBody>
      </p:sp>
      <p:pic>
        <p:nvPicPr>
          <p:cNvPr id="18434" name="Picture 2" descr="C:\Users\pc_07\Desktop\ALTERNANZA 2018\21bac057-85fd-46e2-81c1-4f68de5c3f5c.jpg"/>
          <p:cNvPicPr>
            <a:picLocks noChangeAspect="1" noChangeArrowheads="1"/>
          </p:cNvPicPr>
          <p:nvPr/>
        </p:nvPicPr>
        <p:blipFill>
          <a:blip r:embed="rId2"/>
          <a:srcRect b="21311"/>
          <a:stretch>
            <a:fillRect/>
          </a:stretch>
        </p:blipFill>
        <p:spPr bwMode="auto">
          <a:xfrm>
            <a:off x="5072066" y="1428736"/>
            <a:ext cx="3714776" cy="37862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c_07\Desktop\ALTERNANZA 2018\87_holiday-sicily-acireal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3" name="Titolo 2"/>
          <p:cNvSpPr>
            <a:spLocks noGrp="1"/>
          </p:cNvSpPr>
          <p:nvPr>
            <p:ph type="title"/>
          </p:nvPr>
        </p:nvSpPr>
        <p:spPr>
          <a:xfrm>
            <a:off x="5429256" y="0"/>
            <a:ext cx="4000496" cy="1219200"/>
          </a:xfrm>
        </p:spPr>
        <p:txBody>
          <a:bodyPr>
            <a:normAutofit fontScale="90000"/>
          </a:bodyPr>
          <a:lstStyle/>
          <a:p>
            <a:r>
              <a:rPr lang="it-IT" dirty="0" smtClean="0">
                <a:solidFill>
                  <a:schemeClr val="bg1">
                    <a:lumMod val="95000"/>
                    <a:lumOff val="5000"/>
                  </a:schemeClr>
                </a:solidFill>
              </a:rPr>
              <a:t>Realizzato da:</a:t>
            </a:r>
            <a:br>
              <a:rPr lang="it-IT" dirty="0" smtClean="0">
                <a:solidFill>
                  <a:schemeClr val="bg1">
                    <a:lumMod val="95000"/>
                    <a:lumOff val="5000"/>
                  </a:schemeClr>
                </a:solidFill>
              </a:rPr>
            </a:br>
            <a:r>
              <a:rPr lang="it-IT" dirty="0" smtClean="0">
                <a:solidFill>
                  <a:schemeClr val="bg1">
                    <a:lumMod val="95000"/>
                    <a:lumOff val="5000"/>
                  </a:schemeClr>
                </a:solidFill>
              </a:rPr>
              <a:t>Francesco </a:t>
            </a:r>
            <a:r>
              <a:rPr lang="it-IT" dirty="0" smtClean="0">
                <a:solidFill>
                  <a:schemeClr val="bg1">
                    <a:lumMod val="95000"/>
                    <a:lumOff val="5000"/>
                  </a:schemeClr>
                </a:solidFill>
              </a:rPr>
              <a:t>R</a:t>
            </a:r>
            <a:r>
              <a:rPr lang="it-IT" dirty="0" smtClean="0">
                <a:solidFill>
                  <a:schemeClr val="bg1">
                    <a:lumMod val="95000"/>
                    <a:lumOff val="5000"/>
                  </a:schemeClr>
                </a:solidFill>
              </a:rPr>
              <a:t>agusa</a:t>
            </a:r>
            <a:endParaRPr lang="it-IT" dirty="0">
              <a:solidFill>
                <a:schemeClr val="bg1">
                  <a:lumMod val="95000"/>
                  <a:lumOff val="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TotalTime>
  <Words>231</Words>
  <Application>Microsoft Office PowerPoint</Application>
  <PresentationFormat>Presentazione su schermo (4:3)</PresentationFormat>
  <Paragraphs>13</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Carta</vt:lpstr>
      <vt:lpstr> ACIREALE: CHIESE   BAROCCHE</vt:lpstr>
      <vt:lpstr>ACIREALE</vt:lpstr>
      <vt:lpstr>               LA CATTEDRALE            </vt:lpstr>
      <vt:lpstr>BASILICA DEI SANTI PIETRO E PAOLO</vt:lpstr>
      <vt:lpstr>LA BASILICA COLLEGIATA DI SAN SEBASTIANO</vt:lpstr>
      <vt:lpstr>SANTA MARIA DEL SUFFRAGIO</vt:lpstr>
      <vt:lpstr>Realizzato da: Francesco Ragusa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ACIREALE: CHIESE   BAROCCHE</dc:title>
  <dc:creator>pc_07</dc:creator>
  <cp:lastModifiedBy>pc_07</cp:lastModifiedBy>
  <cp:revision>5</cp:revision>
  <dcterms:created xsi:type="dcterms:W3CDTF">2018-06-07T07:06:24Z</dcterms:created>
  <dcterms:modified xsi:type="dcterms:W3CDTF">2018-06-07T07:47:58Z</dcterms:modified>
</cp:coreProperties>
</file>