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FB8-EB1A-4A3B-ADC2-862359C23DF8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4621-969B-41B8-A851-7C6F98D918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FB8-EB1A-4A3B-ADC2-862359C23DF8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4621-969B-41B8-A851-7C6F98D918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FB8-EB1A-4A3B-ADC2-862359C23DF8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4621-969B-41B8-A851-7C6F98D918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FB8-EB1A-4A3B-ADC2-862359C23DF8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4621-969B-41B8-A851-7C6F98D918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FB8-EB1A-4A3B-ADC2-862359C23DF8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4621-969B-41B8-A851-7C6F98D918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FB8-EB1A-4A3B-ADC2-862359C23DF8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4621-969B-41B8-A851-7C6F98D918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FB8-EB1A-4A3B-ADC2-862359C23DF8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4621-969B-41B8-A851-7C6F98D918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FB8-EB1A-4A3B-ADC2-862359C23DF8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4621-969B-41B8-A851-7C6F98D918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FB8-EB1A-4A3B-ADC2-862359C23DF8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4621-969B-41B8-A851-7C6F98D918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FB8-EB1A-4A3B-ADC2-862359C23DF8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4621-969B-41B8-A851-7C6F98D918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FB8-EB1A-4A3B-ADC2-862359C23DF8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4621-969B-41B8-A851-7C6F98D918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8FFB8-EB1A-4A3B-ADC2-862359C23DF8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64621-969B-41B8-A851-7C6F98D9183F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8000" dirty="0" smtClean="0">
                <a:latin typeface="+mn-lt"/>
              </a:rPr>
              <a:t>MODICA</a:t>
            </a:r>
            <a:endParaRPr lang="it-IT" sz="8000" dirty="0">
              <a:latin typeface="+mn-lt"/>
            </a:endParaRPr>
          </a:p>
        </p:txBody>
      </p:sp>
      <p:pic>
        <p:nvPicPr>
          <p:cNvPr id="5" name="Segnaposto contenuto 4" descr="modica-alta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916" y="1600200"/>
            <a:ext cx="5078056" cy="3043245"/>
          </a:xfrm>
        </p:spPr>
      </p:pic>
      <p:pic>
        <p:nvPicPr>
          <p:cNvPr id="8" name="Immagine 7" descr="Modica-Ragusa-e15149034832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000504"/>
            <a:ext cx="5500694" cy="2291956"/>
          </a:xfrm>
          <a:prstGeom prst="rect">
            <a:avLst/>
          </a:prstGeom>
        </p:spPr>
      </p:pic>
      <p:pic>
        <p:nvPicPr>
          <p:cNvPr id="7" name="Immagine 6" descr="240px-Castello_Modi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2571744"/>
            <a:ext cx="2500330" cy="18752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2928934"/>
            <a:ext cx="8043890" cy="3328998"/>
          </a:xfrm>
        </p:spPr>
        <p:txBody>
          <a:bodyPr/>
          <a:lstStyle/>
          <a:p>
            <a:pPr algn="ctr">
              <a:buNone/>
            </a:pPr>
            <a:r>
              <a:rPr lang="it-IT" dirty="0" smtClean="0">
                <a:latin typeface="FangSong" pitchFamily="49" charset="-122"/>
                <a:ea typeface="FangSong" pitchFamily="49" charset="-122"/>
              </a:rPr>
              <a:t>Progetto“Barocco in Sicilia” </a:t>
            </a:r>
          </a:p>
          <a:p>
            <a:pPr algn="ctr">
              <a:buNone/>
            </a:pPr>
            <a:r>
              <a:rPr lang="it-IT" dirty="0" smtClean="0">
                <a:latin typeface="FangSong" pitchFamily="49" charset="-122"/>
                <a:ea typeface="FangSong" pitchFamily="49" charset="-122"/>
              </a:rPr>
              <a:t>Modica</a:t>
            </a:r>
          </a:p>
          <a:p>
            <a:pPr algn="ctr">
              <a:buNone/>
            </a:pPr>
            <a:r>
              <a:rPr lang="it-IT" dirty="0" smtClean="0">
                <a:latin typeface="FangSong" pitchFamily="49" charset="-122"/>
                <a:ea typeface="FangSong" pitchFamily="49" charset="-122"/>
              </a:rPr>
              <a:t>IV C</a:t>
            </a:r>
          </a:p>
          <a:p>
            <a:pPr algn="ctr">
              <a:buNone/>
            </a:pPr>
            <a:r>
              <a:rPr lang="it-IT" dirty="0" smtClean="0">
                <a:latin typeface="FangSong" pitchFamily="49" charset="-122"/>
                <a:ea typeface="FangSong" pitchFamily="49" charset="-122"/>
              </a:rPr>
              <a:t>MIGLIORE PIETRO</a:t>
            </a:r>
          </a:p>
          <a:p>
            <a:pPr algn="ctr">
              <a:buNone/>
            </a:pPr>
            <a:r>
              <a:rPr lang="it-IT" dirty="0" smtClean="0">
                <a:latin typeface="FangSong" pitchFamily="49" charset="-122"/>
                <a:ea typeface="FangSong" pitchFamily="49" charset="-122"/>
              </a:rPr>
              <a:t>AZZARETTO CHRISTIAN</a:t>
            </a:r>
            <a:endParaRPr lang="it-IT" dirty="0"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1142984"/>
            <a:ext cx="8001056" cy="26432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sz="2400" dirty="0" smtClean="0"/>
              <a:t>     Modica sorge </a:t>
            </a:r>
            <a:r>
              <a:rPr lang="it-IT" sz="2400" dirty="0"/>
              <a:t>a 40 km da Noto e a 16 km da Ragusa, nell’area sudorientale della Sicilia, e costituisce </a:t>
            </a:r>
            <a:r>
              <a:rPr lang="it-IT" sz="2400" dirty="0" smtClean="0"/>
              <a:t>una </a:t>
            </a:r>
            <a:r>
              <a:rPr lang="it-IT" sz="2400" dirty="0"/>
              <a:t>delle tappe obbligate per chi visita il </a:t>
            </a:r>
            <a:r>
              <a:rPr lang="it-IT" sz="2400" dirty="0" err="1"/>
              <a:t>Val</a:t>
            </a:r>
            <a:r>
              <a:rPr lang="it-IT" sz="2400" dirty="0"/>
              <a:t> di Noto e le sue città barocche. </a:t>
            </a:r>
            <a:endParaRPr lang="it-IT" sz="2400" dirty="0" smtClean="0"/>
          </a:p>
          <a:p>
            <a:pPr>
              <a:buNone/>
            </a:pPr>
            <a:r>
              <a:rPr lang="it-IT" sz="2400" dirty="0"/>
              <a:t> </a:t>
            </a:r>
            <a:r>
              <a:rPr lang="it-IT" sz="2400" dirty="0" smtClean="0"/>
              <a:t>    Anche </a:t>
            </a:r>
            <a:r>
              <a:rPr lang="it-IT" sz="2400" dirty="0"/>
              <a:t>qui predomina, infatti, lo stile tardo barocco nato a seguito del terremoto del 1693 e si sviluppano dedali di antiche casupole, palazzi storici e piazze tra cui svettano imponenti le chiese con le loro alte scalinate. 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Modica è chiamata </a:t>
            </a:r>
            <a:r>
              <a:rPr lang="it-IT" sz="2400" dirty="0"/>
              <a:t>la “città delle cento chiese” proprio per la ricchezza di luoghi </a:t>
            </a:r>
            <a:r>
              <a:rPr lang="it-IT" sz="2400" dirty="0" smtClean="0"/>
              <a:t>religiosi. </a:t>
            </a:r>
          </a:p>
          <a:p>
            <a:pPr>
              <a:buNone/>
            </a:pPr>
            <a:r>
              <a:rPr lang="it-IT" sz="2400" dirty="0" smtClean="0"/>
              <a:t>     </a:t>
            </a:r>
          </a:p>
          <a:p>
            <a:pPr>
              <a:buNone/>
            </a:pPr>
            <a:endParaRPr lang="it-IT" sz="2400" dirty="0"/>
          </a:p>
        </p:txBody>
      </p:sp>
      <p:pic>
        <p:nvPicPr>
          <p:cNvPr id="4" name="Immagine 3" descr="cosa-vedere-a-modica-resic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429000"/>
            <a:ext cx="7429552" cy="27261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357298"/>
            <a:ext cx="4071966" cy="407196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sz="2400" dirty="0" smtClean="0"/>
              <a:t>     Di impianto medievale, il centro storico (odierna Modica bassa) è un grazioso intrigo di casette, viuzze e lunghe scale, costruite intorno alla collina del Pizzo. Lo stile prevalente è quello tardo-barocco, posteriore al catastrofico terremoto del 1693 che interessò diverse città del </a:t>
            </a:r>
            <a:r>
              <a:rPr lang="it-IT" sz="2400" b="1" dirty="0" err="1" smtClean="0"/>
              <a:t>Val</a:t>
            </a:r>
            <a:r>
              <a:rPr lang="it-IT" sz="2400" b="1" dirty="0" smtClean="0"/>
              <a:t> di Noto</a:t>
            </a:r>
            <a:r>
              <a:rPr lang="it-IT" sz="2400" dirty="0" smtClean="0"/>
              <a:t>.</a:t>
            </a:r>
          </a:p>
          <a:p>
            <a:pPr>
              <a:buNone/>
            </a:pPr>
            <a:r>
              <a:rPr lang="it-IT" sz="2400" dirty="0" smtClean="0"/>
              <a:t>      Grazie al suo patrimonio </a:t>
            </a:r>
            <a:r>
              <a:rPr lang="it-IT" sz="2400" dirty="0" err="1" smtClean="0"/>
              <a:t>storico-monumentale</a:t>
            </a:r>
            <a:r>
              <a:rPr lang="it-IT" sz="2400" dirty="0" smtClean="0"/>
              <a:t>, il comune di Modica ha ottenuto il riconoscimento UNESCO nel 2002.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modica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785926"/>
            <a:ext cx="3929090" cy="26225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LUOGHI </a:t>
            </a:r>
            <a:r>
              <a:rPr lang="it-IT" dirty="0" err="1" smtClean="0"/>
              <a:t>D’INTERESSE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it-IT" sz="2400" dirty="0" smtClean="0"/>
              <a:t>    Tra le principali testimonianze dell’arte barocco a Modica:</a:t>
            </a:r>
          </a:p>
          <a:p>
            <a:r>
              <a:rPr lang="it-IT" sz="2400" dirty="0" smtClean="0"/>
              <a:t>Duomo di </a:t>
            </a:r>
            <a:r>
              <a:rPr lang="it-IT" sz="2400" dirty="0" err="1" smtClean="0"/>
              <a:t>S.Giorgio</a:t>
            </a:r>
            <a:endParaRPr lang="it-IT" sz="24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4643438" y="207167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 Castello dei conti di Modica</a:t>
            </a:r>
            <a:endParaRPr lang="it-IT" sz="2400" dirty="0"/>
          </a:p>
        </p:txBody>
      </p:sp>
      <p:pic>
        <p:nvPicPr>
          <p:cNvPr id="10" name="Immagine 9" descr="Castello-dei-conti-di-Mod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000372"/>
            <a:ext cx="3429024" cy="2375314"/>
          </a:xfrm>
          <a:prstGeom prst="rect">
            <a:avLst/>
          </a:prstGeom>
        </p:spPr>
      </p:pic>
      <p:pic>
        <p:nvPicPr>
          <p:cNvPr id="11" name="Immagine 10" descr="il-duomo-di-san-giorg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071810"/>
            <a:ext cx="3346203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DUOMO </a:t>
            </a:r>
            <a:r>
              <a:rPr lang="it-IT" dirty="0" err="1" smtClean="0"/>
              <a:t>DI</a:t>
            </a:r>
            <a:r>
              <a:rPr lang="it-IT" dirty="0" smtClean="0"/>
              <a:t> </a:t>
            </a:r>
            <a:r>
              <a:rPr lang="it-IT" dirty="0" err="1" smtClean="0"/>
              <a:t>S.GIORGIO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28926" y="1600200"/>
            <a:ext cx="5757874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it-IT" sz="6400" dirty="0" smtClean="0"/>
              <a:t>       Il </a:t>
            </a:r>
            <a:r>
              <a:rPr lang="it-IT" sz="6400" dirty="0"/>
              <a:t>Duomo di San Giorgio in Modica viene spesso indicato e segnalato come monumento simbolo del Barocco </a:t>
            </a:r>
            <a:r>
              <a:rPr lang="it-IT" sz="6400" dirty="0" smtClean="0"/>
              <a:t>siciliano tipico </a:t>
            </a:r>
            <a:r>
              <a:rPr lang="it-IT" sz="6400" dirty="0"/>
              <a:t>di questo estremo lembo d'Italia. La chiesa di San Giorgio, inserita nella Lista Mondiale dei Beni dell'Umanità </a:t>
            </a:r>
            <a:r>
              <a:rPr lang="it-IT" sz="6400" dirty="0" smtClean="0"/>
              <a:t>dell'UNESCO, </a:t>
            </a:r>
            <a:r>
              <a:rPr lang="it-IT" sz="6400" dirty="0"/>
              <a:t>è il risultato finale della ricostruzione sei/settecentesca, avvenuta in seguito ai disastrosi terremoti che colpirono Modica nel 1542, nel </a:t>
            </a:r>
            <a:r>
              <a:rPr lang="it-IT" sz="6400" dirty="0" smtClean="0"/>
              <a:t>1613 e </a:t>
            </a:r>
            <a:r>
              <a:rPr lang="it-IT" sz="6400" dirty="0"/>
              <a:t>nel 1693 (il più </a:t>
            </a:r>
            <a:r>
              <a:rPr lang="it-IT" sz="6400" dirty="0" smtClean="0"/>
              <a:t>grave).</a:t>
            </a:r>
            <a:endParaRPr lang="it-IT" sz="6400" dirty="0"/>
          </a:p>
          <a:p>
            <a:pPr>
              <a:buNone/>
            </a:pPr>
            <a:r>
              <a:rPr lang="it-IT" sz="6400" dirty="0" smtClean="0"/>
              <a:t>       L'imponente </a:t>
            </a:r>
            <a:r>
              <a:rPr lang="it-IT" sz="6400" dirty="0"/>
              <a:t>facciata a torre, che si eleva per un'altezza complessiva di 62 metri, fu costruita a partire dal </a:t>
            </a:r>
            <a:r>
              <a:rPr lang="it-IT" sz="6400" dirty="0" smtClean="0"/>
              <a:t>1702 e </a:t>
            </a:r>
            <a:r>
              <a:rPr lang="it-IT" sz="6400" dirty="0"/>
              <a:t>completata, nel coronamento finale e con l'apposizione della croce in ferro sulla guglia, nel </a:t>
            </a:r>
            <a:r>
              <a:rPr lang="it-IT" sz="6400" dirty="0" smtClean="0"/>
              <a:t>1842.</a:t>
            </a:r>
          </a:p>
          <a:p>
            <a:pPr>
              <a:buNone/>
            </a:pPr>
            <a:r>
              <a:rPr lang="it-IT" sz="6400" dirty="0" smtClean="0"/>
              <a:t>        La cupola s'innalza per 36 metri. Una scenografica scalinata di 164 gradini, disegnata per la parte sopra strada dal gesuita Francesco Di Marco nel 1814 e completata nel 1818, conduce ai cinque portali del tempio, che fanno da preludio alle cinque navate interne della chiesa, che ha pianta basilicale a croce latina e tre absidi dopo il transetto. La parte della scalinata sotto il Corso San Giorgio fu progettata nel 1874 dall'architetto Alessandro Cappellani </a:t>
            </a:r>
            <a:r>
              <a:rPr lang="it-IT" sz="6400" dirty="0" err="1" smtClean="0"/>
              <a:t>Judica</a:t>
            </a:r>
            <a:r>
              <a:rPr lang="it-IT" sz="6400" dirty="0" smtClean="0"/>
              <a:t> e completata nel 1880. La prospettiva frontale di tutto l'insieme è arricchita da un giardino pensile su più livelli, detto Orto del Piombo, costeggiato dalla scalinata monumentale, e compone una scenografia che ricorda Trinità dei Monti in Roma.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Modica, San Giorg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71612"/>
            <a:ext cx="2381250" cy="2381250"/>
          </a:xfrm>
          <a:prstGeom prst="rect">
            <a:avLst/>
          </a:prstGeom>
        </p:spPr>
      </p:pic>
      <p:pic>
        <p:nvPicPr>
          <p:cNvPr id="11" name="Immagine 10" descr="Modica,_Duomo_di_San_Giorg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256"/>
            <a:ext cx="2689544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5037547" cy="3358364"/>
          </a:xfrm>
        </p:spPr>
      </p:pic>
      <p:pic>
        <p:nvPicPr>
          <p:cNvPr id="5" name="Immagine 4" descr="modica_www-culturefor-com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357562"/>
            <a:ext cx="4381499" cy="3286124"/>
          </a:xfrm>
          <a:prstGeom prst="rect">
            <a:avLst/>
          </a:prstGeom>
        </p:spPr>
      </p:pic>
      <p:pic>
        <p:nvPicPr>
          <p:cNvPr id="6" name="Immagine 5" descr="san-giorgio-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643314"/>
            <a:ext cx="4500594" cy="2388070"/>
          </a:xfrm>
          <a:prstGeom prst="rect">
            <a:avLst/>
          </a:prstGeom>
        </p:spPr>
      </p:pic>
      <p:pic>
        <p:nvPicPr>
          <p:cNvPr id="7" name="Immagine 6" descr="Modica,_Duomo_di_San_Giorgi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785794"/>
            <a:ext cx="3872944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85728"/>
            <a:ext cx="5572164" cy="40005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sz="2600" dirty="0" smtClean="0"/>
              <a:t>L'interno della chiesa è a cinque navate, con 22 colonne sormontate da capitelli corinzi. Il tempio è dedicato ai martiri San Giorgio e Ippolito.</a:t>
            </a:r>
          </a:p>
          <a:p>
            <a:pPr>
              <a:buNone/>
            </a:pPr>
            <a:r>
              <a:rPr lang="it-IT" sz="2600" dirty="0"/>
              <a:t>Dietro l’altare maggiore si trova un </a:t>
            </a:r>
            <a:r>
              <a:rPr lang="it-IT" sz="2600" b="1" dirty="0"/>
              <a:t>polittico</a:t>
            </a:r>
            <a:r>
              <a:rPr lang="it-IT" sz="2600" dirty="0"/>
              <a:t> composto da 9 riquadri disposti in 3 file da 3: nel primo ordine dal basso sono rappresentati San Giorgio e San Martino, i due Santi Cavalieri e Guerrieri, che hanno una devozione particolarmente viva in tutta la Contea di Modica; nel secondo ordine vengono rappresentati i Misteri Gaudiosi e nel terzo i Misteri Gloriosi. Elegante ed estremamente ricca è l’ampia cornice in legno scolpito e dorato con elementi manieristici. Il polittico, inizialmente attribuito a Girolamo </a:t>
            </a:r>
            <a:r>
              <a:rPr lang="it-IT" sz="2600" dirty="0" err="1"/>
              <a:t>Alibrandi</a:t>
            </a:r>
            <a:r>
              <a:rPr lang="it-IT" sz="2600" dirty="0"/>
              <a:t>, detto anche il Raffaello di Sicilia, in seguito è stato attribuito a </a:t>
            </a:r>
            <a:r>
              <a:rPr lang="it-IT" sz="2600" b="1" dirty="0"/>
              <a:t>Bernardino Niger</a:t>
            </a:r>
            <a:r>
              <a:rPr lang="it-IT" sz="2600" dirty="0"/>
              <a:t>.</a:t>
            </a:r>
            <a:endParaRPr lang="it-IT" sz="2600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220px-Modica_San_Giorgio_Coup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3929066"/>
            <a:ext cx="2060705" cy="2744484"/>
          </a:xfrm>
          <a:prstGeom prst="rect">
            <a:avLst/>
          </a:prstGeom>
        </p:spPr>
      </p:pic>
      <p:pic>
        <p:nvPicPr>
          <p:cNvPr id="5" name="Immagine 4" descr="140908090648-modica-interno-del-duomo-di-san-giorgio.jpg"/>
          <p:cNvPicPr>
            <a:picLocks noChangeAspect="1"/>
          </p:cNvPicPr>
          <p:nvPr/>
        </p:nvPicPr>
        <p:blipFill>
          <a:blip r:embed="rId3"/>
          <a:srcRect b="3181"/>
          <a:stretch>
            <a:fillRect/>
          </a:stretch>
        </p:blipFill>
        <p:spPr>
          <a:xfrm>
            <a:off x="6215074" y="357166"/>
            <a:ext cx="2545598" cy="3286148"/>
          </a:xfrm>
          <a:prstGeom prst="rect">
            <a:avLst/>
          </a:prstGeom>
        </p:spPr>
      </p:pic>
      <p:pic>
        <p:nvPicPr>
          <p:cNvPr id="6" name="Immagine 5" descr="IMG_1694.jpg"/>
          <p:cNvPicPr>
            <a:picLocks noChangeAspect="1"/>
          </p:cNvPicPr>
          <p:nvPr/>
        </p:nvPicPr>
        <p:blipFill>
          <a:blip r:embed="rId4"/>
          <a:srcRect b="8396"/>
          <a:stretch>
            <a:fillRect/>
          </a:stretch>
        </p:blipFill>
        <p:spPr>
          <a:xfrm>
            <a:off x="785786" y="4000504"/>
            <a:ext cx="4214810" cy="25739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CASTELLO DEI CONTI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00562" y="1285860"/>
            <a:ext cx="4357718" cy="492922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it-IT" sz="4800" dirty="0" smtClean="0"/>
              <a:t>       In </a:t>
            </a:r>
            <a:r>
              <a:rPr lang="it-IT" sz="4800" dirty="0"/>
              <a:t>cima ad una rupe, costruito sul pianoro conclusivo di un promontorio roccioso a becco d'aquila, ha rappresentato per tanti secoli la sede del potere politico e amministrativo di quella che fu la Contea di Modica. </a:t>
            </a:r>
            <a:endParaRPr lang="it-IT" sz="4800" dirty="0" smtClean="0"/>
          </a:p>
          <a:p>
            <a:pPr>
              <a:buNone/>
            </a:pPr>
            <a:r>
              <a:rPr lang="it-IT" sz="4800" dirty="0" smtClean="0"/>
              <a:t>       Dal </a:t>
            </a:r>
            <a:r>
              <a:rPr lang="it-IT" sz="4800" dirty="0"/>
              <a:t>punto di vista monumentale, il Castello, o ciò che di esso </a:t>
            </a:r>
            <a:r>
              <a:rPr lang="it-IT" sz="4800" dirty="0" smtClean="0"/>
              <a:t>rimane, </a:t>
            </a:r>
            <a:r>
              <a:rPr lang="it-IT" sz="4800" dirty="0"/>
              <a:t>viene modificato in varie epoche tra l'</a:t>
            </a:r>
            <a:r>
              <a:rPr lang="it-IT" sz="4800" dirty="0" err="1"/>
              <a:t>VIII</a:t>
            </a:r>
            <a:r>
              <a:rPr lang="it-IT" sz="4800" dirty="0"/>
              <a:t> e il XIX secolo, e si erge su un promontorio roccioso difficilmente attaccabile, con due lati su tre costituiti da pareti a strapiombo.</a:t>
            </a:r>
          </a:p>
          <a:p>
            <a:pPr>
              <a:buNone/>
            </a:pPr>
            <a:r>
              <a:rPr lang="it-IT" sz="4800" b="1" dirty="0" smtClean="0"/>
              <a:t>       </a:t>
            </a:r>
          </a:p>
          <a:p>
            <a:pPr>
              <a:buNone/>
            </a:pPr>
            <a:r>
              <a:rPr lang="it-IT" sz="4800" b="1" dirty="0"/>
              <a:t> </a:t>
            </a:r>
            <a:r>
              <a:rPr lang="it-IT" sz="4800" b="1" dirty="0" smtClean="0"/>
              <a:t>      </a:t>
            </a:r>
          </a:p>
          <a:p>
            <a:pPr>
              <a:buNone/>
            </a:pPr>
            <a:r>
              <a:rPr lang="it-IT" sz="4800" b="1" dirty="0"/>
              <a:t> </a:t>
            </a:r>
            <a:r>
              <a:rPr lang="it-IT" sz="4800" b="1" dirty="0" smtClean="0"/>
              <a:t>      Torretta dell'Orologio</a:t>
            </a:r>
            <a:endParaRPr lang="it-IT" sz="4800" b="1" dirty="0"/>
          </a:p>
          <a:p>
            <a:pPr>
              <a:buNone/>
            </a:pPr>
            <a:r>
              <a:rPr lang="it-IT" sz="4800" dirty="0" smtClean="0"/>
              <a:t>       Sui </a:t>
            </a:r>
            <a:r>
              <a:rPr lang="it-IT" sz="4800" dirty="0"/>
              <a:t>resti post-terremoto (fine XVII secolo) di una torretta di avvistamento (</a:t>
            </a:r>
            <a:r>
              <a:rPr lang="it-IT" sz="4800" dirty="0" err="1"/>
              <a:t>fano</a:t>
            </a:r>
            <a:r>
              <a:rPr lang="it-IT" sz="4800" dirty="0"/>
              <a:t>) medioevale del castello dei Conti, posta a cavaliere delle mura sottostanti, è stato apposto, nel </a:t>
            </a:r>
            <a:r>
              <a:rPr lang="it-IT" sz="4800" dirty="0" smtClean="0"/>
              <a:t>1725, </a:t>
            </a:r>
            <a:r>
              <a:rPr lang="it-IT" sz="4800" dirty="0"/>
              <a:t>un orologio meccanico a contrappesi, ancora perfettamente </a:t>
            </a:r>
            <a:r>
              <a:rPr lang="it-IT" sz="4800" dirty="0" smtClean="0"/>
              <a:t>funzionante. </a:t>
            </a:r>
            <a:endParaRPr lang="it-IT" dirty="0"/>
          </a:p>
        </p:txBody>
      </p:sp>
      <p:pic>
        <p:nvPicPr>
          <p:cNvPr id="4" name="Immagine 3" descr="castello-dei-conti-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85860"/>
            <a:ext cx="3714776" cy="2472015"/>
          </a:xfrm>
          <a:prstGeom prst="rect">
            <a:avLst/>
          </a:prstGeom>
        </p:spPr>
      </p:pic>
      <p:pic>
        <p:nvPicPr>
          <p:cNvPr id="5" name="Immagine 4" descr="riapre-castello-conti-modica-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071942"/>
            <a:ext cx="3552825" cy="24301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astello-dei-conti-di-Mod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5334037" cy="4000528"/>
          </a:xfrm>
        </p:spPr>
      </p:pic>
      <p:pic>
        <p:nvPicPr>
          <p:cNvPr id="5" name="Immagin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357562"/>
            <a:ext cx="4649716" cy="30941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245</Words>
  <Application>Microsoft Office PowerPoint</Application>
  <PresentationFormat>Presentazione su schermo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MODICA</vt:lpstr>
      <vt:lpstr>Diapositiva 2</vt:lpstr>
      <vt:lpstr>Diapositiva 3</vt:lpstr>
      <vt:lpstr>LUOGHI D’INTERESSE</vt:lpstr>
      <vt:lpstr>DUOMO DI S.GIORGIO</vt:lpstr>
      <vt:lpstr>Diapositiva 6</vt:lpstr>
      <vt:lpstr>Diapositiva 7</vt:lpstr>
      <vt:lpstr>CASTELLO DEI CONTI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MODICA</dc:title>
  <dc:creator>pc_07</dc:creator>
  <cp:lastModifiedBy>pc_07</cp:lastModifiedBy>
  <cp:revision>9</cp:revision>
  <dcterms:created xsi:type="dcterms:W3CDTF">2018-06-06T09:32:37Z</dcterms:created>
  <dcterms:modified xsi:type="dcterms:W3CDTF">2018-06-06T10:57:34Z</dcterms:modified>
</cp:coreProperties>
</file>