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876"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6B8A4E-4A5E-4B75-8675-EEF92D6017E7}" type="datetimeFigureOut">
              <a:rPr lang="it-IT" smtClean="0"/>
              <a:t>06/06/2018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417DC2-C610-4C7E-9124-C5674FF13B6E}" type="slidenum">
              <a:rPr lang="it-IT" smtClean="0"/>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0417DC2-C610-4C7E-9124-C5674FF13B6E}" type="slidenum">
              <a:rPr lang="it-IT" smtClean="0"/>
              <a:t>12</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0417DC2-C610-4C7E-9124-C5674FF13B6E}" type="slidenum">
              <a:rPr lang="it-IT" smtClean="0"/>
              <a:t>18</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CE98DE25-AABD-4612-8EF7-950C53AEDD76}" type="datetimeFigureOut">
              <a:rPr lang="it-IT" smtClean="0"/>
              <a:pPr/>
              <a:t>06/06/2018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EFC136-28BD-4D46-9887-8D95484789BF}"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E98DE25-AABD-4612-8EF7-950C53AEDD76}" type="datetimeFigureOut">
              <a:rPr lang="it-IT" smtClean="0"/>
              <a:pPr/>
              <a:t>06/06/2018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EFC136-28BD-4D46-9887-8D95484789B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E98DE25-AABD-4612-8EF7-950C53AEDD76}" type="datetimeFigureOut">
              <a:rPr lang="it-IT" smtClean="0"/>
              <a:pPr/>
              <a:t>06/06/2018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EFC136-28BD-4D46-9887-8D95484789B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E98DE25-AABD-4612-8EF7-950C53AEDD76}" type="datetimeFigureOut">
              <a:rPr lang="it-IT" smtClean="0"/>
              <a:pPr/>
              <a:t>06/06/2018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EFC136-28BD-4D46-9887-8D95484789BF}"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CE98DE25-AABD-4612-8EF7-950C53AEDD76}" type="datetimeFigureOut">
              <a:rPr lang="it-IT" smtClean="0"/>
              <a:pPr/>
              <a:t>06/06/2018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EFC136-28BD-4D46-9887-8D95484789BF}"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CE98DE25-AABD-4612-8EF7-950C53AEDD76}" type="datetimeFigureOut">
              <a:rPr lang="it-IT" smtClean="0"/>
              <a:pPr/>
              <a:t>06/06/2018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8EFC136-28BD-4D46-9887-8D95484789B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CE98DE25-AABD-4612-8EF7-950C53AEDD76}" type="datetimeFigureOut">
              <a:rPr lang="it-IT" smtClean="0"/>
              <a:pPr/>
              <a:t>06/06/2018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8EFC136-28BD-4D46-9887-8D95484789BF}"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CE98DE25-AABD-4612-8EF7-950C53AEDD76}" type="datetimeFigureOut">
              <a:rPr lang="it-IT" smtClean="0"/>
              <a:pPr/>
              <a:t>06/06/2018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8EFC136-28BD-4D46-9887-8D95484789B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E98DE25-AABD-4612-8EF7-950C53AEDD76}" type="datetimeFigureOut">
              <a:rPr lang="it-IT" smtClean="0"/>
              <a:pPr/>
              <a:t>06/06/2018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8EFC136-28BD-4D46-9887-8D95484789B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CE98DE25-AABD-4612-8EF7-950C53AEDD76}" type="datetimeFigureOut">
              <a:rPr lang="it-IT" smtClean="0"/>
              <a:pPr/>
              <a:t>06/06/2018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8EFC136-28BD-4D46-9887-8D95484789B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CE98DE25-AABD-4612-8EF7-950C53AEDD76}" type="datetimeFigureOut">
              <a:rPr lang="it-IT" smtClean="0"/>
              <a:pPr/>
              <a:t>06/06/2018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8EFC136-28BD-4D46-9887-8D95484789BF}"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2000"/>
            <a:lum/>
          </a:blip>
          <a:srcRect/>
          <a:stretch>
            <a:fillRect l="-15000" r="-15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8DE25-AABD-4612-8EF7-950C53AEDD76}" type="datetimeFigureOut">
              <a:rPr lang="it-IT" smtClean="0"/>
              <a:pPr/>
              <a:t>06/06/2018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FC136-28BD-4D46-9887-8D95484789B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D4B45EDF-8E20-4096-9363-6BA8B36772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895" y="0"/>
            <a:ext cx="9036496" cy="6777373"/>
          </a:xfrm>
        </p:spPr>
      </p:pic>
    </p:spTree>
    <p:extLst>
      <p:ext uri="{BB962C8B-B14F-4D97-AF65-F5344CB8AC3E}">
        <p14:creationId xmlns:p14="http://schemas.microsoft.com/office/powerpoint/2010/main" val="1414012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Chiesa della Concezione</a:t>
            </a:r>
          </a:p>
        </p:txBody>
      </p:sp>
      <p:sp>
        <p:nvSpPr>
          <p:cNvPr id="3" name="Segnaposto contenuto 2"/>
          <p:cNvSpPr>
            <a:spLocks noGrp="1"/>
          </p:cNvSpPr>
          <p:nvPr>
            <p:ph idx="1"/>
          </p:nvPr>
        </p:nvSpPr>
        <p:spPr>
          <a:xfrm>
            <a:off x="0" y="1428736"/>
            <a:ext cx="4357750" cy="1714512"/>
          </a:xfrm>
          <a:ln w="15875" cap="sq">
            <a:solidFill>
              <a:srgbClr val="FFC000"/>
            </a:solidFill>
            <a:miter lim="800000"/>
          </a:ln>
        </p:spPr>
        <p:txBody>
          <a:bodyPr>
            <a:noAutofit/>
          </a:bodyPr>
          <a:lstStyle/>
          <a:p>
            <a:pPr>
              <a:buNone/>
            </a:pPr>
            <a:r>
              <a:rPr lang="it-IT" sz="2800" dirty="0"/>
              <a:t>    Il soffitto è a botte e presenta stucchi dorati e l’affresco “Il trionfo degli ordini religiosi” di </a:t>
            </a:r>
            <a:r>
              <a:rPr lang="it-IT" sz="2800" dirty="0" err="1"/>
              <a:t>Olivio</a:t>
            </a:r>
            <a:r>
              <a:rPr lang="it-IT" sz="2800" dirty="0"/>
              <a:t> Sozzi. </a:t>
            </a:r>
          </a:p>
        </p:txBody>
      </p:sp>
      <p:pic>
        <p:nvPicPr>
          <p:cNvPr id="4" name="Immagine 3" descr="soffitto conc.jpg"/>
          <p:cNvPicPr>
            <a:picLocks noChangeAspect="1"/>
          </p:cNvPicPr>
          <p:nvPr/>
        </p:nvPicPr>
        <p:blipFill>
          <a:blip r:embed="rId2"/>
          <a:stretch>
            <a:fillRect/>
          </a:stretch>
        </p:blipFill>
        <p:spPr>
          <a:xfrm>
            <a:off x="4572000" y="1357298"/>
            <a:ext cx="4214810" cy="3164939"/>
          </a:xfrm>
          <a:prstGeom prst="rect">
            <a:avLst/>
          </a:prstGeom>
        </p:spPr>
      </p:pic>
      <p:sp>
        <p:nvSpPr>
          <p:cNvPr id="5" name="CasellaDiTesto 4"/>
          <p:cNvSpPr txBox="1"/>
          <p:nvPr/>
        </p:nvSpPr>
        <p:spPr>
          <a:xfrm>
            <a:off x="3357554" y="5000636"/>
            <a:ext cx="4714908" cy="1384995"/>
          </a:xfrm>
          <a:prstGeom prst="rect">
            <a:avLst/>
          </a:prstGeom>
          <a:noFill/>
          <a:ln w="15875" cap="sq">
            <a:solidFill>
              <a:srgbClr val="FFC000"/>
            </a:solidFill>
            <a:miter lim="800000"/>
          </a:ln>
        </p:spPr>
        <p:txBody>
          <a:bodyPr wrap="square" rtlCol="0">
            <a:spAutoFit/>
          </a:bodyPr>
          <a:lstStyle/>
          <a:p>
            <a:r>
              <a:rPr lang="it-IT" sz="2800" dirty="0"/>
              <a:t>Sull’altare maggiore si trova la tela con “L’immacolata concezione” di Pietro Novelli.</a:t>
            </a:r>
          </a:p>
        </p:txBody>
      </p:sp>
      <p:pic>
        <p:nvPicPr>
          <p:cNvPr id="6" name="Immagine 5" descr="altare conc.jpg"/>
          <p:cNvPicPr>
            <a:picLocks noChangeAspect="1"/>
          </p:cNvPicPr>
          <p:nvPr/>
        </p:nvPicPr>
        <p:blipFill>
          <a:blip r:embed="rId3"/>
          <a:stretch>
            <a:fillRect/>
          </a:stretch>
        </p:blipFill>
        <p:spPr>
          <a:xfrm>
            <a:off x="428596" y="3222317"/>
            <a:ext cx="2714644" cy="363568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Chiesa di San Gioacchino</a:t>
            </a:r>
          </a:p>
        </p:txBody>
      </p:sp>
      <p:sp>
        <p:nvSpPr>
          <p:cNvPr id="3" name="Segnaposto contenuto 2"/>
          <p:cNvSpPr>
            <a:spLocks noGrp="1"/>
          </p:cNvSpPr>
          <p:nvPr>
            <p:ph idx="1"/>
          </p:nvPr>
        </p:nvSpPr>
        <p:spPr>
          <a:xfrm>
            <a:off x="-214346" y="1600200"/>
            <a:ext cx="5400684" cy="5257800"/>
          </a:xfrm>
        </p:spPr>
        <p:txBody>
          <a:bodyPr>
            <a:normAutofit/>
          </a:bodyPr>
          <a:lstStyle/>
          <a:p>
            <a:pPr>
              <a:buNone/>
            </a:pPr>
            <a:r>
              <a:rPr lang="it-IT" sz="2800" dirty="0"/>
              <a:t>    Annessa al collegio di Santa Maria all’Olivella, la chiesa fu costruita nel 1727. Esternamente presenta una semplice facciata in pietra </a:t>
            </a:r>
            <a:r>
              <a:rPr lang="it-IT" sz="2800" dirty="0" err="1"/>
              <a:t>viva.Il</a:t>
            </a:r>
            <a:r>
              <a:rPr lang="it-IT" sz="2800" dirty="0"/>
              <a:t> prospetto ha partito unico, diviso da quattro paraste con animati capitelli corinzi e timpano curvilineo con cartiglio e stemma, sotto cui è posto un medaglione in stucco raffigurante </a:t>
            </a:r>
            <a:r>
              <a:rPr lang="it-IT" sz="2800" i="1" dirty="0"/>
              <a:t>San Gioacchino e Maria bambina</a:t>
            </a:r>
            <a:r>
              <a:rPr lang="it-IT" sz="2800" dirty="0"/>
              <a:t> </a:t>
            </a:r>
          </a:p>
        </p:txBody>
      </p:sp>
      <p:pic>
        <p:nvPicPr>
          <p:cNvPr id="4" name="Immagine 3" descr="san gioacchino.jpg"/>
          <p:cNvPicPr>
            <a:picLocks noChangeAspect="1"/>
          </p:cNvPicPr>
          <p:nvPr/>
        </p:nvPicPr>
        <p:blipFill>
          <a:blip r:embed="rId2"/>
          <a:stretch>
            <a:fillRect/>
          </a:stretch>
        </p:blipFill>
        <p:spPr>
          <a:xfrm>
            <a:off x="5786446" y="1387193"/>
            <a:ext cx="2500330" cy="547080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Chiesa di San Gioacchino</a:t>
            </a:r>
          </a:p>
        </p:txBody>
      </p:sp>
      <p:sp>
        <p:nvSpPr>
          <p:cNvPr id="3" name="Segnaposto contenuto 2"/>
          <p:cNvSpPr>
            <a:spLocks noGrp="1"/>
          </p:cNvSpPr>
          <p:nvPr>
            <p:ph idx="1"/>
          </p:nvPr>
        </p:nvSpPr>
        <p:spPr>
          <a:xfrm>
            <a:off x="0" y="1643050"/>
            <a:ext cx="4786346" cy="3829064"/>
          </a:xfrm>
          <a:ln w="15875">
            <a:noFill/>
          </a:ln>
        </p:spPr>
        <p:txBody>
          <a:bodyPr>
            <a:normAutofit lnSpcReduction="10000"/>
          </a:bodyPr>
          <a:lstStyle/>
          <a:p>
            <a:pPr>
              <a:buNone/>
            </a:pPr>
            <a:r>
              <a:rPr lang="it-IT" sz="2800" dirty="0"/>
              <a:t>L'interno è un grande ambiente rettangolare su cui si aprono quattro cappelle semicircolari. Tutta la chiesa è decorata con eleganti stucchi raffiguranti festoni, ghirlande e visi di angeli e putti, opera di Procopio </a:t>
            </a:r>
            <a:r>
              <a:rPr lang="it-IT" sz="2800" dirty="0" err="1"/>
              <a:t>Serpotta</a:t>
            </a:r>
            <a:r>
              <a:rPr lang="it-IT" sz="2800" dirty="0"/>
              <a:t>. </a:t>
            </a:r>
          </a:p>
        </p:txBody>
      </p:sp>
      <p:pic>
        <p:nvPicPr>
          <p:cNvPr id="1026" name="Picture 2" descr="Risultati immagini per chiesa di san gioacchino palermo"/>
          <p:cNvPicPr>
            <a:picLocks noChangeAspect="1" noChangeArrowheads="1"/>
          </p:cNvPicPr>
          <p:nvPr/>
        </p:nvPicPr>
        <p:blipFill>
          <a:blip r:embed="rId3"/>
          <a:srcRect/>
          <a:stretch>
            <a:fillRect/>
          </a:stretch>
        </p:blipFill>
        <p:spPr bwMode="auto">
          <a:xfrm>
            <a:off x="4667219" y="1714488"/>
            <a:ext cx="4476781" cy="3357586"/>
          </a:xfrm>
          <a:prstGeom prst="rect">
            <a:avLst/>
          </a:prstGeom>
          <a:noFill/>
        </p:spPr>
      </p:pic>
      <p:sp>
        <p:nvSpPr>
          <p:cNvPr id="5" name="CasellaDiTesto 4"/>
          <p:cNvSpPr txBox="1"/>
          <p:nvPr/>
        </p:nvSpPr>
        <p:spPr>
          <a:xfrm>
            <a:off x="285720" y="5286388"/>
            <a:ext cx="8572560" cy="1384995"/>
          </a:xfrm>
          <a:prstGeom prst="rect">
            <a:avLst/>
          </a:prstGeom>
          <a:noFill/>
          <a:ln w="15875" cap="sq">
            <a:solidFill>
              <a:srgbClr val="FFC000"/>
            </a:solidFill>
            <a:miter lim="800000"/>
          </a:ln>
        </p:spPr>
        <p:txBody>
          <a:bodyPr wrap="square" rtlCol="0">
            <a:spAutoFit/>
          </a:bodyPr>
          <a:lstStyle/>
          <a:p>
            <a:r>
              <a:rPr lang="it-IT" sz="2800" dirty="0"/>
              <a:t>Nel vestibolo è presente un fine rilievo in stucco; due colonne sorreggono il coro addossato alla controfacciata che introduce alla navata.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357166"/>
            <a:ext cx="8229600" cy="1143000"/>
          </a:xfrm>
        </p:spPr>
        <p:txBody>
          <a:bodyPr>
            <a:normAutofit fontScale="90000"/>
          </a:bodyPr>
          <a:lstStyle/>
          <a:p>
            <a:r>
              <a:rPr lang="it-IT" sz="4900" dirty="0"/>
              <a:t>Chiesa di San Domenico</a:t>
            </a:r>
            <a:br>
              <a:rPr lang="it-IT" dirty="0"/>
            </a:br>
            <a:endParaRPr lang="it-IT" dirty="0"/>
          </a:p>
        </p:txBody>
      </p:sp>
      <p:sp>
        <p:nvSpPr>
          <p:cNvPr id="3" name="Segnaposto contenuto 2"/>
          <p:cNvSpPr>
            <a:spLocks noGrp="1"/>
          </p:cNvSpPr>
          <p:nvPr>
            <p:ph idx="1"/>
          </p:nvPr>
        </p:nvSpPr>
        <p:spPr>
          <a:xfrm>
            <a:off x="3714744" y="1500174"/>
            <a:ext cx="4972056" cy="4525963"/>
          </a:xfrm>
        </p:spPr>
        <p:txBody>
          <a:bodyPr>
            <a:normAutofit/>
          </a:bodyPr>
          <a:lstStyle/>
          <a:p>
            <a:pPr>
              <a:buNone/>
            </a:pPr>
            <a:r>
              <a:rPr lang="it-IT" sz="2800" dirty="0"/>
              <a:t>    Tra le migliori espressioni del barocco siciliano, la chiesa di San Domenico sorse agli inizi del ‘600 sui resti di una chiesa quattrocentesca. La facciata barocca risale al 1726 ed è ornata da colonne e statue in stucco attribuite a Gian Maria </a:t>
            </a:r>
            <a:r>
              <a:rPr lang="it-IT" sz="2800" dirty="0" err="1"/>
              <a:t>Serpotta</a:t>
            </a:r>
            <a:r>
              <a:rPr lang="it-IT" sz="2800" dirty="0"/>
              <a:t>.</a:t>
            </a:r>
          </a:p>
        </p:txBody>
      </p:sp>
      <p:pic>
        <p:nvPicPr>
          <p:cNvPr id="4" name="Immagine 3" descr="Chiesa_di_San_Domenico_Palermo.jpg"/>
          <p:cNvPicPr>
            <a:picLocks noChangeAspect="1"/>
          </p:cNvPicPr>
          <p:nvPr/>
        </p:nvPicPr>
        <p:blipFill>
          <a:blip r:embed="rId2" cstate="print"/>
          <a:stretch>
            <a:fillRect/>
          </a:stretch>
        </p:blipFill>
        <p:spPr>
          <a:xfrm>
            <a:off x="714348" y="1500174"/>
            <a:ext cx="3143272" cy="419102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dirty="0"/>
              <a:t>Chiesa di San Domenico</a:t>
            </a:r>
            <a:br>
              <a:rPr lang="it-IT" dirty="0"/>
            </a:br>
            <a:endParaRPr lang="it-IT" dirty="0"/>
          </a:p>
        </p:txBody>
      </p:sp>
      <p:sp>
        <p:nvSpPr>
          <p:cNvPr id="3" name="Segnaposto contenuto 2"/>
          <p:cNvSpPr>
            <a:spLocks noGrp="1"/>
          </p:cNvSpPr>
          <p:nvPr>
            <p:ph idx="1"/>
          </p:nvPr>
        </p:nvSpPr>
        <p:spPr>
          <a:xfrm>
            <a:off x="-214346" y="1357298"/>
            <a:ext cx="9358346" cy="1900262"/>
          </a:xfrm>
        </p:spPr>
        <p:txBody>
          <a:bodyPr>
            <a:normAutofit/>
          </a:bodyPr>
          <a:lstStyle/>
          <a:p>
            <a:pPr algn="just">
              <a:buNone/>
            </a:pPr>
            <a:r>
              <a:rPr lang="it-IT" sz="2800" dirty="0"/>
              <a:t>    L’interno ha un impianto a croce latina con tre navate divise da sedici colonne monolitiche di ordine tuscanico. Le navate laterali sono arricchite da cappelle che ospitano preziose opere d’arte. </a:t>
            </a:r>
          </a:p>
        </p:txBody>
      </p:sp>
      <p:pic>
        <p:nvPicPr>
          <p:cNvPr id="4" name="Immagine 3" descr="interno s domenico.jpg"/>
          <p:cNvPicPr>
            <a:picLocks noChangeAspect="1"/>
          </p:cNvPicPr>
          <p:nvPr/>
        </p:nvPicPr>
        <p:blipFill>
          <a:blip r:embed="rId2"/>
          <a:stretch>
            <a:fillRect/>
          </a:stretch>
        </p:blipFill>
        <p:spPr>
          <a:xfrm>
            <a:off x="4357686" y="2786058"/>
            <a:ext cx="4618735" cy="2601077"/>
          </a:xfrm>
          <a:prstGeom prst="rect">
            <a:avLst/>
          </a:prstGeom>
        </p:spPr>
      </p:pic>
      <p:sp>
        <p:nvSpPr>
          <p:cNvPr id="5" name="CasellaDiTesto 4"/>
          <p:cNvSpPr txBox="1"/>
          <p:nvPr/>
        </p:nvSpPr>
        <p:spPr>
          <a:xfrm>
            <a:off x="142844" y="3071810"/>
            <a:ext cx="4000496" cy="2246769"/>
          </a:xfrm>
          <a:prstGeom prst="rect">
            <a:avLst/>
          </a:prstGeom>
          <a:noFill/>
        </p:spPr>
        <p:txBody>
          <a:bodyPr wrap="square" rtlCol="0">
            <a:spAutoFit/>
          </a:bodyPr>
          <a:lstStyle/>
          <a:p>
            <a:pPr>
              <a:buNone/>
            </a:pPr>
            <a:r>
              <a:rPr lang="it-IT" sz="2800" dirty="0"/>
              <a:t>La chiesa ospita nel transetto maggiore due altari dedicati a San Domenico e alla Madonna del Rosario. </a:t>
            </a:r>
          </a:p>
        </p:txBody>
      </p:sp>
      <p:sp>
        <p:nvSpPr>
          <p:cNvPr id="6" name="CasellaDiTesto 5"/>
          <p:cNvSpPr txBox="1"/>
          <p:nvPr/>
        </p:nvSpPr>
        <p:spPr>
          <a:xfrm>
            <a:off x="214282" y="5572140"/>
            <a:ext cx="8358246" cy="954107"/>
          </a:xfrm>
          <a:prstGeom prst="rect">
            <a:avLst/>
          </a:prstGeom>
          <a:noFill/>
          <a:ln w="15875" cap="sq">
            <a:solidFill>
              <a:srgbClr val="FFC000"/>
            </a:solidFill>
            <a:miter lim="800000"/>
          </a:ln>
        </p:spPr>
        <p:txBody>
          <a:bodyPr wrap="square" rtlCol="0">
            <a:spAutoFit/>
          </a:bodyPr>
          <a:lstStyle/>
          <a:p>
            <a:pPr>
              <a:buNone/>
            </a:pPr>
            <a:r>
              <a:rPr lang="it-IT" sz="2800" dirty="0"/>
              <a:t>Dal 1853 la chiesa di San Domenico assunse il ruolo di Pantheon degli Illustri di Sicilia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357166"/>
            <a:ext cx="8229600" cy="1143000"/>
          </a:xfrm>
        </p:spPr>
        <p:txBody>
          <a:bodyPr>
            <a:normAutofit fontScale="90000"/>
          </a:bodyPr>
          <a:lstStyle/>
          <a:p>
            <a:r>
              <a:rPr lang="it-IT" sz="4900" dirty="0"/>
              <a:t>Chiesa di Santa Maria di </a:t>
            </a:r>
            <a:r>
              <a:rPr lang="it-IT" sz="4900" dirty="0" err="1"/>
              <a:t>Valverde</a:t>
            </a:r>
            <a:br>
              <a:rPr lang="it-IT" dirty="0"/>
            </a:br>
            <a:endParaRPr lang="it-IT" dirty="0"/>
          </a:p>
        </p:txBody>
      </p:sp>
      <p:sp>
        <p:nvSpPr>
          <p:cNvPr id="3" name="Segnaposto contenuto 2"/>
          <p:cNvSpPr>
            <a:spLocks noGrp="1"/>
          </p:cNvSpPr>
          <p:nvPr>
            <p:ph idx="1"/>
          </p:nvPr>
        </p:nvSpPr>
        <p:spPr>
          <a:xfrm>
            <a:off x="357158" y="1600200"/>
            <a:ext cx="5072098" cy="5043510"/>
          </a:xfrm>
        </p:spPr>
        <p:txBody>
          <a:bodyPr>
            <a:noAutofit/>
          </a:bodyPr>
          <a:lstStyle/>
          <a:p>
            <a:pPr>
              <a:buNone/>
            </a:pPr>
            <a:r>
              <a:rPr lang="it-IT" sz="2800" dirty="0"/>
              <a:t>    La Chiesa di Santa Maria di </a:t>
            </a:r>
            <a:r>
              <a:rPr lang="it-IT" sz="2800" dirty="0" err="1"/>
              <a:t>Valverde</a:t>
            </a:r>
            <a:r>
              <a:rPr lang="it-IT" sz="2800" dirty="0"/>
              <a:t>, venne annessa nel XIV secolo ad un grande monastero carmelitano oggi scomparso. È stata sottoposta a partire dal 1633 ad un progetto di trasformazione ideato da Mariano </a:t>
            </a:r>
            <a:r>
              <a:rPr lang="it-IT" sz="2800" dirty="0" err="1"/>
              <a:t>Smiriglio</a:t>
            </a:r>
            <a:r>
              <a:rPr lang="it-IT" sz="2800" dirty="0"/>
              <a:t>, a lui si devono le decorazioni in marmo.</a:t>
            </a:r>
          </a:p>
        </p:txBody>
      </p:sp>
      <p:pic>
        <p:nvPicPr>
          <p:cNvPr id="4" name="Immagine 3" descr="chiesa-santa-maria-in-valverde-img1-oriz.jpg"/>
          <p:cNvPicPr>
            <a:picLocks noChangeAspect="1"/>
          </p:cNvPicPr>
          <p:nvPr/>
        </p:nvPicPr>
        <p:blipFill>
          <a:blip r:embed="rId2"/>
          <a:stretch>
            <a:fillRect/>
          </a:stretch>
        </p:blipFill>
        <p:spPr>
          <a:xfrm>
            <a:off x="5500694" y="1643050"/>
            <a:ext cx="3438528" cy="473868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Chiesa di Santa Maria di </a:t>
            </a:r>
            <a:r>
              <a:rPr lang="it-IT" dirty="0" err="1"/>
              <a:t>Valverde</a:t>
            </a:r>
            <a:endParaRPr lang="it-IT" dirty="0"/>
          </a:p>
        </p:txBody>
      </p:sp>
      <p:sp>
        <p:nvSpPr>
          <p:cNvPr id="3" name="Segnaposto contenuto 2"/>
          <p:cNvSpPr>
            <a:spLocks noGrp="1"/>
          </p:cNvSpPr>
          <p:nvPr>
            <p:ph idx="1"/>
          </p:nvPr>
        </p:nvSpPr>
        <p:spPr>
          <a:xfrm>
            <a:off x="-285784" y="1285860"/>
            <a:ext cx="4857752" cy="3214710"/>
          </a:xfrm>
        </p:spPr>
        <p:txBody>
          <a:bodyPr>
            <a:normAutofit/>
          </a:bodyPr>
          <a:lstStyle/>
          <a:p>
            <a:pPr>
              <a:buNone/>
            </a:pPr>
            <a:r>
              <a:rPr lang="it-IT" sz="2800" dirty="0"/>
              <a:t>    L’edificio, ad unica navata, è abbellito al suo interno dagli affreschi eseguiti da Antonio Grano nella volta e sulle pareti del coro e da </a:t>
            </a:r>
            <a:r>
              <a:rPr lang="it-IT" sz="2800" dirty="0" err="1"/>
              <a:t>Olivio</a:t>
            </a:r>
            <a:r>
              <a:rPr lang="it-IT" sz="2800" dirty="0"/>
              <a:t> Sozzi sulla fascia inferiore. </a:t>
            </a:r>
          </a:p>
        </p:txBody>
      </p:sp>
      <p:sp>
        <p:nvSpPr>
          <p:cNvPr id="5" name="CasellaDiTesto 4"/>
          <p:cNvSpPr txBox="1"/>
          <p:nvPr/>
        </p:nvSpPr>
        <p:spPr>
          <a:xfrm>
            <a:off x="3929058" y="4500570"/>
            <a:ext cx="5715008" cy="1815882"/>
          </a:xfrm>
          <a:prstGeom prst="rect">
            <a:avLst/>
          </a:prstGeom>
          <a:noFill/>
        </p:spPr>
        <p:txBody>
          <a:bodyPr wrap="square" rtlCol="0">
            <a:spAutoFit/>
          </a:bodyPr>
          <a:lstStyle/>
          <a:p>
            <a:r>
              <a:rPr lang="it-IT" sz="2800" dirty="0"/>
              <a:t>I quattro fastosi altari, arricchiti da colonne tortili, sono su disegno di Paolo Amato. Si gode inoltre di una ricchissima decorazione marmorea.</a:t>
            </a:r>
          </a:p>
        </p:txBody>
      </p:sp>
      <p:pic>
        <p:nvPicPr>
          <p:cNvPr id="24580" name="Picture 4" descr="Risultati immagini per chiesa di santa maria di valverde palermo volta"/>
          <p:cNvPicPr>
            <a:picLocks noChangeAspect="1" noChangeArrowheads="1"/>
          </p:cNvPicPr>
          <p:nvPr/>
        </p:nvPicPr>
        <p:blipFill>
          <a:blip r:embed="rId2"/>
          <a:srcRect/>
          <a:stretch>
            <a:fillRect/>
          </a:stretch>
        </p:blipFill>
        <p:spPr bwMode="auto">
          <a:xfrm>
            <a:off x="0" y="4000504"/>
            <a:ext cx="3929058" cy="2616290"/>
          </a:xfrm>
          <a:prstGeom prst="rect">
            <a:avLst/>
          </a:prstGeom>
          <a:noFill/>
        </p:spPr>
      </p:pic>
      <p:sp>
        <p:nvSpPr>
          <p:cNvPr id="24584" name="AutoShape 8" descr="Risultati immagini per chiesa di santa maria di valverde palerm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4586" name="AutoShape 10" descr="Risultati immagini per chiesa di santa maria di valverde palerm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4588" name="Picture 12" descr="Risultati immagini per chiesa di santa maria di valverde palermo"/>
          <p:cNvPicPr>
            <a:picLocks noChangeAspect="1" noChangeArrowheads="1"/>
          </p:cNvPicPr>
          <p:nvPr/>
        </p:nvPicPr>
        <p:blipFill>
          <a:blip r:embed="rId3"/>
          <a:srcRect/>
          <a:stretch>
            <a:fillRect/>
          </a:stretch>
        </p:blipFill>
        <p:spPr bwMode="auto">
          <a:xfrm>
            <a:off x="4572000" y="1500174"/>
            <a:ext cx="4286280" cy="285894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quattro canti</a:t>
            </a:r>
          </a:p>
        </p:txBody>
      </p:sp>
      <p:sp>
        <p:nvSpPr>
          <p:cNvPr id="3" name="Segnaposto contenuto 2"/>
          <p:cNvSpPr>
            <a:spLocks noGrp="1"/>
          </p:cNvSpPr>
          <p:nvPr>
            <p:ph idx="1"/>
          </p:nvPr>
        </p:nvSpPr>
        <p:spPr>
          <a:xfrm>
            <a:off x="0" y="1500174"/>
            <a:ext cx="4929190" cy="3500462"/>
          </a:xfrm>
        </p:spPr>
        <p:txBody>
          <a:bodyPr>
            <a:normAutofit lnSpcReduction="10000"/>
          </a:bodyPr>
          <a:lstStyle/>
          <a:p>
            <a:pPr>
              <a:buNone/>
            </a:pPr>
            <a:r>
              <a:rPr lang="it-IT" sz="2800" dirty="0"/>
              <a:t>    I Quattro Canti, o piazza </a:t>
            </a:r>
            <a:r>
              <a:rPr lang="it-IT" sz="2800" dirty="0" err="1"/>
              <a:t>Villena</a:t>
            </a:r>
            <a:r>
              <a:rPr lang="it-IT" sz="2800" dirty="0"/>
              <a:t>, o Ottagono del Sole, o Teatro del Sole, è il nome di una piazza ottagonale all'incrocio delle due principali vie di Palermo: la via </a:t>
            </a:r>
            <a:r>
              <a:rPr lang="it-IT" sz="2800" dirty="0" err="1"/>
              <a:t>Maqueda</a:t>
            </a:r>
            <a:r>
              <a:rPr lang="it-IT" sz="2800" dirty="0"/>
              <a:t> e la  Via Vittorio Emanuele.</a:t>
            </a:r>
          </a:p>
        </p:txBody>
      </p:sp>
      <p:pic>
        <p:nvPicPr>
          <p:cNvPr id="30722" name="Picture 2" descr="Risultati immagini per quattro canti palermo"/>
          <p:cNvPicPr>
            <a:picLocks noChangeAspect="1" noChangeArrowheads="1"/>
          </p:cNvPicPr>
          <p:nvPr/>
        </p:nvPicPr>
        <p:blipFill>
          <a:blip r:embed="rId2"/>
          <a:srcRect/>
          <a:stretch>
            <a:fillRect/>
          </a:stretch>
        </p:blipFill>
        <p:spPr bwMode="auto">
          <a:xfrm>
            <a:off x="5143504" y="1500174"/>
            <a:ext cx="3611840" cy="3611840"/>
          </a:xfrm>
          <a:prstGeom prst="rect">
            <a:avLst/>
          </a:prstGeom>
          <a:noFill/>
        </p:spPr>
      </p:pic>
      <p:sp>
        <p:nvSpPr>
          <p:cNvPr id="5" name="CasellaDiTesto 4"/>
          <p:cNvSpPr txBox="1"/>
          <p:nvPr/>
        </p:nvSpPr>
        <p:spPr>
          <a:xfrm>
            <a:off x="214282" y="5214950"/>
            <a:ext cx="8715468" cy="1384995"/>
          </a:xfrm>
          <a:prstGeom prst="rect">
            <a:avLst/>
          </a:prstGeom>
          <a:noFill/>
        </p:spPr>
        <p:txBody>
          <a:bodyPr wrap="square" rtlCol="0">
            <a:spAutoFit/>
          </a:bodyPr>
          <a:lstStyle/>
          <a:p>
            <a:r>
              <a:rPr lang="it-IT" sz="2800" dirty="0"/>
              <a:t>Sulla piazza affacciano quattro edifici (i Quattro Canti) in stile barocco, identici per fattura e costruzione; ognuno di essi però, si distingue dall’altro dalle decorazioni.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quattro canti</a:t>
            </a:r>
          </a:p>
        </p:txBody>
      </p:sp>
      <p:sp>
        <p:nvSpPr>
          <p:cNvPr id="3" name="Segnaposto contenuto 2"/>
          <p:cNvSpPr>
            <a:spLocks noGrp="1"/>
          </p:cNvSpPr>
          <p:nvPr>
            <p:ph idx="1"/>
          </p:nvPr>
        </p:nvSpPr>
        <p:spPr>
          <a:xfrm>
            <a:off x="3500366" y="1357298"/>
            <a:ext cx="5643634" cy="4071966"/>
          </a:xfrm>
        </p:spPr>
        <p:txBody>
          <a:bodyPr>
            <a:normAutofit lnSpcReduction="10000"/>
          </a:bodyPr>
          <a:lstStyle/>
          <a:p>
            <a:pPr>
              <a:buNone/>
            </a:pPr>
            <a:r>
              <a:rPr lang="it-IT" sz="2800" dirty="0"/>
              <a:t>    Questi edifici  presentano una suddivisione a tre ordini sovrapposti (dorico, ionico e corinzio) con, al centro, fontane sormontate dalle statue delle quattro stagioni. Nelle nicchie degli ordini superiori si trovano invece le statue di re spagnoli e, al livello più alto, quelle delle protettrici di Palermo.</a:t>
            </a:r>
          </a:p>
        </p:txBody>
      </p:sp>
      <p:pic>
        <p:nvPicPr>
          <p:cNvPr id="31746" name="Picture 2" descr="Risultati immagini per quattro canti palermo"/>
          <p:cNvPicPr>
            <a:picLocks noChangeAspect="1" noChangeArrowheads="1"/>
          </p:cNvPicPr>
          <p:nvPr/>
        </p:nvPicPr>
        <p:blipFill>
          <a:blip r:embed="rId3" cstate="print"/>
          <a:srcRect/>
          <a:stretch>
            <a:fillRect/>
          </a:stretch>
        </p:blipFill>
        <p:spPr bwMode="auto">
          <a:xfrm>
            <a:off x="428596" y="1428736"/>
            <a:ext cx="3429024" cy="3786237"/>
          </a:xfrm>
          <a:prstGeom prst="rect">
            <a:avLst/>
          </a:prstGeom>
          <a:noFill/>
        </p:spPr>
      </p:pic>
      <p:sp>
        <p:nvSpPr>
          <p:cNvPr id="5" name="CasellaDiTesto 4"/>
          <p:cNvSpPr txBox="1"/>
          <p:nvPr/>
        </p:nvSpPr>
        <p:spPr>
          <a:xfrm>
            <a:off x="214282" y="5473005"/>
            <a:ext cx="8715436" cy="1384995"/>
          </a:xfrm>
          <a:prstGeom prst="rect">
            <a:avLst/>
          </a:prstGeom>
          <a:noFill/>
        </p:spPr>
        <p:txBody>
          <a:bodyPr wrap="square" rtlCol="0">
            <a:spAutoFit/>
          </a:bodyPr>
          <a:lstStyle/>
          <a:p>
            <a:r>
              <a:rPr lang="it-IT" sz="2800" dirty="0"/>
              <a:t>L'incrocio segna anche le quattro zone in cui, un tempo, Palermo era suddivisa: Palazzo Reale, </a:t>
            </a:r>
            <a:r>
              <a:rPr lang="it-IT" sz="2800" dirty="0" err="1"/>
              <a:t>Mezzomonreale</a:t>
            </a:r>
            <a:r>
              <a:rPr lang="it-IT" sz="2800" dirty="0"/>
              <a:t>, Castellammare e </a:t>
            </a:r>
            <a:r>
              <a:rPr lang="it-IT" sz="2800" dirty="0" err="1"/>
              <a:t>Oreto</a:t>
            </a:r>
            <a:r>
              <a:rPr lang="it-IT" sz="2800" dirty="0"/>
              <a:t>, ciascuna affidata ad una santa.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Piazza Pretoria</a:t>
            </a:r>
          </a:p>
        </p:txBody>
      </p:sp>
      <p:sp>
        <p:nvSpPr>
          <p:cNvPr id="3" name="Segnaposto contenuto 2"/>
          <p:cNvSpPr>
            <a:spLocks noGrp="1"/>
          </p:cNvSpPr>
          <p:nvPr>
            <p:ph idx="1"/>
          </p:nvPr>
        </p:nvSpPr>
        <p:spPr>
          <a:xfrm>
            <a:off x="-357222" y="1428736"/>
            <a:ext cx="9501222" cy="2328866"/>
          </a:xfrm>
        </p:spPr>
        <p:txBody>
          <a:bodyPr>
            <a:normAutofit fontScale="92500"/>
          </a:bodyPr>
          <a:lstStyle/>
          <a:p>
            <a:pPr>
              <a:buNone/>
            </a:pPr>
            <a:r>
              <a:rPr lang="it-IT" sz="2800" dirty="0"/>
              <a:t>    Piazza Pretoria detta anche piazza della Vergogna si trova sul limite del quartiere della </a:t>
            </a:r>
            <a:r>
              <a:rPr lang="it-IT" sz="2800" dirty="0" err="1"/>
              <a:t>Kalsa</a:t>
            </a:r>
            <a:r>
              <a:rPr lang="it-IT" sz="2800" dirty="0"/>
              <a:t>.Tre dei quattro lati sono chiusi da edifici: il palazzo Pretorio; la chiesa di Santa Caterina d'Alessandria due palazzi baronali: palazzo </a:t>
            </a:r>
            <a:r>
              <a:rPr lang="it-IT" sz="2800" dirty="0" err="1"/>
              <a:t>Bonocore</a:t>
            </a:r>
            <a:r>
              <a:rPr lang="it-IT" sz="2800" dirty="0"/>
              <a:t> e palazzo </a:t>
            </a:r>
            <a:r>
              <a:rPr lang="it-IT" sz="2800" dirty="0" err="1"/>
              <a:t>Bordonaro</a:t>
            </a:r>
            <a:r>
              <a:rPr lang="it-IT" sz="2800" dirty="0"/>
              <a:t> ,sul quarto lato la piazza scende con una scalinata su via </a:t>
            </a:r>
            <a:r>
              <a:rPr lang="it-IT" sz="2800" dirty="0" err="1"/>
              <a:t>Maqueda</a:t>
            </a:r>
            <a:r>
              <a:rPr lang="it-IT" sz="2800" dirty="0"/>
              <a:t>. </a:t>
            </a:r>
          </a:p>
        </p:txBody>
      </p:sp>
      <p:pic>
        <p:nvPicPr>
          <p:cNvPr id="33796" name="Picture 4" descr="Risultati immagini per piazza pretoria palermo"/>
          <p:cNvPicPr>
            <a:picLocks noChangeAspect="1" noChangeArrowheads="1"/>
          </p:cNvPicPr>
          <p:nvPr/>
        </p:nvPicPr>
        <p:blipFill>
          <a:blip r:embed="rId2"/>
          <a:srcRect/>
          <a:stretch>
            <a:fillRect/>
          </a:stretch>
        </p:blipFill>
        <p:spPr bwMode="auto">
          <a:xfrm>
            <a:off x="1500166" y="3524250"/>
            <a:ext cx="6667500" cy="33337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2492896"/>
            <a:ext cx="7772400" cy="1470025"/>
          </a:xfrm>
        </p:spPr>
        <p:txBody>
          <a:bodyPr/>
          <a:lstStyle/>
          <a:p>
            <a:r>
              <a:rPr lang="it-IT" b="1" dirty="0">
                <a:solidFill>
                  <a:srgbClr val="FF0000"/>
                </a:solidFill>
              </a:rPr>
              <a:t>IL BAROCCO PALERMITANO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Fontana Pretoria</a:t>
            </a:r>
          </a:p>
        </p:txBody>
      </p:sp>
      <p:sp>
        <p:nvSpPr>
          <p:cNvPr id="3" name="Segnaposto contenuto 2"/>
          <p:cNvSpPr>
            <a:spLocks noGrp="1"/>
          </p:cNvSpPr>
          <p:nvPr>
            <p:ph idx="1"/>
          </p:nvPr>
        </p:nvSpPr>
        <p:spPr>
          <a:xfrm>
            <a:off x="-285784" y="1428736"/>
            <a:ext cx="9429784" cy="2614618"/>
          </a:xfrm>
        </p:spPr>
        <p:txBody>
          <a:bodyPr>
            <a:normAutofit/>
          </a:bodyPr>
          <a:lstStyle/>
          <a:p>
            <a:pPr>
              <a:buNone/>
            </a:pPr>
            <a:r>
              <a:rPr lang="it-IT" sz="2800" dirty="0"/>
              <a:t>     Il centro di piazza Pretoria  è occupato da una fontana, opera di Francesco </a:t>
            </a:r>
            <a:r>
              <a:rPr lang="it-IT" sz="2800" dirty="0" err="1"/>
              <a:t>Camilliani</a:t>
            </a:r>
            <a:r>
              <a:rPr lang="it-IT" sz="2800" dirty="0"/>
              <a:t>, ed in origine destinata ad ornare una villa toscana. Esempio di Rinascimento toscano è una delle più belle fontane d’Italia.</a:t>
            </a:r>
          </a:p>
        </p:txBody>
      </p:sp>
      <p:pic>
        <p:nvPicPr>
          <p:cNvPr id="32770" name="Picture 2" descr="Risultati immagini per piazza pretoria palermo"/>
          <p:cNvPicPr>
            <a:picLocks noChangeAspect="1" noChangeArrowheads="1"/>
          </p:cNvPicPr>
          <p:nvPr/>
        </p:nvPicPr>
        <p:blipFill>
          <a:blip r:embed="rId2"/>
          <a:srcRect/>
          <a:stretch>
            <a:fillRect/>
          </a:stretch>
        </p:blipFill>
        <p:spPr bwMode="auto">
          <a:xfrm>
            <a:off x="214282" y="3357562"/>
            <a:ext cx="4893503" cy="3262335"/>
          </a:xfrm>
          <a:prstGeom prst="rect">
            <a:avLst/>
          </a:prstGeom>
          <a:noFill/>
        </p:spPr>
      </p:pic>
      <p:sp>
        <p:nvSpPr>
          <p:cNvPr id="5" name="CasellaDiTesto 4"/>
          <p:cNvSpPr txBox="1"/>
          <p:nvPr/>
        </p:nvSpPr>
        <p:spPr>
          <a:xfrm>
            <a:off x="5286380" y="3286124"/>
            <a:ext cx="3857620" cy="3108543"/>
          </a:xfrm>
          <a:prstGeom prst="rect">
            <a:avLst/>
          </a:prstGeom>
          <a:noFill/>
        </p:spPr>
        <p:txBody>
          <a:bodyPr wrap="square" rtlCol="0">
            <a:spAutoFit/>
          </a:bodyPr>
          <a:lstStyle/>
          <a:p>
            <a:pPr algn="ctr">
              <a:buNone/>
            </a:pPr>
            <a:r>
              <a:rPr lang="it-IT" sz="2800" dirty="0"/>
              <a:t> E’ composta da due anelli concentrici di pietra divisi da un anello d’acqua, sormontati da scalinate che fungono da piccoli ponti e parapetti di marmo.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Fontana Pretoria</a:t>
            </a:r>
          </a:p>
        </p:txBody>
      </p:sp>
      <p:sp>
        <p:nvSpPr>
          <p:cNvPr id="3" name="Segnaposto contenuto 2"/>
          <p:cNvSpPr>
            <a:spLocks noGrp="1"/>
          </p:cNvSpPr>
          <p:nvPr>
            <p:ph idx="1"/>
          </p:nvPr>
        </p:nvSpPr>
        <p:spPr>
          <a:xfrm>
            <a:off x="-214346" y="1357298"/>
            <a:ext cx="3929058" cy="2214578"/>
          </a:xfrm>
        </p:spPr>
        <p:txBody>
          <a:bodyPr>
            <a:noAutofit/>
          </a:bodyPr>
          <a:lstStyle/>
          <a:p>
            <a:pPr>
              <a:buNone/>
            </a:pPr>
            <a:r>
              <a:rPr lang="it-IT" sz="2800" dirty="0"/>
              <a:t>    Al centro uno stelo composto da tre vasche posizionate una sull’altra, dove fuoriesce un fusto di marmo che sorregge un puttino con una cornucopia. </a:t>
            </a:r>
          </a:p>
        </p:txBody>
      </p:sp>
      <p:pic>
        <p:nvPicPr>
          <p:cNvPr id="35842" name="Picture 2" descr="Risultati immagini per fontana pretoria palermo"/>
          <p:cNvPicPr>
            <a:picLocks noChangeAspect="1" noChangeArrowheads="1"/>
          </p:cNvPicPr>
          <p:nvPr/>
        </p:nvPicPr>
        <p:blipFill>
          <a:blip r:embed="rId2"/>
          <a:srcRect/>
          <a:stretch>
            <a:fillRect/>
          </a:stretch>
        </p:blipFill>
        <p:spPr bwMode="auto">
          <a:xfrm>
            <a:off x="3929057" y="1500174"/>
            <a:ext cx="4905355" cy="3679017"/>
          </a:xfrm>
          <a:prstGeom prst="rect">
            <a:avLst/>
          </a:prstGeom>
          <a:noFill/>
        </p:spPr>
      </p:pic>
      <p:sp>
        <p:nvSpPr>
          <p:cNvPr id="5" name="CasellaDiTesto 4"/>
          <p:cNvSpPr txBox="1"/>
          <p:nvPr/>
        </p:nvSpPr>
        <p:spPr>
          <a:xfrm>
            <a:off x="0" y="5286388"/>
            <a:ext cx="7786742" cy="1384995"/>
          </a:xfrm>
          <a:prstGeom prst="rect">
            <a:avLst/>
          </a:prstGeom>
          <a:noFill/>
        </p:spPr>
        <p:txBody>
          <a:bodyPr wrap="square" rtlCol="0">
            <a:spAutoFit/>
          </a:bodyPr>
          <a:lstStyle/>
          <a:p>
            <a:r>
              <a:rPr lang="it-IT" sz="2800" dirty="0"/>
              <a:t>Inoltre sono presenti le rappresentazioni dei fiumi di Palermo e statue   di uomini e donne, divinità pagane e teste di animali.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6BB305E-B593-4EFA-8AFF-6DD941A958AA}"/>
              </a:ext>
            </a:extLst>
          </p:cNvPr>
          <p:cNvSpPr>
            <a:spLocks noGrp="1"/>
          </p:cNvSpPr>
          <p:nvPr>
            <p:ph idx="1"/>
          </p:nvPr>
        </p:nvSpPr>
        <p:spPr>
          <a:xfrm>
            <a:off x="395536" y="1700808"/>
            <a:ext cx="8229600" cy="4525963"/>
          </a:xfrm>
        </p:spPr>
        <p:txBody>
          <a:bodyPr/>
          <a:lstStyle/>
          <a:p>
            <a:pPr marL="0" indent="0" algn="ctr">
              <a:buNone/>
            </a:pPr>
            <a:r>
              <a:rPr lang="it-IT" i="1" dirty="0"/>
              <a:t>Realizzato da:</a:t>
            </a:r>
          </a:p>
          <a:p>
            <a:pPr marL="0" indent="0" algn="ctr">
              <a:buNone/>
            </a:pPr>
            <a:r>
              <a:rPr lang="it-IT" i="1" dirty="0" err="1"/>
              <a:t>Mastropaolo</a:t>
            </a:r>
            <a:r>
              <a:rPr lang="it-IT" i="1" dirty="0"/>
              <a:t> Maria</a:t>
            </a:r>
          </a:p>
          <a:p>
            <a:pPr marL="0" indent="0" algn="ctr">
              <a:buNone/>
            </a:pPr>
            <a:r>
              <a:rPr lang="it-IT" i="1" dirty="0" err="1"/>
              <a:t>Ribaudo</a:t>
            </a:r>
            <a:r>
              <a:rPr lang="it-IT" i="1" dirty="0"/>
              <a:t> Ylenia</a:t>
            </a:r>
          </a:p>
          <a:p>
            <a:pPr marL="0" indent="0" algn="ctr">
              <a:buNone/>
            </a:pPr>
            <a:r>
              <a:rPr lang="it-IT" i="1" dirty="0"/>
              <a:t>Perrone Luca</a:t>
            </a:r>
          </a:p>
          <a:p>
            <a:pPr marL="0" indent="0" algn="ctr">
              <a:buNone/>
            </a:pPr>
            <a:r>
              <a:rPr lang="it-IT" i="1" dirty="0" err="1"/>
              <a:t>Monalbano</a:t>
            </a:r>
            <a:r>
              <a:rPr lang="it-IT" i="1" dirty="0"/>
              <a:t> Davide</a:t>
            </a:r>
          </a:p>
        </p:txBody>
      </p:sp>
    </p:spTree>
    <p:extLst>
      <p:ext uri="{BB962C8B-B14F-4D97-AF65-F5344CB8AC3E}">
        <p14:creationId xmlns:p14="http://schemas.microsoft.com/office/powerpoint/2010/main" val="3766319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BAROCCO PALERMITANO</a:t>
            </a:r>
          </a:p>
        </p:txBody>
      </p:sp>
      <p:sp>
        <p:nvSpPr>
          <p:cNvPr id="3" name="Segnaposto contenuto 2"/>
          <p:cNvSpPr>
            <a:spLocks noGrp="1"/>
          </p:cNvSpPr>
          <p:nvPr>
            <p:ph idx="1"/>
          </p:nvPr>
        </p:nvSpPr>
        <p:spPr/>
        <p:txBody>
          <a:bodyPr>
            <a:normAutofit lnSpcReduction="10000"/>
          </a:bodyPr>
          <a:lstStyle/>
          <a:p>
            <a:pPr>
              <a:buNone/>
            </a:pPr>
            <a:r>
              <a:rPr lang="it-IT" sz="2800" dirty="0"/>
              <a:t>Lo stile barocco, si diffuse in tutta la Sicilia con una versione locale di esso.</a:t>
            </a:r>
          </a:p>
          <a:p>
            <a:pPr>
              <a:buNone/>
            </a:pPr>
            <a:r>
              <a:rPr lang="it-IT" sz="2800" dirty="0"/>
              <a:t>Si diffuse a Palermo a partire dalla ricostruzione,dopo il terremoto del 1638, di altri centri in cui lo stile si era diffuso in precedenza(come Noto ,Ragusa ecc.) finendo per diventare lo stile architettonico principale insieme al rococò.</a:t>
            </a:r>
          </a:p>
          <a:p>
            <a:pPr>
              <a:buNone/>
            </a:pPr>
            <a:r>
              <a:rPr lang="it-IT" sz="2800" dirty="0"/>
              <a:t>Caratteristica delle chiese in stile barocco sono gli interni riccamente decorati, con profusione di marmi policromi, stucchi, statue antropomorfe e </a:t>
            </a:r>
            <a:r>
              <a:rPr lang="it-IT" sz="2800" dirty="0" err="1"/>
              <a:t>fitomorfe</a:t>
            </a:r>
            <a:r>
              <a:rPr lang="it-IT" sz="2800" dirty="0"/>
              <a:t>.</a:t>
            </a:r>
          </a:p>
          <a:p>
            <a:pPr>
              <a:buNone/>
            </a:pPr>
            <a:endParaRPr lang="it-IT"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BAROCCO PALERMITANO</a:t>
            </a:r>
          </a:p>
        </p:txBody>
      </p:sp>
      <p:sp>
        <p:nvSpPr>
          <p:cNvPr id="3" name="Segnaposto contenuto 2"/>
          <p:cNvSpPr>
            <a:spLocks noGrp="1"/>
          </p:cNvSpPr>
          <p:nvPr>
            <p:ph idx="1"/>
          </p:nvPr>
        </p:nvSpPr>
        <p:spPr/>
        <p:txBody>
          <a:bodyPr>
            <a:normAutofit/>
          </a:bodyPr>
          <a:lstStyle/>
          <a:p>
            <a:pPr>
              <a:buNone/>
            </a:pPr>
            <a:r>
              <a:rPr lang="it-IT" sz="2800" dirty="0"/>
              <a:t>PRINCIPALI CHIESE :</a:t>
            </a:r>
          </a:p>
          <a:p>
            <a:r>
              <a:rPr lang="it-IT" sz="2800" dirty="0"/>
              <a:t>Chiesa del Santissimo Salvatore</a:t>
            </a:r>
          </a:p>
          <a:p>
            <a:r>
              <a:rPr lang="it-IT" sz="2800" dirty="0"/>
              <a:t>Chiesa di Santa Maria del Monte Oliveto</a:t>
            </a:r>
          </a:p>
          <a:p>
            <a:r>
              <a:rPr lang="it-IT" sz="2800" dirty="0"/>
              <a:t>Chiesa della Concezione</a:t>
            </a:r>
          </a:p>
          <a:p>
            <a:r>
              <a:rPr lang="it-IT" sz="2800" dirty="0"/>
              <a:t>Chiesa di San Gioacchino</a:t>
            </a:r>
          </a:p>
          <a:p>
            <a:r>
              <a:rPr lang="it-IT" sz="2800" dirty="0"/>
              <a:t>Chiesa di San Domenico</a:t>
            </a:r>
          </a:p>
          <a:p>
            <a:r>
              <a:rPr lang="it-IT" sz="2800" dirty="0"/>
              <a:t>Chiesa di Santa Maria di </a:t>
            </a:r>
            <a:r>
              <a:rPr lang="it-IT" sz="2800" dirty="0" err="1"/>
              <a:t>Valverde</a:t>
            </a:r>
            <a:endParaRPr lang="it-IT"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Chiesa del Santissimo Salvatore</a:t>
            </a:r>
            <a:br>
              <a:rPr lang="it-IT" dirty="0"/>
            </a:br>
            <a:endParaRPr lang="it-IT" dirty="0"/>
          </a:p>
        </p:txBody>
      </p:sp>
      <p:sp>
        <p:nvSpPr>
          <p:cNvPr id="3" name="Segnaposto contenuto 2"/>
          <p:cNvSpPr>
            <a:spLocks noGrp="1"/>
          </p:cNvSpPr>
          <p:nvPr>
            <p:ph idx="1"/>
          </p:nvPr>
        </p:nvSpPr>
        <p:spPr>
          <a:xfrm>
            <a:off x="0" y="4929198"/>
            <a:ext cx="8858280" cy="1928802"/>
          </a:xfrm>
        </p:spPr>
        <p:txBody>
          <a:bodyPr>
            <a:normAutofit fontScale="77500" lnSpcReduction="20000"/>
          </a:bodyPr>
          <a:lstStyle/>
          <a:p>
            <a:pPr algn="just">
              <a:buNone/>
            </a:pPr>
            <a:r>
              <a:rPr lang="it-IT" dirty="0"/>
              <a:t>La Chiesa fu costruita nel IX secolo su di un monastero di suore di origine normanna. Ampiamente ristrutturata nel corso del XVI e del XVII secolo, l’edificio assunse allora l’attuale aspetto barocco. L’interno, a pianta centrale </a:t>
            </a:r>
            <a:r>
              <a:rPr lang="it-IT" dirty="0" err="1"/>
              <a:t>dodecagonale</a:t>
            </a:r>
            <a:r>
              <a:rPr lang="it-IT" dirty="0"/>
              <a:t>, è riccamente decorato da marmi policromi, da stucchi e da affreschi. </a:t>
            </a:r>
          </a:p>
        </p:txBody>
      </p:sp>
      <p:pic>
        <p:nvPicPr>
          <p:cNvPr id="4098" name="Picture 2" descr="Risultati immagini per chiesa del santissimo salvatore palermo"/>
          <p:cNvPicPr>
            <a:picLocks noChangeAspect="1" noChangeArrowheads="1"/>
          </p:cNvPicPr>
          <p:nvPr/>
        </p:nvPicPr>
        <p:blipFill>
          <a:blip r:embed="rId2"/>
          <a:srcRect/>
          <a:stretch>
            <a:fillRect/>
          </a:stretch>
        </p:blipFill>
        <p:spPr bwMode="auto">
          <a:xfrm>
            <a:off x="6072198" y="-33147256"/>
            <a:ext cx="33461300" cy="22307533"/>
          </a:xfrm>
          <a:prstGeom prst="rect">
            <a:avLst/>
          </a:prstGeom>
          <a:noFill/>
        </p:spPr>
      </p:pic>
      <p:pic>
        <p:nvPicPr>
          <p:cNvPr id="6" name="Immagine 5" descr="chiesa ss salvatore.jpg"/>
          <p:cNvPicPr>
            <a:picLocks noChangeAspect="1"/>
          </p:cNvPicPr>
          <p:nvPr/>
        </p:nvPicPr>
        <p:blipFill>
          <a:blip r:embed="rId3" cstate="print"/>
          <a:stretch>
            <a:fillRect/>
          </a:stretch>
        </p:blipFill>
        <p:spPr>
          <a:xfrm>
            <a:off x="1643042" y="1000108"/>
            <a:ext cx="5786478" cy="3857652"/>
          </a:xfrm>
          <a:prstGeom prst="rect">
            <a:avLst/>
          </a:prstGeom>
        </p:spPr>
      </p:pic>
      <p:sp>
        <p:nvSpPr>
          <p:cNvPr id="7" name="CasellaDiTesto 6"/>
          <p:cNvSpPr txBox="1"/>
          <p:nvPr/>
        </p:nvSpPr>
        <p:spPr>
          <a:xfrm>
            <a:off x="7215206" y="1214422"/>
            <a:ext cx="1428760" cy="369332"/>
          </a:xfrm>
          <a:prstGeom prst="rect">
            <a:avLst/>
          </a:prstGeom>
          <a:noFill/>
        </p:spPr>
        <p:txBody>
          <a:bodyPr wrap="square" rtlCol="0">
            <a:spAutoFit/>
          </a:bodyPr>
          <a:lstStyle/>
          <a:p>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Chiesa del Santissimo Salvatore</a:t>
            </a:r>
          </a:p>
        </p:txBody>
      </p:sp>
      <p:sp>
        <p:nvSpPr>
          <p:cNvPr id="3" name="Segnaposto contenuto 2"/>
          <p:cNvSpPr>
            <a:spLocks noGrp="1"/>
          </p:cNvSpPr>
          <p:nvPr>
            <p:ph idx="1"/>
          </p:nvPr>
        </p:nvSpPr>
        <p:spPr>
          <a:xfrm>
            <a:off x="0" y="1571612"/>
            <a:ext cx="5257808" cy="4829196"/>
          </a:xfrm>
        </p:spPr>
        <p:txBody>
          <a:bodyPr>
            <a:noAutofit/>
          </a:bodyPr>
          <a:lstStyle/>
          <a:p>
            <a:pPr>
              <a:buNone/>
            </a:pPr>
            <a:r>
              <a:rPr lang="it-IT" sz="2800" dirty="0"/>
              <a:t>La cupola edificata nel 1690 ha forma ellittica e fu decorata da Vito </a:t>
            </a:r>
            <a:r>
              <a:rPr lang="it-IT" sz="2800" dirty="0" err="1"/>
              <a:t>D’Anna</a:t>
            </a:r>
            <a:r>
              <a:rPr lang="it-IT" sz="2800" dirty="0"/>
              <a:t>, uno degli autori più importanti del rococò palermitano. Da essa è possibile osservare tutta la città, dal porto a Monreale. L’ultima guerra danneggiò gravemente la struttura, portandola ad essere utilizzata come auditorium, ma a seguito delle restaurazioni ha ripreso le vecchie funzioni.</a:t>
            </a:r>
          </a:p>
        </p:txBody>
      </p:sp>
      <p:pic>
        <p:nvPicPr>
          <p:cNvPr id="4" name="Immagine 3" descr="cupola.jpg"/>
          <p:cNvPicPr>
            <a:picLocks noChangeAspect="1"/>
          </p:cNvPicPr>
          <p:nvPr/>
        </p:nvPicPr>
        <p:blipFill>
          <a:blip r:embed="rId2"/>
          <a:stretch>
            <a:fillRect/>
          </a:stretch>
        </p:blipFill>
        <p:spPr>
          <a:xfrm>
            <a:off x="5685774" y="1707890"/>
            <a:ext cx="3219450" cy="42862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428604"/>
            <a:ext cx="8229600" cy="1143000"/>
          </a:xfrm>
        </p:spPr>
        <p:txBody>
          <a:bodyPr>
            <a:normAutofit fontScale="90000"/>
          </a:bodyPr>
          <a:lstStyle/>
          <a:p>
            <a:r>
              <a:rPr lang="it-IT" dirty="0"/>
              <a:t>Chiesa di Santa Maria del Monte Oliveto</a:t>
            </a:r>
            <a:br>
              <a:rPr lang="it-IT" dirty="0"/>
            </a:br>
            <a:endParaRPr lang="it-IT" dirty="0"/>
          </a:p>
        </p:txBody>
      </p:sp>
      <p:sp>
        <p:nvSpPr>
          <p:cNvPr id="3" name="Segnaposto contenuto 2"/>
          <p:cNvSpPr>
            <a:spLocks noGrp="1"/>
          </p:cNvSpPr>
          <p:nvPr>
            <p:ph idx="1"/>
          </p:nvPr>
        </p:nvSpPr>
        <p:spPr>
          <a:xfrm>
            <a:off x="214282" y="1428736"/>
            <a:ext cx="8643998" cy="1000131"/>
          </a:xfrm>
        </p:spPr>
        <p:txBody>
          <a:bodyPr>
            <a:noAutofit/>
          </a:bodyPr>
          <a:lstStyle/>
          <a:p>
            <a:pPr>
              <a:buNone/>
            </a:pPr>
            <a:r>
              <a:rPr lang="it-IT" sz="2800" dirty="0"/>
              <a:t>L’edificio, costruito tra il 1620 e il 1623 presenta una facciata compresa fra due alte lesene laterali. </a:t>
            </a:r>
          </a:p>
        </p:txBody>
      </p:sp>
      <p:pic>
        <p:nvPicPr>
          <p:cNvPr id="2050" name="Picture 2" descr="Risultati immagini per chiesa santa maria di monte oliveto palermo"/>
          <p:cNvPicPr>
            <a:picLocks noChangeAspect="1" noChangeArrowheads="1"/>
          </p:cNvPicPr>
          <p:nvPr/>
        </p:nvPicPr>
        <p:blipFill>
          <a:blip r:embed="rId2" cstate="print"/>
          <a:srcRect/>
          <a:stretch>
            <a:fillRect/>
          </a:stretch>
        </p:blipFill>
        <p:spPr bwMode="auto">
          <a:xfrm>
            <a:off x="285720" y="2518141"/>
            <a:ext cx="3055977" cy="4125569"/>
          </a:xfrm>
          <a:prstGeom prst="rect">
            <a:avLst/>
          </a:prstGeom>
          <a:noFill/>
        </p:spPr>
      </p:pic>
      <p:sp>
        <p:nvSpPr>
          <p:cNvPr id="5" name="CasellaDiTesto 4"/>
          <p:cNvSpPr txBox="1"/>
          <p:nvPr/>
        </p:nvSpPr>
        <p:spPr>
          <a:xfrm>
            <a:off x="3857620" y="2500306"/>
            <a:ext cx="4929222" cy="3970318"/>
          </a:xfrm>
          <a:prstGeom prst="rect">
            <a:avLst/>
          </a:prstGeom>
          <a:noFill/>
        </p:spPr>
        <p:txBody>
          <a:bodyPr wrap="square" rtlCol="0">
            <a:spAutoFit/>
          </a:bodyPr>
          <a:lstStyle/>
          <a:p>
            <a:r>
              <a:rPr lang="it-IT" sz="2800" dirty="0"/>
              <a:t>Al primo ordine è presente un ingresso centrale delimitato da finestroni con grate,al secondo ordine è presente la nicchia,al terzo ordine l’</a:t>
            </a:r>
            <a:r>
              <a:rPr lang="it-IT" sz="2800" dirty="0" err="1"/>
              <a:t>oculo</a:t>
            </a:r>
            <a:r>
              <a:rPr lang="it-IT" sz="2800" dirty="0"/>
              <a:t> infine il quarto ordine permetteva alle religiose di ammirare il panorama sul piazzale retrostante.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Chiesa di Santa Maria del Monte Oliveto</a:t>
            </a:r>
          </a:p>
        </p:txBody>
      </p:sp>
      <p:sp>
        <p:nvSpPr>
          <p:cNvPr id="3" name="Segnaposto contenuto 2"/>
          <p:cNvSpPr>
            <a:spLocks noGrp="1"/>
          </p:cNvSpPr>
          <p:nvPr>
            <p:ph idx="1"/>
          </p:nvPr>
        </p:nvSpPr>
        <p:spPr>
          <a:xfrm>
            <a:off x="0" y="1571612"/>
            <a:ext cx="9144000" cy="3429024"/>
          </a:xfrm>
        </p:spPr>
        <p:txBody>
          <a:bodyPr>
            <a:normAutofit fontScale="92500" lnSpcReduction="20000"/>
          </a:bodyPr>
          <a:lstStyle/>
          <a:p>
            <a:pPr>
              <a:buNone/>
            </a:pPr>
            <a:r>
              <a:rPr lang="it-IT" sz="3000" dirty="0"/>
              <a:t>L’interno è composto da un’unica navata e ha quattro altari laterali e un coro all’ingresso sostenuto da quattro colonne di ordine tuscanico. La decorazione interna fu realizzata da Pietro Novelli che lavorò agli affreschi mentre Giacomo </a:t>
            </a:r>
            <a:r>
              <a:rPr lang="it-IT" sz="3000" dirty="0" err="1"/>
              <a:t>Serpotta</a:t>
            </a:r>
            <a:r>
              <a:rPr lang="it-IT" sz="3000" dirty="0"/>
              <a:t> realizzò gli stucchi.</a:t>
            </a:r>
          </a:p>
          <a:p>
            <a:pPr>
              <a:buNone/>
            </a:pPr>
            <a:r>
              <a:rPr lang="it-IT" sz="2800" dirty="0"/>
              <a:t> </a:t>
            </a:r>
          </a:p>
          <a:p>
            <a:pPr>
              <a:buNone/>
            </a:pPr>
            <a:br>
              <a:rPr lang="it-IT" sz="2800" dirty="0"/>
            </a:br>
            <a:br>
              <a:rPr lang="it-IT" sz="2800" dirty="0"/>
            </a:br>
            <a:endParaRPr lang="it-IT" sz="2800" dirty="0"/>
          </a:p>
        </p:txBody>
      </p:sp>
      <p:pic>
        <p:nvPicPr>
          <p:cNvPr id="6" name="Immagine 5" descr="s maria in monte olivieto.jpg"/>
          <p:cNvPicPr>
            <a:picLocks noChangeAspect="1"/>
          </p:cNvPicPr>
          <p:nvPr/>
        </p:nvPicPr>
        <p:blipFill>
          <a:blip r:embed="rId2"/>
          <a:stretch>
            <a:fillRect/>
          </a:stretch>
        </p:blipFill>
        <p:spPr>
          <a:xfrm>
            <a:off x="3857725" y="3357562"/>
            <a:ext cx="5000555" cy="333533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Chiesa della Concezione</a:t>
            </a:r>
            <a:br>
              <a:rPr lang="it-IT" dirty="0"/>
            </a:br>
            <a:endParaRPr lang="it-IT" dirty="0"/>
          </a:p>
        </p:txBody>
      </p:sp>
      <p:pic>
        <p:nvPicPr>
          <p:cNvPr id="4" name="Segnaposto contenuto 3" descr="concezione.JPG"/>
          <p:cNvPicPr>
            <a:picLocks noGrp="1" noChangeAspect="1"/>
          </p:cNvPicPr>
          <p:nvPr>
            <p:ph idx="1"/>
          </p:nvPr>
        </p:nvPicPr>
        <p:blipFill>
          <a:blip r:embed="rId2" cstate="print"/>
          <a:stretch>
            <a:fillRect/>
          </a:stretch>
        </p:blipFill>
        <p:spPr>
          <a:xfrm>
            <a:off x="285720" y="1643050"/>
            <a:ext cx="3738589" cy="2803942"/>
          </a:xfrm>
        </p:spPr>
      </p:pic>
      <p:sp>
        <p:nvSpPr>
          <p:cNvPr id="5" name="CasellaDiTesto 4"/>
          <p:cNvSpPr txBox="1"/>
          <p:nvPr/>
        </p:nvSpPr>
        <p:spPr>
          <a:xfrm>
            <a:off x="0" y="1142984"/>
            <a:ext cx="8786842" cy="523220"/>
          </a:xfrm>
          <a:prstGeom prst="rect">
            <a:avLst/>
          </a:prstGeom>
          <a:noFill/>
        </p:spPr>
        <p:txBody>
          <a:bodyPr wrap="square" rtlCol="0">
            <a:spAutoFit/>
          </a:bodyPr>
          <a:lstStyle/>
          <a:p>
            <a:r>
              <a:rPr lang="it-IT" sz="2800" dirty="0"/>
              <a:t>La chiesa fu costruita nel 1612 su progetto di Grazio Nobili.</a:t>
            </a:r>
          </a:p>
        </p:txBody>
      </p:sp>
      <p:sp>
        <p:nvSpPr>
          <p:cNvPr id="6" name="CasellaDiTesto 5"/>
          <p:cNvSpPr txBox="1"/>
          <p:nvPr/>
        </p:nvSpPr>
        <p:spPr>
          <a:xfrm>
            <a:off x="142844" y="4786322"/>
            <a:ext cx="4286248" cy="1815882"/>
          </a:xfrm>
          <a:prstGeom prst="rect">
            <a:avLst/>
          </a:prstGeom>
          <a:noFill/>
          <a:ln w="15875" cap="sq">
            <a:solidFill>
              <a:srgbClr val="FFC000"/>
            </a:solidFill>
            <a:miter lim="800000"/>
          </a:ln>
        </p:spPr>
        <p:txBody>
          <a:bodyPr wrap="square" rtlCol="0">
            <a:spAutoFit/>
          </a:bodyPr>
          <a:lstStyle/>
          <a:p>
            <a:pPr algn="ctr"/>
            <a:r>
              <a:rPr lang="it-IT" sz="2800" dirty="0"/>
              <a:t>L’esterno risulta semplice, con una facciata divisa orizzontalmente e scandita da lesene.</a:t>
            </a:r>
          </a:p>
        </p:txBody>
      </p:sp>
      <p:pic>
        <p:nvPicPr>
          <p:cNvPr id="7" name="Immagine 6" descr="interno conc.jpg"/>
          <p:cNvPicPr>
            <a:picLocks noChangeAspect="1"/>
          </p:cNvPicPr>
          <p:nvPr/>
        </p:nvPicPr>
        <p:blipFill>
          <a:blip r:embed="rId3"/>
          <a:stretch>
            <a:fillRect/>
          </a:stretch>
        </p:blipFill>
        <p:spPr>
          <a:xfrm>
            <a:off x="5072066" y="1785926"/>
            <a:ext cx="3714776" cy="2786082"/>
          </a:xfrm>
          <a:prstGeom prst="rect">
            <a:avLst/>
          </a:prstGeom>
        </p:spPr>
      </p:pic>
      <p:sp>
        <p:nvSpPr>
          <p:cNvPr id="8" name="CasellaDiTesto 7"/>
          <p:cNvSpPr txBox="1"/>
          <p:nvPr/>
        </p:nvSpPr>
        <p:spPr>
          <a:xfrm>
            <a:off x="4714876" y="4786322"/>
            <a:ext cx="4286248" cy="1815882"/>
          </a:xfrm>
          <a:prstGeom prst="rect">
            <a:avLst/>
          </a:prstGeom>
          <a:noFill/>
          <a:ln w="15875" cap="sq">
            <a:solidFill>
              <a:srgbClr val="FFC000"/>
            </a:solidFill>
            <a:miter lim="800000"/>
          </a:ln>
        </p:spPr>
        <p:txBody>
          <a:bodyPr wrap="square" rtlCol="0">
            <a:spAutoFit/>
          </a:bodyPr>
          <a:lstStyle/>
          <a:p>
            <a:pPr algn="ctr"/>
            <a:r>
              <a:rPr lang="it-IT" sz="2800" dirty="0"/>
              <a:t>L’interno è composto da una sola navata. Le pareti sono interamente coperte da decorazioni in marmo</a:t>
            </a: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1028</Words>
  <Application>Microsoft Office PowerPoint</Application>
  <PresentationFormat>Presentazione su schermo (4:3)</PresentationFormat>
  <Paragraphs>68</Paragraphs>
  <Slides>22</Slides>
  <Notes>2</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22</vt:i4>
      </vt:variant>
    </vt:vector>
  </HeadingPairs>
  <TitlesOfParts>
    <vt:vector size="25" baseType="lpstr">
      <vt:lpstr>Arial</vt:lpstr>
      <vt:lpstr>Calibri</vt:lpstr>
      <vt:lpstr>Tema di Office</vt:lpstr>
      <vt:lpstr>Presentazione standard di PowerPoint</vt:lpstr>
      <vt:lpstr>IL BAROCCO PALERMITANO</vt:lpstr>
      <vt:lpstr>IL BAROCCO PALERMITANO</vt:lpstr>
      <vt:lpstr>IL BAROCCO PALERMITANO</vt:lpstr>
      <vt:lpstr>Chiesa del Santissimo Salvatore </vt:lpstr>
      <vt:lpstr>Chiesa del Santissimo Salvatore</vt:lpstr>
      <vt:lpstr>Chiesa di Santa Maria del Monte Oliveto </vt:lpstr>
      <vt:lpstr>Chiesa di Santa Maria del Monte Oliveto</vt:lpstr>
      <vt:lpstr>Chiesa della Concezione </vt:lpstr>
      <vt:lpstr>Chiesa della Concezione</vt:lpstr>
      <vt:lpstr>Chiesa di San Gioacchino</vt:lpstr>
      <vt:lpstr>Chiesa di San Gioacchino</vt:lpstr>
      <vt:lpstr>Chiesa di San Domenico </vt:lpstr>
      <vt:lpstr>Chiesa di San Domenico </vt:lpstr>
      <vt:lpstr>Chiesa di Santa Maria di Valverde </vt:lpstr>
      <vt:lpstr>Chiesa di Santa Maria di Valverde</vt:lpstr>
      <vt:lpstr>I quattro canti</vt:lpstr>
      <vt:lpstr>I quattro canti</vt:lpstr>
      <vt:lpstr>Piazza Pretoria</vt:lpstr>
      <vt:lpstr>Fontana Pretoria</vt:lpstr>
      <vt:lpstr>Fontana Pretoria</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BAROCCO PALERMITANO</dc:title>
  <dc:creator>Antonina</dc:creator>
  <cp:lastModifiedBy>lacretinachesono@gmail.com</cp:lastModifiedBy>
  <cp:revision>5</cp:revision>
  <dcterms:created xsi:type="dcterms:W3CDTF">2018-06-05T08:46:50Z</dcterms:created>
  <dcterms:modified xsi:type="dcterms:W3CDTF">2018-06-06T10:45:59Z</dcterms:modified>
</cp:coreProperties>
</file>