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72" r:id="rId4"/>
    <p:sldId id="273" r:id="rId5"/>
    <p:sldId id="274" r:id="rId6"/>
    <p:sldId id="275" r:id="rId7"/>
    <p:sldId id="258" r:id="rId8"/>
    <p:sldId id="259" r:id="rId9"/>
    <p:sldId id="263" r:id="rId10"/>
    <p:sldId id="276" r:id="rId11"/>
    <p:sldId id="277" r:id="rId12"/>
    <p:sldId id="264" r:id="rId13"/>
    <p:sldId id="265" r:id="rId14"/>
    <p:sldId id="260" r:id="rId15"/>
    <p:sldId id="261" r:id="rId16"/>
    <p:sldId id="262" r:id="rId17"/>
    <p:sldId id="267" r:id="rId18"/>
    <p:sldId id="268" r:id="rId19"/>
    <p:sldId id="269" r:id="rId20"/>
    <p:sldId id="270" r:id="rId21"/>
    <p:sldId id="271" r:id="rId22"/>
    <p:sldId id="278"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07" autoAdjust="0"/>
    <p:restoredTop sz="94660"/>
  </p:normalViewPr>
  <p:slideViewPr>
    <p:cSldViewPr>
      <p:cViewPr varScale="1">
        <p:scale>
          <a:sx n="55" d="100"/>
          <a:sy n="55" d="100"/>
        </p:scale>
        <p:origin x="165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46658FF4-315D-48FB-A49F-6EEACA01F3F5}" type="datetimeFigureOut">
              <a:rPr lang="it-IT" smtClean="0"/>
              <a:pPr/>
              <a:t>06/06/2018</a:t>
            </a:fld>
            <a:endParaRPr lang="it-IT"/>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it-IT"/>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A0B6DFCE-40C7-463B-B909-E7B62421B08E}" type="slidenum">
              <a:rPr lang="it-IT" smtClean="0"/>
              <a:pPr/>
              <a:t>‹N›</a:t>
            </a:fld>
            <a:endParaRPr lang="it-IT"/>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34902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3651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3185205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3374126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46658FF4-315D-48FB-A49F-6EEACA01F3F5}" type="datetimeFigureOut">
              <a:rPr lang="it-IT" smtClean="0"/>
              <a:pPr/>
              <a:t>06/06/2018</a:t>
            </a:fld>
            <a:endParaRPr lang="it-IT"/>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it-IT"/>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A0B6DFCE-40C7-463B-B909-E7B62421B08E}" type="slidenum">
              <a:rPr lang="it-IT" smtClean="0"/>
              <a:pPr/>
              <a:t>‹N›</a:t>
            </a:fld>
            <a:endParaRPr lang="it-IT"/>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0638242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422267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266014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30432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658FF4-315D-48FB-A49F-6EEACA01F3F5}" type="datetimeFigureOut">
              <a:rPr lang="it-IT" smtClean="0"/>
              <a:pPr/>
              <a:t>06/06/2018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0B6DFCE-40C7-463B-B909-E7B62421B08E}" type="slidenum">
              <a:rPr lang="it-IT" smtClean="0"/>
              <a:pPr/>
              <a:t>‹N›</a:t>
            </a:fld>
            <a:endParaRPr lang="it-IT"/>
          </a:p>
        </p:txBody>
      </p:sp>
    </p:spTree>
    <p:extLst>
      <p:ext uri="{BB962C8B-B14F-4D97-AF65-F5344CB8AC3E}">
        <p14:creationId xmlns:p14="http://schemas.microsoft.com/office/powerpoint/2010/main" val="111348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6658FF4-315D-48FB-A49F-6EEACA01F3F5}" type="datetimeFigureOut">
              <a:rPr lang="it-IT" smtClean="0"/>
              <a:pPr/>
              <a:t>06/06/2018</a:t>
            </a:fld>
            <a:endParaRPr lang="it-IT"/>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A0B6DFCE-40C7-463B-B909-E7B62421B08E}" type="slidenum">
              <a:rPr lang="it-IT" smtClean="0"/>
              <a:pPr/>
              <a:t>‹N›</a:t>
            </a:fld>
            <a:endParaRPr lang="it-IT"/>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31860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6658FF4-315D-48FB-A49F-6EEACA01F3F5}" type="datetimeFigureOut">
              <a:rPr lang="it-IT" smtClean="0"/>
              <a:pPr/>
              <a:t>06/06/2018</a:t>
            </a:fld>
            <a:endParaRPr lang="it-IT"/>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A0B6DFCE-40C7-463B-B909-E7B62421B08E}" type="slidenum">
              <a:rPr lang="it-IT" smtClean="0"/>
              <a:pPr/>
              <a:t>‹N›</a:t>
            </a:fld>
            <a:endParaRPr lang="it-IT"/>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6498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46658FF4-315D-48FB-A49F-6EEACA01F3F5}" type="datetimeFigureOut">
              <a:rPr lang="it-IT" smtClean="0"/>
              <a:pPr/>
              <a:t>06/06/2018</a:t>
            </a:fld>
            <a:endParaRPr lang="it-IT"/>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it-IT"/>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A0B6DFCE-40C7-463B-B909-E7B62421B08E}" type="slidenum">
              <a:rPr lang="it-IT" smtClean="0"/>
              <a:pPr/>
              <a:t>‹N›</a:t>
            </a:fld>
            <a:endParaRPr lang="it-IT"/>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468462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SICILIA NELL’ETA’ MODERNA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moderna</a:t>
            </a:r>
          </a:p>
        </p:txBody>
      </p:sp>
      <p:sp>
        <p:nvSpPr>
          <p:cNvPr id="3" name="Segnaposto contenuto 2"/>
          <p:cNvSpPr>
            <a:spLocks noGrp="1"/>
          </p:cNvSpPr>
          <p:nvPr>
            <p:ph idx="1"/>
          </p:nvPr>
        </p:nvSpPr>
        <p:spPr>
          <a:xfrm>
            <a:off x="872668" y="1458280"/>
            <a:ext cx="7200900" cy="3581400"/>
          </a:xfrm>
        </p:spPr>
        <p:txBody>
          <a:bodyPr/>
          <a:lstStyle/>
          <a:p>
            <a:pPr>
              <a:buNone/>
            </a:pPr>
            <a:r>
              <a:rPr lang="it-IT" dirty="0"/>
              <a:t>Voci, esempi, modelli di rivolta.</a:t>
            </a:r>
          </a:p>
          <a:p>
            <a:pPr>
              <a:buNone/>
            </a:pPr>
            <a:endParaRPr lang="it-IT" dirty="0"/>
          </a:p>
          <a:p>
            <a:pPr>
              <a:buNone/>
            </a:pPr>
            <a:endParaRPr lang="it-IT" dirty="0"/>
          </a:p>
          <a:p>
            <a:pPr>
              <a:buNone/>
            </a:pPr>
            <a:endParaRPr lang="it-IT" dirty="0"/>
          </a:p>
        </p:txBody>
      </p:sp>
      <p:sp>
        <p:nvSpPr>
          <p:cNvPr id="4" name="Rettangolo 3"/>
          <p:cNvSpPr/>
          <p:nvPr/>
        </p:nvSpPr>
        <p:spPr>
          <a:xfrm>
            <a:off x="1060634" y="2171700"/>
            <a:ext cx="165618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Porsnev</a:t>
            </a:r>
            <a:endParaRPr lang="it-IT" dirty="0"/>
          </a:p>
        </p:txBody>
      </p:sp>
      <p:cxnSp>
        <p:nvCxnSpPr>
          <p:cNvPr id="6" name="Connettore 2 5"/>
          <p:cNvCxnSpPr/>
          <p:nvPr/>
        </p:nvCxnSpPr>
        <p:spPr>
          <a:xfrm>
            <a:off x="1902187" y="3003741"/>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CasellaDiTesto 6"/>
          <p:cNvSpPr txBox="1"/>
          <p:nvPr/>
        </p:nvSpPr>
        <p:spPr>
          <a:xfrm>
            <a:off x="959694" y="3357326"/>
            <a:ext cx="2339752" cy="2862322"/>
          </a:xfrm>
          <a:prstGeom prst="rect">
            <a:avLst/>
          </a:prstGeom>
          <a:noFill/>
        </p:spPr>
        <p:txBody>
          <a:bodyPr wrap="square" rtlCol="0">
            <a:spAutoFit/>
          </a:bodyPr>
          <a:lstStyle/>
          <a:p>
            <a:r>
              <a:rPr lang="it-IT" dirty="0"/>
              <a:t>Quelle da lui definite “rivoluzioni generali atlantiche” erano viste come degli scontri dati dal passaggio dal feudalesimo al capitalismo, causati dalla spinta dei contadini e considerati non passeggeri.</a:t>
            </a:r>
          </a:p>
        </p:txBody>
      </p:sp>
      <p:sp>
        <p:nvSpPr>
          <p:cNvPr id="8" name="Rettangolo 7"/>
          <p:cNvSpPr/>
          <p:nvPr/>
        </p:nvSpPr>
        <p:spPr>
          <a:xfrm>
            <a:off x="3707904" y="2276872"/>
            <a:ext cx="180020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Mousnier</a:t>
            </a:r>
            <a:r>
              <a:rPr lang="it-IT" dirty="0"/>
              <a:t> </a:t>
            </a:r>
          </a:p>
        </p:txBody>
      </p:sp>
      <p:cxnSp>
        <p:nvCxnSpPr>
          <p:cNvPr id="11" name="Connettore 2 10"/>
          <p:cNvCxnSpPr/>
          <p:nvPr/>
        </p:nvCxnSpPr>
        <p:spPr>
          <a:xfrm>
            <a:off x="4572000" y="3140968"/>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3419872" y="3356992"/>
            <a:ext cx="2592288" cy="3139321"/>
          </a:xfrm>
          <a:prstGeom prst="rect">
            <a:avLst/>
          </a:prstGeom>
          <a:noFill/>
        </p:spPr>
        <p:txBody>
          <a:bodyPr wrap="square" rtlCol="0">
            <a:spAutoFit/>
          </a:bodyPr>
          <a:lstStyle/>
          <a:p>
            <a:r>
              <a:rPr lang="it-IT" dirty="0"/>
              <a:t>Nella sua opinione gli scontri non erano causati dai contadini in quanto questi accettavano tutti gli editti antichi ma pretendevano che il re sopprimesse i nuovi.</a:t>
            </a:r>
          </a:p>
          <a:p>
            <a:r>
              <a:rPr lang="it-IT" dirty="0"/>
              <a:t>Il ceto contadino venne perciò definito dallo storiografo “furioso ma non rivoluzionario”.</a:t>
            </a:r>
          </a:p>
        </p:txBody>
      </p:sp>
      <p:sp>
        <p:nvSpPr>
          <p:cNvPr id="13" name="Rettangolo 12"/>
          <p:cNvSpPr/>
          <p:nvPr/>
        </p:nvSpPr>
        <p:spPr>
          <a:xfrm>
            <a:off x="6948264" y="2276872"/>
            <a:ext cx="17281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 </a:t>
            </a:r>
            <a:r>
              <a:rPr lang="it-IT" dirty="0" err="1"/>
              <a:t>Mandrou</a:t>
            </a:r>
            <a:endParaRPr lang="it-IT" dirty="0"/>
          </a:p>
        </p:txBody>
      </p:sp>
      <p:cxnSp>
        <p:nvCxnSpPr>
          <p:cNvPr id="15" name="Connettore 2 14"/>
          <p:cNvCxnSpPr>
            <a:stCxn id="13" idx="2"/>
          </p:cNvCxnSpPr>
          <p:nvPr/>
        </p:nvCxnSpPr>
        <p:spPr>
          <a:xfrm>
            <a:off x="7812360" y="3068960"/>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CasellaDiTesto 15"/>
          <p:cNvSpPr txBox="1"/>
          <p:nvPr/>
        </p:nvSpPr>
        <p:spPr>
          <a:xfrm>
            <a:off x="6695728" y="3501008"/>
            <a:ext cx="2448272" cy="2031325"/>
          </a:xfrm>
          <a:prstGeom prst="rect">
            <a:avLst/>
          </a:prstGeom>
          <a:noFill/>
        </p:spPr>
        <p:txBody>
          <a:bodyPr wrap="square" rtlCol="0">
            <a:spAutoFit/>
          </a:bodyPr>
          <a:lstStyle/>
          <a:p>
            <a:r>
              <a:rPr lang="it-IT" dirty="0"/>
              <a:t>Si concentrò sull’aspetto antropomorfo degli scontri evidenziando la forza politica e la solidarietà di coloro che si unirono nella ribellione.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moderna</a:t>
            </a:r>
          </a:p>
        </p:txBody>
      </p:sp>
      <p:sp>
        <p:nvSpPr>
          <p:cNvPr id="3" name="Segnaposto contenuto 2"/>
          <p:cNvSpPr>
            <a:spLocks noGrp="1"/>
          </p:cNvSpPr>
          <p:nvPr>
            <p:ph idx="1"/>
          </p:nvPr>
        </p:nvSpPr>
        <p:spPr>
          <a:xfrm>
            <a:off x="899492" y="1284277"/>
            <a:ext cx="7200900" cy="3581400"/>
          </a:xfrm>
        </p:spPr>
        <p:txBody>
          <a:bodyPr/>
          <a:lstStyle/>
          <a:p>
            <a:pPr>
              <a:buNone/>
            </a:pPr>
            <a:r>
              <a:rPr lang="it-IT" dirty="0"/>
              <a:t>Voci, esempi, modelli di rivolta.</a:t>
            </a:r>
          </a:p>
          <a:p>
            <a:pPr>
              <a:buNone/>
            </a:pPr>
            <a:endParaRPr lang="it-IT" dirty="0"/>
          </a:p>
        </p:txBody>
      </p:sp>
      <p:sp>
        <p:nvSpPr>
          <p:cNvPr id="4" name="Rettangolo 3"/>
          <p:cNvSpPr/>
          <p:nvPr/>
        </p:nvSpPr>
        <p:spPr>
          <a:xfrm>
            <a:off x="1475656" y="1978089"/>
            <a:ext cx="151216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Bercè</a:t>
            </a:r>
            <a:r>
              <a:rPr lang="it-IT" dirty="0"/>
              <a:t> </a:t>
            </a:r>
          </a:p>
        </p:txBody>
      </p:sp>
      <p:sp>
        <p:nvSpPr>
          <p:cNvPr id="5" name="Rettangolo 4"/>
          <p:cNvSpPr/>
          <p:nvPr/>
        </p:nvSpPr>
        <p:spPr>
          <a:xfrm>
            <a:off x="5508104" y="1900250"/>
            <a:ext cx="165618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a:t>Trevor-Roper</a:t>
            </a:r>
            <a:endParaRPr lang="it-IT" dirty="0"/>
          </a:p>
        </p:txBody>
      </p:sp>
      <p:cxnSp>
        <p:nvCxnSpPr>
          <p:cNvPr id="8" name="Connettore 2 7"/>
          <p:cNvCxnSpPr/>
          <p:nvPr/>
        </p:nvCxnSpPr>
        <p:spPr>
          <a:xfrm>
            <a:off x="2123728" y="292494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ttore 2 8"/>
          <p:cNvCxnSpPr/>
          <p:nvPr/>
        </p:nvCxnSpPr>
        <p:spPr>
          <a:xfrm>
            <a:off x="6336196" y="2780928"/>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CasellaDiTesto 10"/>
          <p:cNvSpPr txBox="1"/>
          <p:nvPr/>
        </p:nvSpPr>
        <p:spPr>
          <a:xfrm>
            <a:off x="920467" y="3227709"/>
            <a:ext cx="2880320" cy="2585323"/>
          </a:xfrm>
          <a:prstGeom prst="rect">
            <a:avLst/>
          </a:prstGeom>
          <a:noFill/>
        </p:spPr>
        <p:txBody>
          <a:bodyPr wrap="square" rtlCol="0">
            <a:spAutoFit/>
          </a:bodyPr>
          <a:lstStyle/>
          <a:p>
            <a:r>
              <a:rPr lang="it-IT" dirty="0"/>
              <a:t>Analizza l’aspetto antropologico delle rivolte concentrandosi sull’unione tra i cittadini, i costumi e le tradizioni ormai sedimentati. Inoltre pensa che non sia da escludere l’idea che dietro le rivolte ci  fossero anche delle vere e proprie idee politiche. </a:t>
            </a:r>
          </a:p>
        </p:txBody>
      </p:sp>
      <p:sp>
        <p:nvSpPr>
          <p:cNvPr id="12" name="CasellaDiTesto 11"/>
          <p:cNvSpPr txBox="1"/>
          <p:nvPr/>
        </p:nvSpPr>
        <p:spPr>
          <a:xfrm>
            <a:off x="5052851" y="3054021"/>
            <a:ext cx="2880320" cy="2862322"/>
          </a:xfrm>
          <a:prstGeom prst="rect">
            <a:avLst/>
          </a:prstGeom>
          <a:noFill/>
        </p:spPr>
        <p:txBody>
          <a:bodyPr wrap="square" rtlCol="0">
            <a:spAutoFit/>
          </a:bodyPr>
          <a:lstStyle/>
          <a:p>
            <a:r>
              <a:rPr lang="it-IT" dirty="0"/>
              <a:t>Nei suoi studi evidenzia il legame tra la crisi del Seicento e le varie rivolte.</a:t>
            </a:r>
          </a:p>
          <a:p>
            <a:r>
              <a:rPr lang="it-IT" dirty="0"/>
              <a:t>Al centro stava il conflitto Stato- società, a causarlo era l’eccessivo potere della burocrazia mentre il suo motore era la borghesia produttrice ostacolata nel suo slancio.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p:txBody>
          <a:bodyPr>
            <a:normAutofit/>
          </a:bodyPr>
          <a:lstStyle/>
          <a:p>
            <a:pPr>
              <a:buNone/>
            </a:pPr>
            <a:r>
              <a:rPr lang="it-IT" sz="2000" b="1" dirty="0"/>
              <a:t>      Regno di Sicilia</a:t>
            </a:r>
            <a:r>
              <a:rPr lang="it-IT" sz="2000" dirty="0"/>
              <a:t>, nel periodo compreso tra il 1734 e il 1816, fu governato dalla dinastia borbonica, a seguito dell'incoronazione come re di Carlo III di Spagna. Dalla Guerra dei Vespri, l'antico regno normanno di Sicilia si trovava diviso in due diversi stati: il Regno di Napoli degli Angioini nell'Italia meridionale e il Regno di </a:t>
            </a:r>
            <a:r>
              <a:rPr lang="it-IT" sz="2000" dirty="0" err="1"/>
              <a:t>Trinacria</a:t>
            </a:r>
            <a:r>
              <a:rPr lang="it-IT" sz="2000" dirty="0"/>
              <a:t> degli Aragona in Sicilia. I due regni furono unificati dal re Alfonso V </a:t>
            </a:r>
            <a:r>
              <a:rPr lang="it-IT" sz="2000" dirty="0" err="1"/>
              <a:t>D’Aragona</a:t>
            </a:r>
            <a:r>
              <a:rPr lang="it-IT" sz="2000" dirty="0"/>
              <a:t>. Nel 1734 il generale spagnolo José </a:t>
            </a:r>
            <a:r>
              <a:rPr lang="it-IT" sz="2000" dirty="0" err="1"/>
              <a:t>Carrillo</a:t>
            </a:r>
            <a:r>
              <a:rPr lang="it-IT" sz="2000" dirty="0"/>
              <a:t> de </a:t>
            </a:r>
            <a:r>
              <a:rPr lang="it-IT" sz="2000" dirty="0" err="1"/>
              <a:t>Albornoz</a:t>
            </a:r>
            <a:r>
              <a:rPr lang="it-IT" sz="2000" dirty="0"/>
              <a:t>, prese possesso dell'ufficio di Viceré a Palermo, con il mandato di gettare le premesse militari e politiche per la fondazione della nuova monarchia.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Storia della Sicilia del ‘700</a:t>
            </a:r>
          </a:p>
        </p:txBody>
      </p:sp>
      <p:sp>
        <p:nvSpPr>
          <p:cNvPr id="3" name="Segnaposto contenuto 2"/>
          <p:cNvSpPr>
            <a:spLocks noGrp="1"/>
          </p:cNvSpPr>
          <p:nvPr>
            <p:ph idx="1"/>
          </p:nvPr>
        </p:nvSpPr>
        <p:spPr/>
        <p:txBody>
          <a:bodyPr>
            <a:normAutofit fontScale="92500" lnSpcReduction="10000"/>
          </a:bodyPr>
          <a:lstStyle/>
          <a:p>
            <a:pPr>
              <a:buNone/>
            </a:pPr>
            <a:r>
              <a:rPr lang="it-IT" sz="2000" dirty="0"/>
              <a:t>      Carlo </a:t>
            </a:r>
            <a:r>
              <a:rPr lang="it-IT" sz="2000" dirty="0" err="1"/>
              <a:t>borbone</a:t>
            </a:r>
            <a:r>
              <a:rPr lang="it-IT" sz="2000" dirty="0"/>
              <a:t> per compiacere i nobili decise di farsi incoronare il 3 luglio 1735 giurando fedeltà alla costituzione e ai capitoli del regno di </a:t>
            </a:r>
            <a:r>
              <a:rPr lang="it-IT" sz="2000" dirty="0" err="1"/>
              <a:t>sicilia</a:t>
            </a:r>
            <a:r>
              <a:rPr lang="it-IT" sz="2000" dirty="0"/>
              <a:t> ed ai privilegi e alle consuetudini della città di Palermo. I nobili dal loro canto giurarono fedeltà alla corona, tuttavia questo giuramento fu soltanto un consenso di massima. Carlo attuò un piano riformistico volto a ridurre la consistenza del potere ecclesiastico, i privilegi  dei baroni che non erano acquisiti per legge, ad incentivare l’attività commerciale e ad avviare una </a:t>
            </a:r>
            <a:r>
              <a:rPr lang="it-IT" sz="2000" dirty="0" err="1"/>
              <a:t>piu’</a:t>
            </a:r>
            <a:r>
              <a:rPr lang="it-IT" sz="2000" dirty="0"/>
              <a:t> equa ripartizione del peso fiscale tra i sudditi. Il ceto nobiliare ed ecclesiastico si opposero al riformismo di </a:t>
            </a:r>
            <a:r>
              <a:rPr lang="it-IT" sz="2000" dirty="0" err="1"/>
              <a:t>carlo</a:t>
            </a:r>
            <a:r>
              <a:rPr lang="it-IT" sz="2000" dirty="0"/>
              <a:t>, soprattutto quando cercò una collaborazione con gli ebrei in modo da sviluppare le attività commerciali, portando il governo a rinunciare a queste riforme.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p:txBody>
          <a:bodyPr/>
          <a:lstStyle/>
          <a:p>
            <a:pPr>
              <a:buNone/>
            </a:pPr>
            <a:r>
              <a:rPr lang="it-IT" dirty="0"/>
              <a:t>CONTESE TRA CORONA E BARONAGGIO</a:t>
            </a:r>
          </a:p>
          <a:p>
            <a:pPr>
              <a:buNone/>
            </a:pPr>
            <a:r>
              <a:rPr lang="it-IT" dirty="0"/>
              <a:t>    </a:t>
            </a:r>
            <a:r>
              <a:rPr lang="it-IT" sz="2000" dirty="0"/>
              <a:t>Il contrasto tra baronaggio e corona iniziò nel 1740 quando il comune di </a:t>
            </a:r>
            <a:r>
              <a:rPr lang="it-IT" sz="2000" dirty="0" err="1"/>
              <a:t>Sortino</a:t>
            </a:r>
            <a:r>
              <a:rPr lang="it-IT" sz="2000" dirty="0"/>
              <a:t> chiese di passare sotto  la giurisdizione regia rinunciando  a quella baronale. Ad avere la meglio furono i baroni e la richiesta di questo comune non venne accolta. I baroni fecero valere sempre di </a:t>
            </a:r>
            <a:r>
              <a:rPr lang="it-IT" sz="2000" dirty="0" err="1"/>
              <a:t>piu’</a:t>
            </a:r>
            <a:r>
              <a:rPr lang="it-IT" sz="2000" dirty="0"/>
              <a:t> le loro idee spingendo Carlo ad accantonare le spinte innovatrici delle sue riforme e finendo con l’essere a capo di un governo dalla filosofia del tutto opposta alla propria.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p:txBody>
          <a:bodyPr>
            <a:normAutofit/>
          </a:bodyPr>
          <a:lstStyle/>
          <a:p>
            <a:pPr>
              <a:buNone/>
            </a:pPr>
            <a:r>
              <a:rPr lang="it-IT" sz="2000" dirty="0"/>
              <a:t>     Nel 1759 alla morte di suo fratello Ferdinando, Carlo fu richiamato in Spagna perché il trono era rimasto senza eredi. Carlo optò per il regno spagnolo e diede il titolo di re della Sicilia e di Napoli a Ferdinando, e a Carlo Antonio il titolo di principe ereditario di Spagna. Il re Federico  fu affidato ad un consiglio di reggenza .</a:t>
            </a:r>
            <a:r>
              <a:rPr lang="it-IT" sz="2000" dirty="0" err="1"/>
              <a:t>Tanucci</a:t>
            </a:r>
            <a:r>
              <a:rPr lang="it-IT" sz="2000" dirty="0"/>
              <a:t>, il primo ministro ebbe importanti compiti in particolare si occupava dei rapporti con Madrid e voleva portare a termine le riforme iniziate da Carlo III. Poca voce in capitolo avevano gli altri componenti del consiglio di reggenza.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a:xfrm>
            <a:off x="395536" y="1628800"/>
            <a:ext cx="8229600" cy="4525963"/>
          </a:xfrm>
        </p:spPr>
        <p:txBody>
          <a:bodyPr/>
          <a:lstStyle/>
          <a:p>
            <a:pPr>
              <a:buNone/>
            </a:pPr>
            <a:r>
              <a:rPr lang="it-IT" dirty="0"/>
              <a:t>IL REGNO </a:t>
            </a:r>
            <a:r>
              <a:rPr lang="it-IT" dirty="0" err="1"/>
              <a:t>DI</a:t>
            </a:r>
            <a:r>
              <a:rPr lang="it-IT" dirty="0"/>
              <a:t> FERDINANDO </a:t>
            </a:r>
          </a:p>
          <a:p>
            <a:pPr>
              <a:buNone/>
            </a:pPr>
            <a:r>
              <a:rPr lang="it-IT" dirty="0"/>
              <a:t>   </a:t>
            </a:r>
            <a:r>
              <a:rPr lang="it-IT" sz="2000" dirty="0"/>
              <a:t>Il Re Ferdinando salito al potere dovette giurare rispetto per le costituzioni e i privilegi del regno ma ciò non fu possibile data l’età del  re. Per lui prestò giuramento </a:t>
            </a:r>
            <a:r>
              <a:rPr lang="it-IT" sz="2000" dirty="0" err="1"/>
              <a:t>Fogliani</a:t>
            </a:r>
            <a:r>
              <a:rPr lang="it-IT" sz="2000" dirty="0"/>
              <a:t>. La nobiltà si assicurò il controllo sulle nomine dei vescovi e il controllo delle abazie. </a:t>
            </a:r>
            <a:r>
              <a:rPr lang="it-IT" sz="2000" dirty="0" err="1"/>
              <a:t>Tanucci</a:t>
            </a:r>
            <a:r>
              <a:rPr lang="it-IT" sz="2000" dirty="0"/>
              <a:t> scelse di allentare i legami tra chiesa e baronaggio stabilendo che i vescovi sarebbero stati scelti tra i parroci inoltre richiese al papa di poter conferire al fisco le rendite ecclesiastiche isolane per la realizzazione di 4 navi da guerra. Il consenso del pontefice e il favore del popolo impedirono ai baroni di opporsi.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a:xfrm>
            <a:off x="896028" y="1257870"/>
            <a:ext cx="7200900" cy="3581400"/>
          </a:xfrm>
        </p:spPr>
        <p:txBody>
          <a:bodyPr/>
          <a:lstStyle/>
          <a:p>
            <a:pPr>
              <a:buNone/>
            </a:pPr>
            <a:r>
              <a:rPr lang="it-IT" dirty="0"/>
              <a:t>IL REGNO </a:t>
            </a:r>
            <a:r>
              <a:rPr lang="it-IT" dirty="0" err="1"/>
              <a:t>DI</a:t>
            </a:r>
            <a:r>
              <a:rPr lang="it-IT" dirty="0"/>
              <a:t> FERDINANDO </a:t>
            </a:r>
          </a:p>
          <a:p>
            <a:pPr>
              <a:buNone/>
            </a:pPr>
            <a:r>
              <a:rPr lang="it-IT" dirty="0"/>
              <a:t>1767</a:t>
            </a:r>
          </a:p>
        </p:txBody>
      </p:sp>
      <p:cxnSp>
        <p:nvCxnSpPr>
          <p:cNvPr id="5" name="Connettore 2 4"/>
          <p:cNvCxnSpPr/>
          <p:nvPr/>
        </p:nvCxnSpPr>
        <p:spPr>
          <a:xfrm>
            <a:off x="1331640" y="1988840"/>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CasellaDiTesto 5"/>
          <p:cNvSpPr txBox="1"/>
          <p:nvPr/>
        </p:nvSpPr>
        <p:spPr>
          <a:xfrm>
            <a:off x="745768" y="2746092"/>
            <a:ext cx="2376264" cy="646331"/>
          </a:xfrm>
          <a:prstGeom prst="rect">
            <a:avLst/>
          </a:prstGeom>
          <a:noFill/>
        </p:spPr>
        <p:txBody>
          <a:bodyPr wrap="square" rtlCol="0">
            <a:spAutoFit/>
          </a:bodyPr>
          <a:lstStyle/>
          <a:p>
            <a:pPr algn="ctr"/>
            <a:r>
              <a:rPr lang="it-IT" dirty="0"/>
              <a:t>Cacciata dei gesuiti dal regno di Sicilia </a:t>
            </a:r>
          </a:p>
        </p:txBody>
      </p:sp>
      <p:sp>
        <p:nvSpPr>
          <p:cNvPr id="9" name="CasellaDiTesto 8"/>
          <p:cNvSpPr txBox="1"/>
          <p:nvPr/>
        </p:nvSpPr>
        <p:spPr>
          <a:xfrm>
            <a:off x="3779912" y="3212976"/>
            <a:ext cx="3096344" cy="923330"/>
          </a:xfrm>
          <a:prstGeom prst="rect">
            <a:avLst/>
          </a:prstGeom>
          <a:noFill/>
        </p:spPr>
        <p:txBody>
          <a:bodyPr wrap="square" rtlCol="0">
            <a:spAutoFit/>
          </a:bodyPr>
          <a:lstStyle/>
          <a:p>
            <a:r>
              <a:rPr lang="it-IT" dirty="0" err="1"/>
              <a:t>Tanucci</a:t>
            </a:r>
            <a:r>
              <a:rPr lang="it-IT" dirty="0"/>
              <a:t> vuole ridistribuire le loro terre a contadini e agricoltori </a:t>
            </a:r>
          </a:p>
        </p:txBody>
      </p:sp>
      <p:cxnSp>
        <p:nvCxnSpPr>
          <p:cNvPr id="17" name="Connettore 2 16"/>
          <p:cNvCxnSpPr>
            <a:stCxn id="6" idx="3"/>
            <a:endCxn id="9" idx="1"/>
          </p:cNvCxnSpPr>
          <p:nvPr/>
        </p:nvCxnSpPr>
        <p:spPr>
          <a:xfrm>
            <a:off x="3122032" y="3069258"/>
            <a:ext cx="657880" cy="60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4716016" y="4077072"/>
            <a:ext cx="504056"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CasellaDiTesto 23"/>
          <p:cNvSpPr txBox="1"/>
          <p:nvPr/>
        </p:nvSpPr>
        <p:spPr>
          <a:xfrm>
            <a:off x="3203848" y="5013176"/>
            <a:ext cx="4283968" cy="923330"/>
          </a:xfrm>
          <a:prstGeom prst="rect">
            <a:avLst/>
          </a:prstGeom>
          <a:noFill/>
        </p:spPr>
        <p:txBody>
          <a:bodyPr wrap="square" rtlCol="0">
            <a:spAutoFit/>
          </a:bodyPr>
          <a:lstStyle/>
          <a:p>
            <a:r>
              <a:rPr lang="it-IT" dirty="0"/>
              <a:t>La riforma tuttavia non ebbe risultati desiderati a causa della mancanza di appoggio da parte dell’amministrazione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p:txBody>
          <a:bodyPr/>
          <a:lstStyle/>
          <a:p>
            <a:pPr>
              <a:buNone/>
            </a:pPr>
            <a:r>
              <a:rPr lang="it-IT" dirty="0"/>
              <a:t>IL REGNO </a:t>
            </a:r>
            <a:r>
              <a:rPr lang="it-IT" dirty="0" err="1"/>
              <a:t>DI</a:t>
            </a:r>
            <a:r>
              <a:rPr lang="it-IT" dirty="0"/>
              <a:t> FERDINANDO </a:t>
            </a:r>
          </a:p>
          <a:p>
            <a:pPr>
              <a:buNone/>
            </a:pPr>
            <a:r>
              <a:rPr lang="it-IT" dirty="0"/>
              <a:t>Nel 1773 vennero modificate le riforme per la ridistribuzione dei terreni appartenuti ai gesuiti. </a:t>
            </a:r>
          </a:p>
          <a:p>
            <a:pPr>
              <a:buNone/>
            </a:pPr>
            <a:endParaRPr lang="it-IT" dirty="0"/>
          </a:p>
        </p:txBody>
      </p:sp>
      <p:sp>
        <p:nvSpPr>
          <p:cNvPr id="4" name="CasellaDiTesto 3"/>
          <p:cNvSpPr txBox="1"/>
          <p:nvPr/>
        </p:nvSpPr>
        <p:spPr>
          <a:xfrm>
            <a:off x="705272" y="4196987"/>
            <a:ext cx="4320480" cy="1200329"/>
          </a:xfrm>
          <a:prstGeom prst="rect">
            <a:avLst/>
          </a:prstGeom>
          <a:noFill/>
        </p:spPr>
        <p:txBody>
          <a:bodyPr wrap="square" rtlCol="0">
            <a:spAutoFit/>
          </a:bodyPr>
          <a:lstStyle/>
          <a:p>
            <a:r>
              <a:rPr lang="it-IT" dirty="0"/>
              <a:t>Il popolo rispose assalendo il palazzo reale e quello della vicaria. In breve tempo la rivolta, iniziata a Palermo, si diffuse anche nei paesi vicini.</a:t>
            </a:r>
          </a:p>
        </p:txBody>
      </p:sp>
      <p:sp>
        <p:nvSpPr>
          <p:cNvPr id="6" name="CasellaDiTesto 5"/>
          <p:cNvSpPr txBox="1"/>
          <p:nvPr/>
        </p:nvSpPr>
        <p:spPr>
          <a:xfrm>
            <a:off x="5364088" y="3645024"/>
            <a:ext cx="3203848" cy="646331"/>
          </a:xfrm>
          <a:prstGeom prst="rect">
            <a:avLst/>
          </a:prstGeom>
          <a:noFill/>
        </p:spPr>
        <p:txBody>
          <a:bodyPr wrap="square" rtlCol="0">
            <a:spAutoFit/>
          </a:bodyPr>
          <a:lstStyle/>
          <a:p>
            <a:r>
              <a:rPr lang="it-IT" dirty="0"/>
              <a:t>Lo scopo di queste rivolte era stroncare il governo di </a:t>
            </a:r>
            <a:r>
              <a:rPr lang="it-IT" dirty="0" err="1"/>
              <a:t>Tanucci</a:t>
            </a:r>
            <a:r>
              <a:rPr lang="it-IT" dirty="0"/>
              <a:t>.</a:t>
            </a:r>
          </a:p>
        </p:txBody>
      </p:sp>
      <p:cxnSp>
        <p:nvCxnSpPr>
          <p:cNvPr id="8" name="Connettore 2 7"/>
          <p:cNvCxnSpPr>
            <a:stCxn id="6" idx="2"/>
          </p:cNvCxnSpPr>
          <p:nvPr/>
        </p:nvCxnSpPr>
        <p:spPr>
          <a:xfrm flipH="1">
            <a:off x="6948264" y="4291355"/>
            <a:ext cx="17748" cy="5057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CasellaDiTesto 8"/>
          <p:cNvSpPr txBox="1"/>
          <p:nvPr/>
        </p:nvSpPr>
        <p:spPr>
          <a:xfrm>
            <a:off x="5489070" y="4766325"/>
            <a:ext cx="3096344" cy="646331"/>
          </a:xfrm>
          <a:prstGeom prst="rect">
            <a:avLst/>
          </a:prstGeom>
          <a:noFill/>
        </p:spPr>
        <p:txBody>
          <a:bodyPr wrap="square" rtlCol="0">
            <a:spAutoFit/>
          </a:bodyPr>
          <a:lstStyle/>
          <a:p>
            <a:r>
              <a:rPr lang="it-IT" dirty="0"/>
              <a:t>Il </a:t>
            </a:r>
            <a:r>
              <a:rPr lang="it-IT" dirty="0" err="1"/>
              <a:t>vicerè</a:t>
            </a:r>
            <a:r>
              <a:rPr lang="it-IT" dirty="0"/>
              <a:t> Fogliani fu costretto a fuggire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a:xfrm>
            <a:off x="1028700" y="1278260"/>
            <a:ext cx="7200900" cy="3581400"/>
          </a:xfrm>
        </p:spPr>
        <p:txBody>
          <a:bodyPr/>
          <a:lstStyle/>
          <a:p>
            <a:pPr>
              <a:buNone/>
            </a:pPr>
            <a:r>
              <a:rPr lang="it-IT" dirty="0"/>
              <a:t>COLONNA AL POTERE.</a:t>
            </a:r>
          </a:p>
          <a:p>
            <a:pPr algn="ctr">
              <a:buNone/>
            </a:pPr>
            <a:r>
              <a:rPr lang="it-IT" sz="2000" dirty="0"/>
              <a:t>Dopo la fuga di </a:t>
            </a:r>
            <a:r>
              <a:rPr lang="it-IT" sz="2000" dirty="0" err="1"/>
              <a:t>Fogliani</a:t>
            </a:r>
            <a:r>
              <a:rPr lang="it-IT" sz="2000" dirty="0"/>
              <a:t> vennero nominati l’arcivescovo Serafino </a:t>
            </a:r>
            <a:r>
              <a:rPr lang="it-IT" sz="2000" dirty="0" err="1"/>
              <a:t>Filangeri</a:t>
            </a:r>
            <a:r>
              <a:rPr lang="it-IT" sz="2000" dirty="0"/>
              <a:t> presidente del regno  e Colonna </a:t>
            </a:r>
            <a:r>
              <a:rPr lang="it-IT" sz="2000" dirty="0" err="1"/>
              <a:t>vicerè</a:t>
            </a:r>
            <a:r>
              <a:rPr lang="it-IT" sz="2000" dirty="0"/>
              <a:t> che ristabilì l’ordine.</a:t>
            </a:r>
          </a:p>
          <a:p>
            <a:pPr>
              <a:buNone/>
            </a:pPr>
            <a:r>
              <a:rPr lang="it-IT" sz="2000" dirty="0"/>
              <a:t>Nel regno di Napoli </a:t>
            </a:r>
          </a:p>
        </p:txBody>
      </p:sp>
      <p:cxnSp>
        <p:nvCxnSpPr>
          <p:cNvPr id="5" name="Connettore 2 4"/>
          <p:cNvCxnSpPr/>
          <p:nvPr/>
        </p:nvCxnSpPr>
        <p:spPr>
          <a:xfrm>
            <a:off x="1547664" y="314096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CasellaDiTesto 5"/>
          <p:cNvSpPr txBox="1"/>
          <p:nvPr/>
        </p:nvSpPr>
        <p:spPr>
          <a:xfrm>
            <a:off x="797868" y="3718669"/>
            <a:ext cx="3744416" cy="923330"/>
          </a:xfrm>
          <a:prstGeom prst="rect">
            <a:avLst/>
          </a:prstGeom>
          <a:noFill/>
        </p:spPr>
        <p:txBody>
          <a:bodyPr wrap="square" rtlCol="0">
            <a:spAutoFit/>
          </a:bodyPr>
          <a:lstStyle/>
          <a:p>
            <a:r>
              <a:rPr lang="it-IT" dirty="0"/>
              <a:t>Iniziò a prendere sempre più campo la convinzione che il baronaggio siciliano minasse la sua stabilità</a:t>
            </a:r>
          </a:p>
        </p:txBody>
      </p:sp>
      <p:cxnSp>
        <p:nvCxnSpPr>
          <p:cNvPr id="8" name="Connettore 2 7"/>
          <p:cNvCxnSpPr/>
          <p:nvPr/>
        </p:nvCxnSpPr>
        <p:spPr>
          <a:xfrm>
            <a:off x="2627784" y="3068960"/>
            <a:ext cx="252028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CasellaDiTesto 8"/>
          <p:cNvSpPr txBox="1"/>
          <p:nvPr/>
        </p:nvSpPr>
        <p:spPr>
          <a:xfrm>
            <a:off x="5364088" y="3501008"/>
            <a:ext cx="3096344" cy="923330"/>
          </a:xfrm>
          <a:prstGeom prst="rect">
            <a:avLst/>
          </a:prstGeom>
          <a:noFill/>
        </p:spPr>
        <p:txBody>
          <a:bodyPr wrap="square" rtlCol="0">
            <a:spAutoFit/>
          </a:bodyPr>
          <a:lstStyle/>
          <a:p>
            <a:r>
              <a:rPr lang="it-IT" dirty="0"/>
              <a:t>Supremazia di Napoli su Palermo e affermazione di un orientamento antisiciliano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Sicilia </a:t>
            </a:r>
            <a:r>
              <a:rPr lang="it-IT"/>
              <a:t>nell’età moderna</a:t>
            </a:r>
            <a:endParaRPr lang="it-IT" dirty="0"/>
          </a:p>
        </p:txBody>
      </p:sp>
      <p:sp>
        <p:nvSpPr>
          <p:cNvPr id="3" name="Segnaposto contenuto 2"/>
          <p:cNvSpPr>
            <a:spLocks noGrp="1"/>
          </p:cNvSpPr>
          <p:nvPr>
            <p:ph idx="1"/>
          </p:nvPr>
        </p:nvSpPr>
        <p:spPr/>
        <p:txBody>
          <a:bodyPr>
            <a:normAutofit lnSpcReduction="10000"/>
          </a:bodyPr>
          <a:lstStyle/>
          <a:p>
            <a:pPr>
              <a:buNone/>
            </a:pPr>
            <a:r>
              <a:rPr lang="it-IT" sz="2200" dirty="0"/>
              <a:t>      La Sicilia nei secoli dell’età moderna era una regione marginale rispetto al contesto europeo, perché sottomessa costantemente alle dominazioni straniere, prima fra tutte quella spagnola. Nonostante i limiti dovuti alle resistenze della sua “classe dirigente”, alla tirannia e alle “dominazioni straniere”, la Sicilia è riuscita a partecipare prima nell'ambito del cosiddetto “sistema imperiale spagnolo” e poi nel più allargato ambito dell’Europa delle riforme settecentesche alle trasformazioni politiche, sociali ed economiche e alle tendenze culturali di tutto il continente.</a:t>
            </a:r>
          </a:p>
          <a:p>
            <a:pPr>
              <a:buNone/>
            </a:pP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p:txBody>
          <a:bodyPr/>
          <a:lstStyle/>
          <a:p>
            <a:pPr>
              <a:buNone/>
            </a:pPr>
            <a:r>
              <a:rPr lang="it-IT" dirty="0"/>
              <a:t>COLONNA AL POTERE.</a:t>
            </a:r>
          </a:p>
          <a:p>
            <a:pPr>
              <a:buNone/>
            </a:pPr>
            <a:r>
              <a:rPr lang="it-IT" sz="2000" dirty="0"/>
              <a:t>I siciliani si ribellarono a Colonna volendo  che Giuseppe </a:t>
            </a:r>
            <a:r>
              <a:rPr lang="it-IT" sz="2000" dirty="0" err="1"/>
              <a:t>Beccadelli</a:t>
            </a:r>
            <a:r>
              <a:rPr lang="it-IT" sz="2000" dirty="0"/>
              <a:t> mettesse in atto un'operazione volta a screditare il </a:t>
            </a:r>
            <a:r>
              <a:rPr lang="it-IT" sz="2000" dirty="0" err="1"/>
              <a:t>Tanucci</a:t>
            </a:r>
            <a:r>
              <a:rPr lang="it-IT" sz="2000" dirty="0"/>
              <a:t> in campo internazionale. </a:t>
            </a:r>
          </a:p>
        </p:txBody>
      </p:sp>
      <p:sp>
        <p:nvSpPr>
          <p:cNvPr id="4" name="Ovale 3"/>
          <p:cNvSpPr/>
          <p:nvPr/>
        </p:nvSpPr>
        <p:spPr>
          <a:xfrm>
            <a:off x="919851" y="3830030"/>
            <a:ext cx="2088232"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Conferma nel 1788 di Colonna </a:t>
            </a:r>
          </a:p>
        </p:txBody>
      </p:sp>
      <p:sp>
        <p:nvSpPr>
          <p:cNvPr id="5" name="Rettangolo 4"/>
          <p:cNvSpPr/>
          <p:nvPr/>
        </p:nvSpPr>
        <p:spPr>
          <a:xfrm>
            <a:off x="5105550" y="3830030"/>
            <a:ext cx="144016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Cacciata di </a:t>
            </a:r>
            <a:r>
              <a:rPr lang="it-IT" dirty="0" err="1"/>
              <a:t>Tanucci</a:t>
            </a:r>
            <a:endParaRPr lang="it-IT" dirty="0"/>
          </a:p>
        </p:txBody>
      </p:sp>
      <p:cxnSp>
        <p:nvCxnSpPr>
          <p:cNvPr id="7" name="Connettore 2 6"/>
          <p:cNvCxnSpPr>
            <a:cxnSpLocks/>
          </p:cNvCxnSpPr>
          <p:nvPr/>
        </p:nvCxnSpPr>
        <p:spPr>
          <a:xfrm>
            <a:off x="5825630" y="4801580"/>
            <a:ext cx="0" cy="6697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ttangolo 7"/>
          <p:cNvSpPr/>
          <p:nvPr/>
        </p:nvSpPr>
        <p:spPr>
          <a:xfrm>
            <a:off x="4961534" y="5471356"/>
            <a:ext cx="17281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Viene sostituito dal marchese </a:t>
            </a:r>
            <a:r>
              <a:rPr lang="it-IT" dirty="0" err="1"/>
              <a:t>Beccadelli</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‘700</a:t>
            </a:r>
          </a:p>
        </p:txBody>
      </p:sp>
      <p:sp>
        <p:nvSpPr>
          <p:cNvPr id="3" name="Segnaposto contenuto 2"/>
          <p:cNvSpPr>
            <a:spLocks noGrp="1"/>
          </p:cNvSpPr>
          <p:nvPr>
            <p:ph idx="1"/>
          </p:nvPr>
        </p:nvSpPr>
        <p:spPr/>
        <p:txBody>
          <a:bodyPr>
            <a:normAutofit fontScale="92500" lnSpcReduction="10000"/>
          </a:bodyPr>
          <a:lstStyle/>
          <a:p>
            <a:pPr>
              <a:buNone/>
            </a:pPr>
            <a:r>
              <a:rPr lang="it-IT" dirty="0"/>
              <a:t>LA POLITICA </a:t>
            </a:r>
            <a:r>
              <a:rPr lang="it-IT" dirty="0" err="1"/>
              <a:t>DI</a:t>
            </a:r>
            <a:r>
              <a:rPr lang="it-IT" dirty="0"/>
              <a:t> BECCADELLI</a:t>
            </a:r>
          </a:p>
          <a:p>
            <a:pPr>
              <a:buNone/>
            </a:pPr>
            <a:r>
              <a:rPr lang="it-IT" dirty="0"/>
              <a:t> </a:t>
            </a:r>
            <a:r>
              <a:rPr lang="it-IT" sz="2000" dirty="0"/>
              <a:t>La politica dell'ex ambasciatore fu orientata a mantenere gli stati siciliani in un perfetto equilibrio tra gli interessi spagnoli e quelli asburgici. In questo modo però egli non garantì gli interessi di nessuno.</a:t>
            </a:r>
          </a:p>
          <a:p>
            <a:pPr>
              <a:buNone/>
            </a:pPr>
            <a:r>
              <a:rPr lang="it-IT" sz="2000" dirty="0"/>
              <a:t> la regina scelse come ministro della marina Giovanni </a:t>
            </a:r>
            <a:r>
              <a:rPr lang="it-IT" sz="2000" dirty="0" err="1"/>
              <a:t>Acton</a:t>
            </a:r>
            <a:r>
              <a:rPr lang="it-IT" sz="2000" dirty="0"/>
              <a:t> per poter affermare la supremazia in mare  del regno di Ferdinando . </a:t>
            </a:r>
            <a:r>
              <a:rPr lang="it-IT" sz="2000" dirty="0" err="1"/>
              <a:t>Beccadelli</a:t>
            </a:r>
            <a:r>
              <a:rPr lang="it-IT" sz="2000" dirty="0"/>
              <a:t> scoprì i progetti della regina e di </a:t>
            </a:r>
            <a:r>
              <a:rPr lang="it-IT" sz="2000" dirty="0" err="1"/>
              <a:t>Acton</a:t>
            </a:r>
            <a:r>
              <a:rPr lang="it-IT" sz="2000" dirty="0"/>
              <a:t> e tentò inutilmente di far prendere dei provvedimenti  e </a:t>
            </a:r>
            <a:r>
              <a:rPr lang="it-IT" sz="2000"/>
              <a:t>venne licenziato.  </a:t>
            </a:r>
            <a:r>
              <a:rPr lang="it-IT" sz="2000" dirty="0"/>
              <a:t>Il </a:t>
            </a:r>
            <a:r>
              <a:rPr lang="it-IT" sz="2000" dirty="0" err="1"/>
              <a:t>vicerè</a:t>
            </a:r>
            <a:r>
              <a:rPr lang="it-IT" sz="2000" dirty="0"/>
              <a:t> Colonna governò senza riuscire ad eliminare le varie tensioni presenti nel regno a rimpiazzare costui fu chiamato il marchese Domenico Caracciolo.</a:t>
            </a:r>
          </a:p>
          <a:p>
            <a:pPr>
              <a:buNone/>
            </a:pPr>
            <a:endParaRPr lang="it-IT"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1C8AB14-EAC1-4C50-8C95-230A1D98F5AC}"/>
              </a:ext>
            </a:extLst>
          </p:cNvPr>
          <p:cNvSpPr>
            <a:spLocks noGrp="1"/>
          </p:cNvSpPr>
          <p:nvPr>
            <p:ph idx="1"/>
          </p:nvPr>
        </p:nvSpPr>
        <p:spPr>
          <a:xfrm>
            <a:off x="1043608" y="1412776"/>
            <a:ext cx="7200900" cy="3581400"/>
          </a:xfrm>
        </p:spPr>
        <p:txBody>
          <a:bodyPr>
            <a:normAutofit/>
          </a:bodyPr>
          <a:lstStyle/>
          <a:p>
            <a:pPr marL="0" indent="0" algn="ctr">
              <a:buNone/>
            </a:pPr>
            <a:r>
              <a:rPr lang="it-IT" sz="2800" b="1" dirty="0"/>
              <a:t>Realizzato da:</a:t>
            </a:r>
          </a:p>
          <a:p>
            <a:pPr marL="0" indent="0" algn="ctr">
              <a:buNone/>
            </a:pPr>
            <a:r>
              <a:rPr lang="it-IT" sz="2800" b="1" dirty="0" err="1"/>
              <a:t>Mastropaolo</a:t>
            </a:r>
            <a:r>
              <a:rPr lang="it-IT" sz="2800" b="1" dirty="0"/>
              <a:t> Maria</a:t>
            </a:r>
          </a:p>
          <a:p>
            <a:pPr marL="0" indent="0" algn="ctr">
              <a:buNone/>
            </a:pPr>
            <a:r>
              <a:rPr lang="it-IT" sz="2800" b="1" dirty="0" err="1"/>
              <a:t>Ribaudo</a:t>
            </a:r>
            <a:r>
              <a:rPr lang="it-IT" sz="2800" b="1" dirty="0"/>
              <a:t> Ylenia</a:t>
            </a:r>
          </a:p>
          <a:p>
            <a:pPr marL="0" indent="0" algn="ctr">
              <a:buNone/>
            </a:pPr>
            <a:r>
              <a:rPr lang="it-IT" sz="2800" b="1" dirty="0"/>
              <a:t>Perrone Luca</a:t>
            </a:r>
          </a:p>
          <a:p>
            <a:pPr marL="0" indent="0" algn="ctr">
              <a:buNone/>
            </a:pPr>
            <a:r>
              <a:rPr lang="it-IT" sz="2800" b="1" dirty="0"/>
              <a:t>Montalbano Davide</a:t>
            </a:r>
          </a:p>
        </p:txBody>
      </p:sp>
    </p:spTree>
    <p:extLst>
      <p:ext uri="{BB962C8B-B14F-4D97-AF65-F5344CB8AC3E}">
        <p14:creationId xmlns:p14="http://schemas.microsoft.com/office/powerpoint/2010/main" val="824363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Storia della Sicilia spagnola</a:t>
            </a:r>
          </a:p>
        </p:txBody>
      </p:sp>
      <p:sp>
        <p:nvSpPr>
          <p:cNvPr id="3" name="Segnaposto contenuto 2"/>
          <p:cNvSpPr>
            <a:spLocks noGrp="1"/>
          </p:cNvSpPr>
          <p:nvPr>
            <p:ph idx="1"/>
          </p:nvPr>
        </p:nvSpPr>
        <p:spPr/>
        <p:txBody>
          <a:bodyPr/>
          <a:lstStyle/>
          <a:p>
            <a:pPr>
              <a:buNone/>
            </a:pPr>
            <a:r>
              <a:rPr lang="it-IT" dirty="0">
                <a:solidFill>
                  <a:srgbClr val="0070C0"/>
                </a:solidFill>
              </a:rPr>
              <a:t>CARATTERI GENERALI</a:t>
            </a:r>
          </a:p>
          <a:p>
            <a:r>
              <a:rPr lang="it-IT" sz="2200" dirty="0"/>
              <a:t>Necessità di difesa dai turchi e dai corsari barbareschi</a:t>
            </a:r>
          </a:p>
          <a:p>
            <a:r>
              <a:rPr lang="it-IT" sz="2200" dirty="0"/>
              <a:t>Formazione di un sottoproletariato urbano</a:t>
            </a:r>
          </a:p>
          <a:p>
            <a:r>
              <a:rPr lang="it-IT" sz="2200" dirty="0"/>
              <a:t>Perdita dei poteri da parte dei baroni</a:t>
            </a:r>
          </a:p>
          <a:p>
            <a:r>
              <a:rPr lang="it-IT" sz="2200" dirty="0"/>
              <a:t>Nuovi privilegi per i feudatari</a:t>
            </a:r>
          </a:p>
          <a:p>
            <a:r>
              <a:rPr lang="it-IT" sz="2200" dirty="0"/>
              <a:t>Concessione ai nobili della “</a:t>
            </a:r>
            <a:r>
              <a:rPr lang="it-IT" sz="2200" dirty="0" err="1"/>
              <a:t>licentia</a:t>
            </a:r>
            <a:r>
              <a:rPr lang="it-IT" sz="2200" dirty="0"/>
              <a:t> </a:t>
            </a:r>
            <a:r>
              <a:rPr lang="it-IT" sz="2200" dirty="0" err="1"/>
              <a:t>populanti</a:t>
            </a:r>
            <a:r>
              <a:rPr lang="it-IT" sz="2200" dirty="0"/>
              <a:t>” (XVI sec.)</a:t>
            </a:r>
          </a:p>
          <a:p>
            <a:endParaRPr lang="it-IT" dirty="0"/>
          </a:p>
          <a:p>
            <a:endParaRPr lang="it-IT" dirty="0"/>
          </a:p>
          <a:p>
            <a:pPr>
              <a:buNone/>
            </a:pP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Storia della Sicilia spagnola</a:t>
            </a:r>
            <a:br>
              <a:rPr lang="it-IT" dirty="0"/>
            </a:br>
            <a:endParaRPr lang="it-IT" dirty="0"/>
          </a:p>
        </p:txBody>
      </p:sp>
      <p:sp>
        <p:nvSpPr>
          <p:cNvPr id="3" name="Segnaposto contenuto 2"/>
          <p:cNvSpPr>
            <a:spLocks noGrp="1"/>
          </p:cNvSpPr>
          <p:nvPr>
            <p:ph idx="1"/>
          </p:nvPr>
        </p:nvSpPr>
        <p:spPr/>
        <p:txBody>
          <a:bodyPr>
            <a:normAutofit lnSpcReduction="10000"/>
          </a:bodyPr>
          <a:lstStyle/>
          <a:p>
            <a:pPr>
              <a:buNone/>
            </a:pPr>
            <a:r>
              <a:rPr lang="it-IT" dirty="0">
                <a:solidFill>
                  <a:srgbClr val="0070C0"/>
                </a:solidFill>
              </a:rPr>
              <a:t>LA STRUTTURA TERRITORIALE</a:t>
            </a:r>
          </a:p>
          <a:p>
            <a:pPr>
              <a:buNone/>
            </a:pPr>
            <a:r>
              <a:rPr lang="it-IT" sz="2200" dirty="0"/>
              <a:t>Nel 1583, sotto il regno di Filippo II dal </a:t>
            </a:r>
            <a:r>
              <a:rPr lang="it-IT" sz="2200" dirty="0" err="1"/>
              <a:t>vicerè</a:t>
            </a:r>
            <a:r>
              <a:rPr lang="it-IT" sz="2200" dirty="0"/>
              <a:t> Marcantonio Colonna vennero instituite le “</a:t>
            </a:r>
            <a:r>
              <a:rPr lang="it-IT" sz="2200" dirty="0" err="1"/>
              <a:t>comarche</a:t>
            </a:r>
            <a:r>
              <a:rPr lang="it-IT" sz="2200" dirty="0"/>
              <a:t>”, ogni </a:t>
            </a:r>
            <a:r>
              <a:rPr lang="it-IT" sz="2200" dirty="0" err="1"/>
              <a:t>comarca</a:t>
            </a:r>
            <a:r>
              <a:rPr lang="it-IT" sz="2200" dirty="0"/>
              <a:t> faceva capo a una città nella quale risiedeva il “secreto” . Tra le città demaniali emergevano Messina e Palermo.</a:t>
            </a:r>
          </a:p>
          <a:p>
            <a:pPr>
              <a:buNone/>
            </a:pPr>
            <a:r>
              <a:rPr lang="it-IT" dirty="0">
                <a:solidFill>
                  <a:srgbClr val="0070C0"/>
                </a:solidFill>
              </a:rPr>
              <a:t>IL PARLAMENTO </a:t>
            </a:r>
          </a:p>
          <a:p>
            <a:pPr>
              <a:buNone/>
            </a:pPr>
            <a:r>
              <a:rPr lang="it-IT" sz="2200" dirty="0"/>
              <a:t>Il parlamento del regno, articolato in tre bracci (baronale,cittadino ed ecclesiastico), ottenne alla fine del periodo </a:t>
            </a:r>
            <a:r>
              <a:rPr lang="it-IT" sz="2200" dirty="0" err="1"/>
              <a:t>ferdinandineo</a:t>
            </a:r>
            <a:r>
              <a:rPr lang="it-IT" sz="2200" dirty="0"/>
              <a:t> il diritto di convocazione ordinaria triennale.</a:t>
            </a:r>
          </a:p>
          <a:p>
            <a:pPr>
              <a:buNone/>
            </a:pPr>
            <a:endParaRPr lang="it-IT"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Storia della Sicilia spagnola</a:t>
            </a:r>
            <a:br>
              <a:rPr lang="it-IT" dirty="0"/>
            </a:br>
            <a:endParaRPr lang="it-IT" dirty="0"/>
          </a:p>
        </p:txBody>
      </p:sp>
      <p:sp>
        <p:nvSpPr>
          <p:cNvPr id="3" name="Segnaposto contenuto 2"/>
          <p:cNvSpPr>
            <a:spLocks noGrp="1"/>
          </p:cNvSpPr>
          <p:nvPr>
            <p:ph idx="1"/>
          </p:nvPr>
        </p:nvSpPr>
        <p:spPr/>
        <p:txBody>
          <a:bodyPr>
            <a:normAutofit/>
          </a:bodyPr>
          <a:lstStyle/>
          <a:p>
            <a:pPr>
              <a:buNone/>
            </a:pPr>
            <a:r>
              <a:rPr lang="it-IT" dirty="0">
                <a:solidFill>
                  <a:srgbClr val="0070C0"/>
                </a:solidFill>
              </a:rPr>
              <a:t>LA DEMOGRAFIA</a:t>
            </a:r>
          </a:p>
          <a:p>
            <a:pPr>
              <a:buNone/>
            </a:pPr>
            <a:r>
              <a:rPr lang="it-IT" sz="2200" dirty="0"/>
              <a:t>Nel ‘500 la popolazione siciliana aumentò notevolmente, la popolazione era per lo più concentrata nelle città.</a:t>
            </a:r>
          </a:p>
          <a:p>
            <a:pPr>
              <a:buNone/>
            </a:pPr>
            <a:r>
              <a:rPr lang="it-IT" dirty="0">
                <a:solidFill>
                  <a:srgbClr val="0070C0"/>
                </a:solidFill>
              </a:rPr>
              <a:t>CULTURA E ARTE</a:t>
            </a:r>
          </a:p>
          <a:p>
            <a:pPr>
              <a:buNone/>
            </a:pPr>
            <a:r>
              <a:rPr lang="it-IT" sz="2200" dirty="0"/>
              <a:t>Il Rinascimento e il Barocco ebbero grandi riscontri in Sicilia in campo culturale e artistico.</a:t>
            </a:r>
          </a:p>
          <a:p>
            <a:pPr>
              <a:buNone/>
            </a:pPr>
            <a:r>
              <a:rPr lang="it-IT" sz="2200" dirty="0"/>
              <a:t> Grazie all’immigrazione si scoprì che varie testimonianze di questi stili erano presenti a Messina ma furono distrutte dal terremoto.</a:t>
            </a:r>
          </a:p>
          <a:p>
            <a:pPr>
              <a:buNone/>
            </a:pPr>
            <a:endParaRPr lang="it-IT" sz="2000" dirty="0"/>
          </a:p>
          <a:p>
            <a:pPr>
              <a:buNone/>
            </a:pP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spagnola</a:t>
            </a:r>
          </a:p>
        </p:txBody>
      </p:sp>
      <p:sp>
        <p:nvSpPr>
          <p:cNvPr id="3" name="Segnaposto contenuto 2"/>
          <p:cNvSpPr>
            <a:spLocks noGrp="1"/>
          </p:cNvSpPr>
          <p:nvPr>
            <p:ph idx="1"/>
          </p:nvPr>
        </p:nvSpPr>
        <p:spPr/>
        <p:txBody>
          <a:bodyPr>
            <a:normAutofit/>
          </a:bodyPr>
          <a:lstStyle/>
          <a:p>
            <a:pPr>
              <a:buNone/>
            </a:pPr>
            <a:r>
              <a:rPr lang="it-IT" dirty="0">
                <a:solidFill>
                  <a:srgbClr val="0070C0"/>
                </a:solidFill>
              </a:rPr>
              <a:t>STORIA</a:t>
            </a:r>
          </a:p>
          <a:p>
            <a:pPr>
              <a:buNone/>
            </a:pPr>
            <a:r>
              <a:rPr lang="it-IT" sz="2200" dirty="0"/>
              <a:t>La Sicilia passò sotto la diretta dominazione castigliana il 23 Gennaio 1516 con la morte del Re Ferdinando II di Aragona (che aveva in unione le corone di Aragona e Castiglia). I regni di Sicilia e di Napoli erano sotto il potere di Carlo V </a:t>
            </a:r>
            <a:r>
              <a:rPr lang="it-IT" sz="2200" dirty="0" err="1"/>
              <a:t>D’Asburgo</a:t>
            </a:r>
            <a:r>
              <a:rPr lang="it-IT" sz="2200" dirty="0"/>
              <a:t>, Re di Spagna, destinato a diventare Imperatore del Sacro Romano Impero. I due regni erano amministrati da due </a:t>
            </a:r>
            <a:r>
              <a:rPr lang="it-IT" sz="2200" dirty="0" err="1"/>
              <a:t>vicerè</a:t>
            </a:r>
            <a:r>
              <a:rPr lang="it-IT" sz="2200" dirty="0"/>
              <a:t> Juan De Vega e Juan De la </a:t>
            </a:r>
            <a:r>
              <a:rPr lang="it-IT" sz="2200" dirty="0" err="1"/>
              <a:t>Cerda</a:t>
            </a:r>
            <a:r>
              <a:rPr lang="it-IT" sz="2200" dirty="0"/>
              <a:t> che avevano la loro sede a Napoli e Palermo.</a:t>
            </a:r>
          </a:p>
          <a:p>
            <a:pPr>
              <a:buNone/>
            </a:pP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‘600</a:t>
            </a:r>
          </a:p>
        </p:txBody>
      </p:sp>
      <p:sp>
        <p:nvSpPr>
          <p:cNvPr id="3" name="Segnaposto contenuto 2"/>
          <p:cNvSpPr>
            <a:spLocks noGrp="1"/>
          </p:cNvSpPr>
          <p:nvPr>
            <p:ph idx="1"/>
          </p:nvPr>
        </p:nvSpPr>
        <p:spPr/>
        <p:txBody>
          <a:bodyPr>
            <a:normAutofit/>
          </a:bodyPr>
          <a:lstStyle/>
          <a:p>
            <a:pPr>
              <a:buNone/>
            </a:pPr>
            <a:r>
              <a:rPr lang="it-IT" sz="2000" dirty="0"/>
              <a:t>      I recenti studi sulla fiscalità nell’ambito dell’impero spagnolo hanno evidenziato l’evoluzione dello Stato moderno, tra il 500 e il 600, dal modello strutturale di Stato patrimoniale a quello di Stato fiscale. Il Parlamento siciliano fu coinvolto in questo processo. Il punto di forza di questa politica fu costituita dalla Deputazione del Regno che si trasformò in un vero e proprio organo parlamentare stabile.</a:t>
            </a:r>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Storia della Sicilia del ‘600</a:t>
            </a:r>
          </a:p>
        </p:txBody>
      </p:sp>
      <p:sp>
        <p:nvSpPr>
          <p:cNvPr id="3" name="Segnaposto contenuto 2"/>
          <p:cNvSpPr>
            <a:spLocks noGrp="1"/>
          </p:cNvSpPr>
          <p:nvPr>
            <p:ph idx="1"/>
          </p:nvPr>
        </p:nvSpPr>
        <p:spPr>
          <a:xfrm>
            <a:off x="467544" y="1628800"/>
            <a:ext cx="8229600" cy="4525963"/>
          </a:xfrm>
        </p:spPr>
        <p:txBody>
          <a:bodyPr>
            <a:normAutofit/>
          </a:bodyPr>
          <a:lstStyle/>
          <a:p>
            <a:pPr algn="just">
              <a:buNone/>
            </a:pPr>
            <a:r>
              <a:rPr lang="it-IT" sz="2400" b="1" dirty="0"/>
              <a:t>                         STATO PATRIMONIALE E FISCALE</a:t>
            </a:r>
          </a:p>
        </p:txBody>
      </p:sp>
      <p:cxnSp>
        <p:nvCxnSpPr>
          <p:cNvPr id="5" name="Connettore 2 4"/>
          <p:cNvCxnSpPr/>
          <p:nvPr/>
        </p:nvCxnSpPr>
        <p:spPr>
          <a:xfrm flipH="1">
            <a:off x="2339752" y="2492896"/>
            <a:ext cx="648072"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ttore 2 7"/>
          <p:cNvCxnSpPr/>
          <p:nvPr/>
        </p:nvCxnSpPr>
        <p:spPr>
          <a:xfrm>
            <a:off x="6516216" y="2492896"/>
            <a:ext cx="842392" cy="10584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13" name="Rectangle 1"/>
          <p:cNvSpPr>
            <a:spLocks noChangeArrowheads="1"/>
          </p:cNvSpPr>
          <p:nvPr/>
        </p:nvSpPr>
        <p:spPr bwMode="auto">
          <a:xfrm>
            <a:off x="755576" y="197910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Gli storici Richard </a:t>
            </a:r>
            <a:r>
              <a:rPr kumimoji="0" lang="it-IT" sz="1400" b="1"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Bonney</a:t>
            </a: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e </a:t>
            </a:r>
            <a:r>
              <a:rPr kumimoji="0" lang="it-IT" sz="1400" b="1"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W.M.</a:t>
            </a: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a:t>
            </a:r>
            <a:r>
              <a:rPr kumimoji="0" lang="it-IT" sz="1400" b="1"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Ormrod</a:t>
            </a: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a:t>
            </a:r>
            <a:r>
              <a:rPr kumimoji="0" lang="it-IT" sz="14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sostengono che l’età moderna sia suddivisa in tre fasi:</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cxnSp>
        <p:nvCxnSpPr>
          <p:cNvPr id="13" name="Connettore 2 12"/>
          <p:cNvCxnSpPr>
            <a:cxnSpLocks/>
            <a:stCxn id="13313" idx="2"/>
          </p:cNvCxnSpPr>
          <p:nvPr/>
        </p:nvCxnSpPr>
        <p:spPr>
          <a:xfrm flipH="1">
            <a:off x="4716016" y="2436304"/>
            <a:ext cx="611560" cy="11367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ettangolo arrotondato 14"/>
          <p:cNvSpPr/>
          <p:nvPr/>
        </p:nvSpPr>
        <p:spPr>
          <a:xfrm>
            <a:off x="649397" y="3896771"/>
            <a:ext cx="2586684" cy="1641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Rettangolo arrotondato 15"/>
          <p:cNvSpPr/>
          <p:nvPr/>
        </p:nvSpPr>
        <p:spPr>
          <a:xfrm>
            <a:off x="3380097" y="3681028"/>
            <a:ext cx="2344031" cy="29883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Rettangolo arrotondato 16"/>
          <p:cNvSpPr/>
          <p:nvPr/>
        </p:nvSpPr>
        <p:spPr>
          <a:xfrm>
            <a:off x="6516216" y="3603902"/>
            <a:ext cx="1978387" cy="19140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CasellaDiTesto 18"/>
          <p:cNvSpPr txBox="1"/>
          <p:nvPr/>
        </p:nvSpPr>
        <p:spPr>
          <a:xfrm>
            <a:off x="892050" y="3917494"/>
            <a:ext cx="2016224" cy="1600438"/>
          </a:xfrm>
          <a:prstGeom prst="rect">
            <a:avLst/>
          </a:prstGeom>
          <a:noFill/>
        </p:spPr>
        <p:txBody>
          <a:bodyPr wrap="square" rtlCol="0">
            <a:spAutoFit/>
          </a:bodyPr>
          <a:lstStyle/>
          <a:p>
            <a:pPr lvl="0" fontAlgn="base">
              <a:spcBef>
                <a:spcPct val="0"/>
              </a:spcBef>
              <a:spcAft>
                <a:spcPct val="0"/>
              </a:spcAft>
              <a:buFontTx/>
              <a:buChar char="•"/>
            </a:pP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Stato patrimoniale</a:t>
            </a:r>
            <a:r>
              <a:rPr kumimoji="0" lang="it-IT" sz="14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in cui il sovrano vive dei propri patrimoni personali e non c’è divisione tra patrimonio del re ed entrate pubbliche;</a:t>
            </a:r>
            <a:endParaRPr kumimoji="0" lang="it-IT" sz="1400" b="0" i="0" u="none" strike="noStrike" cap="none" normalizeH="0" baseline="0" dirty="0">
              <a:ln>
                <a:noFill/>
              </a:ln>
              <a:solidFill>
                <a:schemeClr val="tx1"/>
              </a:solidFill>
              <a:effectLst/>
              <a:latin typeface="Arial" pitchFamily="34" charset="0"/>
              <a:cs typeface="Arial" pitchFamily="34" charset="0"/>
            </a:endParaRPr>
          </a:p>
        </p:txBody>
      </p:sp>
      <p:sp>
        <p:nvSpPr>
          <p:cNvPr id="13316" name="Rectangle 4"/>
          <p:cNvSpPr>
            <a:spLocks noChangeArrowheads="1"/>
          </p:cNvSpPr>
          <p:nvPr/>
        </p:nvSpPr>
        <p:spPr bwMode="auto">
          <a:xfrm>
            <a:off x="3665445" y="3681028"/>
            <a:ext cx="1944216"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it-IT" sz="1400" b="1"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Tax</a:t>
            </a: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state</a:t>
            </a:r>
            <a:r>
              <a:rPr kumimoji="0" lang="it-IT" sz="14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Dopo il 1648, in generale, i redditi patrimoniali della corona non finanziano più una quota significativa delle spese statali , si è passati quindi dallo stato patrimoniale al </a:t>
            </a:r>
            <a:r>
              <a:rPr kumimoji="0" lang="it-IT" sz="1400" b="0" i="0" u="none" strike="noStrike" cap="none" normalizeH="0" baseline="0" dirty="0" err="1">
                <a:ln>
                  <a:noFill/>
                </a:ln>
                <a:solidFill>
                  <a:schemeClr val="tx1"/>
                </a:solidFill>
                <a:effectLst/>
                <a:latin typeface="Calibri" pitchFamily="34" charset="0"/>
                <a:ea typeface="Times New Roman" pitchFamily="18" charset="0"/>
                <a:cs typeface="Times New Roman" pitchFamily="18" charset="0"/>
              </a:rPr>
              <a:t>tax</a:t>
            </a:r>
            <a:r>
              <a:rPr kumimoji="0" lang="it-IT" sz="14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state, cioè lo Stato che si fonda in maniera prevalente sulla fiscalità;</a:t>
            </a:r>
            <a:endParaRPr kumimoji="0" lang="it-IT" sz="1400" b="0" i="0" u="none" strike="noStrike" cap="none" normalizeH="0" baseline="0" dirty="0">
              <a:ln>
                <a:noFill/>
              </a:ln>
              <a:solidFill>
                <a:schemeClr val="tx1"/>
              </a:solidFill>
              <a:effectLst/>
              <a:latin typeface="Arial" pitchFamily="34" charset="0"/>
              <a:cs typeface="Arial" pitchFamily="34" charset="0"/>
            </a:endParaRPr>
          </a:p>
        </p:txBody>
      </p:sp>
      <p:sp>
        <p:nvSpPr>
          <p:cNvPr id="13317" name="Rectangle 5"/>
          <p:cNvSpPr>
            <a:spLocks noChangeArrowheads="1"/>
          </p:cNvSpPr>
          <p:nvPr/>
        </p:nvSpPr>
        <p:spPr bwMode="auto">
          <a:xfrm>
            <a:off x="6660232" y="3681028"/>
            <a:ext cx="1944216"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it-IT" sz="14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Stato fiscale</a:t>
            </a:r>
            <a:r>
              <a:rPr kumimoji="0" lang="it-IT" sz="14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 caratterizzato dalla centralizzazione e dall’interazione dinamica fra spese, entrate e debito pubblico.</a:t>
            </a:r>
            <a:endParaRPr kumimoji="0" lang="it-IT" sz="1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txBox="1">
            <a:spLocks noGrp="1"/>
          </p:cNvSpPr>
          <p:nvPr>
            <p:ph type="title"/>
          </p:nvPr>
        </p:nvSpPr>
        <p:spPr>
          <a:xfrm>
            <a:off x="457200" y="461417"/>
            <a:ext cx="8229600" cy="769441"/>
          </a:xfrm>
          <a:prstGeom prst="rect">
            <a:avLst/>
          </a:prstGeom>
          <a:noFill/>
        </p:spPr>
        <p:txBody>
          <a:bodyPr wrap="square" rtlCol="0">
            <a:spAutoFit/>
          </a:bodyPr>
          <a:lstStyle/>
          <a:p>
            <a:r>
              <a:rPr lang="it-IT" dirty="0"/>
              <a:t>Storia della Sicilia del ‘600</a:t>
            </a:r>
          </a:p>
        </p:txBody>
      </p:sp>
      <p:sp>
        <p:nvSpPr>
          <p:cNvPr id="3" name="Segnaposto contenuto 2"/>
          <p:cNvSpPr>
            <a:spLocks noGrp="1"/>
          </p:cNvSpPr>
          <p:nvPr>
            <p:ph idx="1"/>
          </p:nvPr>
        </p:nvSpPr>
        <p:spPr/>
        <p:txBody>
          <a:bodyPr/>
          <a:lstStyle/>
          <a:p>
            <a:pPr>
              <a:buNone/>
            </a:pPr>
            <a:r>
              <a:rPr lang="it-IT" dirty="0"/>
              <a:t>    </a:t>
            </a:r>
            <a:r>
              <a:rPr lang="it-IT" sz="2000" dirty="0"/>
              <a:t>La Sicilia del 1647 è caratterizzata dalle “congiure” che sono un interessante indicatore di complicati rapporti tra l'aristocrazia del regno e i centri di potere del "sistema imperiale spagnolo". </a:t>
            </a:r>
          </a:p>
          <a:p>
            <a:pPr>
              <a:buNone/>
            </a:pPr>
            <a:r>
              <a:rPr lang="it-IT" sz="2000" dirty="0"/>
              <a:t>      La rivolta palermitana del mese di maggio diventò un modello tanto per il rituale dei tumulti quanto per le richieste</a:t>
            </a:r>
          </a:p>
        </p:txBody>
      </p:sp>
    </p:spTree>
  </p:cSld>
  <p:clrMapOvr>
    <a:masterClrMapping/>
  </p:clrMapOvr>
</p:sld>
</file>

<file path=ppt/theme/theme1.xml><?xml version="1.0" encoding="utf-8"?>
<a:theme xmlns:a="http://schemas.openxmlformats.org/drawingml/2006/main" name="Ritaglio">
  <a:themeElements>
    <a:clrScheme name="Ritaglio">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itaglio">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itaglio">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TM10001105[[fn=Ritaglio]]</Template>
  <TotalTime>211</TotalTime>
  <Words>1778</Words>
  <Application>Microsoft Office PowerPoint</Application>
  <PresentationFormat>Presentazione su schermo (4:3)</PresentationFormat>
  <Paragraphs>98</Paragraphs>
  <Slides>22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Franklin Gothic Book</vt:lpstr>
      <vt:lpstr>Times New Roman</vt:lpstr>
      <vt:lpstr>Ritaglio</vt:lpstr>
      <vt:lpstr>SICILIA NELL’ETA’ MODERNA</vt:lpstr>
      <vt:lpstr>La Sicilia nell’età moderna</vt:lpstr>
      <vt:lpstr>Storia della Sicilia spagnola</vt:lpstr>
      <vt:lpstr>Storia della Sicilia spagnola </vt:lpstr>
      <vt:lpstr>Storia della Sicilia spagnola </vt:lpstr>
      <vt:lpstr>Storia della Sicilia spagnola</vt:lpstr>
      <vt:lpstr>Storia della Sicilia del ‘600</vt:lpstr>
      <vt:lpstr>Storia della Sicilia del ‘600</vt:lpstr>
      <vt:lpstr>Storia della Sicilia del ‘600</vt:lpstr>
      <vt:lpstr>Storia della Sicilia moderna</vt:lpstr>
      <vt:lpstr>Storia della Sicilia moderna</vt:lpstr>
      <vt:lpstr>Storia della Sicilia del ‘700</vt:lpstr>
      <vt:lpstr>Storia della Sicilia del ‘700</vt:lpstr>
      <vt:lpstr>Storia della Sicilia del ‘700</vt:lpstr>
      <vt:lpstr>Storia della Sicilia del ‘700</vt:lpstr>
      <vt:lpstr>Storia della Sicilia del ‘700</vt:lpstr>
      <vt:lpstr>Storia della Sicilia del ‘700</vt:lpstr>
      <vt:lpstr>Storia della Sicilia del ‘700</vt:lpstr>
      <vt:lpstr>Storia della Sicilia del ‘700</vt:lpstr>
      <vt:lpstr>Storia della Sicilia del ‘700</vt:lpstr>
      <vt:lpstr>Storia della Sicilia del ‘700</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SICILIA NELL’ETA MODERNA</dc:title>
  <dc:creator>Pc-11</dc:creator>
  <cp:lastModifiedBy>lacretinachesono@gmail.com</cp:lastModifiedBy>
  <cp:revision>31</cp:revision>
  <dcterms:created xsi:type="dcterms:W3CDTF">2018-05-10T09:54:59Z</dcterms:created>
  <dcterms:modified xsi:type="dcterms:W3CDTF">2018-06-06T10:59:31Z</dcterms:modified>
</cp:coreProperties>
</file>